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79" r:id="rId3"/>
    <p:sldId id="278" r:id="rId4"/>
    <p:sldId id="282" r:id="rId5"/>
    <p:sldId id="277" r:id="rId6"/>
    <p:sldId id="267" r:id="rId7"/>
    <p:sldId id="260" r:id="rId8"/>
    <p:sldId id="266" r:id="rId9"/>
    <p:sldId id="259" r:id="rId10"/>
    <p:sldId id="258" r:id="rId11"/>
    <p:sldId id="284" r:id="rId12"/>
    <p:sldId id="283" r:id="rId13"/>
    <p:sldId id="275" r:id="rId14"/>
    <p:sldId id="276" r:id="rId15"/>
    <p:sldId id="261" r:id="rId16"/>
    <p:sldId id="268" r:id="rId17"/>
    <p:sldId id="270" r:id="rId18"/>
    <p:sldId id="285" r:id="rId19"/>
    <p:sldId id="269" r:id="rId20"/>
    <p:sldId id="271" r:id="rId21"/>
    <p:sldId id="272" r:id="rId22"/>
    <p:sldId id="273" r:id="rId23"/>
    <p:sldId id="274" r:id="rId24"/>
    <p:sldId id="264" r:id="rId25"/>
    <p:sldId id="263" r:id="rId26"/>
    <p:sldId id="280" r:id="rId27"/>
    <p:sldId id="281" r:id="rId28"/>
    <p:sldId id="28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686"/>
  </p:normalViewPr>
  <p:slideViewPr>
    <p:cSldViewPr snapToGrid="0" snapToObjects="1">
      <p:cViewPr varScale="1">
        <p:scale>
          <a:sx n="97" d="100"/>
          <a:sy n="97" d="100"/>
        </p:scale>
        <p:origin x="1160" y="184"/>
      </p:cViewPr>
      <p:guideLst/>
    </p:cSldViewPr>
  </p:slideViewPr>
  <p:notesTextViewPr>
    <p:cViewPr>
      <p:scale>
        <a:sx n="1" d="1"/>
        <a:sy n="1" d="1"/>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BC498-5A4E-0E4E-9049-BC7DD402E6D8}" type="datetimeFigureOut">
              <a:rPr lang="fr-FR" smtClean="0"/>
              <a:t>28/11/2021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E3693-72B1-8346-A7AE-60EEE3C67E3D}" type="slidenum">
              <a:rPr lang="fr-FR" smtClean="0"/>
              <a:t>‹N°›</a:t>
            </a:fld>
            <a:endParaRPr lang="fr-FR"/>
          </a:p>
        </p:txBody>
      </p:sp>
    </p:spTree>
    <p:extLst>
      <p:ext uri="{BB962C8B-B14F-4D97-AF65-F5344CB8AC3E}">
        <p14:creationId xmlns:p14="http://schemas.microsoft.com/office/powerpoint/2010/main" val="410769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Corps : armée, prêtres, magistrats</a:t>
            </a:r>
          </a:p>
        </p:txBody>
      </p:sp>
      <p:sp>
        <p:nvSpPr>
          <p:cNvPr id="4" name="Espace réservé du numéro de diapositive 3"/>
          <p:cNvSpPr>
            <a:spLocks noGrp="1"/>
          </p:cNvSpPr>
          <p:nvPr>
            <p:ph type="sldNum" sz="quarter" idx="5"/>
          </p:nvPr>
        </p:nvSpPr>
        <p:spPr/>
        <p:txBody>
          <a:bodyPr/>
          <a:lstStyle/>
          <a:p>
            <a:fld id="{5FEE3693-72B1-8346-A7AE-60EEE3C67E3D}" type="slidenum">
              <a:rPr lang="fr-FR" smtClean="0"/>
              <a:t>5</a:t>
            </a:fld>
            <a:endParaRPr lang="fr-FR"/>
          </a:p>
        </p:txBody>
      </p:sp>
    </p:spTree>
    <p:extLst>
      <p:ext uri="{BB962C8B-B14F-4D97-AF65-F5344CB8AC3E}">
        <p14:creationId xmlns:p14="http://schemas.microsoft.com/office/powerpoint/2010/main" val="218795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FEE3693-72B1-8346-A7AE-60EEE3C67E3D}" type="slidenum">
              <a:rPr lang="fr-FR" smtClean="0"/>
              <a:t>7</a:t>
            </a:fld>
            <a:endParaRPr lang="fr-FR"/>
          </a:p>
        </p:txBody>
      </p:sp>
    </p:spTree>
    <p:extLst>
      <p:ext uri="{BB962C8B-B14F-4D97-AF65-F5344CB8AC3E}">
        <p14:creationId xmlns:p14="http://schemas.microsoft.com/office/powerpoint/2010/main" val="60047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Analogie : Vol des oiseaux, des insectes</a:t>
            </a:r>
          </a:p>
          <a:p>
            <a:r>
              <a:rPr lang="fr-FR" dirty="0"/>
              <a:t>Métaphore : Cerveau planétaire, programme génétique, le deuxième cerveau…</a:t>
            </a:r>
          </a:p>
          <a:p>
            <a:r>
              <a:rPr lang="fr-FR" dirty="0"/>
              <a:t>Isomorphisme : Même relations des parties constituantes</a:t>
            </a:r>
          </a:p>
          <a:p>
            <a:r>
              <a:rPr lang="fr-FR" dirty="0"/>
              <a:t>Modèle : Représentation d’un objet, d’un processus ayant une valeur épistémique (descriptive, explicative…) : Double hélice d’ADN, schéma de la synthèse des protéines, organisme modèle (pois de Mendel, drosophile de Morgan, bactériophage, E. coli, lignées de souris, </a:t>
            </a:r>
            <a:r>
              <a:rPr lang="fr-FR" dirty="0" err="1"/>
              <a:t>blastoïdes</a:t>
            </a:r>
            <a:r>
              <a:rPr lang="fr-FR" dirty="0"/>
              <a:t> humains.</a:t>
            </a:r>
          </a:p>
          <a:p>
            <a:r>
              <a:rPr lang="fr-FR" dirty="0"/>
              <a:t>Forme de montée en généralité.</a:t>
            </a:r>
          </a:p>
        </p:txBody>
      </p:sp>
      <p:sp>
        <p:nvSpPr>
          <p:cNvPr id="4" name="Espace réservé du numéro de diapositive 3"/>
          <p:cNvSpPr>
            <a:spLocks noGrp="1"/>
          </p:cNvSpPr>
          <p:nvPr>
            <p:ph type="sldNum" sz="quarter" idx="5"/>
          </p:nvPr>
        </p:nvSpPr>
        <p:spPr/>
        <p:txBody>
          <a:bodyPr/>
          <a:lstStyle/>
          <a:p>
            <a:fld id="{5FEE3693-72B1-8346-A7AE-60EEE3C67E3D}" type="slidenum">
              <a:rPr lang="fr-FR" smtClean="0"/>
              <a:t>13</a:t>
            </a:fld>
            <a:endParaRPr lang="fr-FR"/>
          </a:p>
        </p:txBody>
      </p:sp>
    </p:spTree>
    <p:extLst>
      <p:ext uri="{BB962C8B-B14F-4D97-AF65-F5344CB8AC3E}">
        <p14:creationId xmlns:p14="http://schemas.microsoft.com/office/powerpoint/2010/main" val="242390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36F29-ADC1-364C-B1DE-EF0979167B2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4C0541A-0DD7-DB4D-96F7-091DDF5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F8BE77F-9008-CA47-B1B0-6A8AC80E1BBC}"/>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5" name="Espace réservé du pied de page 4">
            <a:extLst>
              <a:ext uri="{FF2B5EF4-FFF2-40B4-BE49-F238E27FC236}">
                <a16:creationId xmlns:a16="http://schemas.microsoft.com/office/drawing/2014/main" id="{672D2B27-5AA4-0448-BE5C-A219864706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F37F92-B210-D74B-9C6F-76CC69734B28}"/>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414485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4FD48D-14B6-B041-8F82-725A48C982D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B10FCE0-5D06-C14E-8B30-027B50F5116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C798B0-9B9E-E54E-A376-E25EF725649A}"/>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5" name="Espace réservé du pied de page 4">
            <a:extLst>
              <a:ext uri="{FF2B5EF4-FFF2-40B4-BE49-F238E27FC236}">
                <a16:creationId xmlns:a16="http://schemas.microsoft.com/office/drawing/2014/main" id="{51F73555-8017-1C4B-95DE-01FBF62B4B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51A2A0-0874-7E41-ACCF-A87BB87677A0}"/>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338363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BBD2B25-5086-104B-81BD-CF0C78C428A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1A88A0B-FB4E-6447-9E64-C619EE8437E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4A5F14-18C9-A044-A274-3129FD07DD15}"/>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5" name="Espace réservé du pied de page 4">
            <a:extLst>
              <a:ext uri="{FF2B5EF4-FFF2-40B4-BE49-F238E27FC236}">
                <a16:creationId xmlns:a16="http://schemas.microsoft.com/office/drawing/2014/main" id="{3B408A95-B52A-9E4D-9411-952C2C1EE2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A339AE-4C92-4C4B-B225-F9F30EAB83E7}"/>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1358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2322786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27128-5FC9-4B44-9696-B5D387DB47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C784933-9878-984B-B067-CEE5B439B17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C20A55-8F9E-A64D-A00B-0AB5DE91C179}"/>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5" name="Espace réservé du pied de page 4">
            <a:extLst>
              <a:ext uri="{FF2B5EF4-FFF2-40B4-BE49-F238E27FC236}">
                <a16:creationId xmlns:a16="http://schemas.microsoft.com/office/drawing/2014/main" id="{8C27329A-B471-6E49-A831-AD97C29CD7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1640BC-E627-064F-A953-314682075F2B}"/>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420228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74D9F-7EB0-4345-836E-F3F5FF748E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119C9F-3761-634E-872C-A9A291D3A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6D3C686-EBBD-A947-8FB7-AC4D81B8FF05}"/>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5" name="Espace réservé du pied de page 4">
            <a:extLst>
              <a:ext uri="{FF2B5EF4-FFF2-40B4-BE49-F238E27FC236}">
                <a16:creationId xmlns:a16="http://schemas.microsoft.com/office/drawing/2014/main" id="{3B929979-0012-E048-8B21-32C2EA0E9F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17A968-B82E-E047-A37E-A8307E772531}"/>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334104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4D77C-880A-A849-9257-AF0C03A6AE2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4614E2-CA44-FB4B-83CE-CF0A9EDB79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E3AAFCD-67B3-7C46-AF11-23F03FBAB6A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E2FCEE4-81A6-404E-8505-769B29C5E163}"/>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6" name="Espace réservé du pied de page 5">
            <a:extLst>
              <a:ext uri="{FF2B5EF4-FFF2-40B4-BE49-F238E27FC236}">
                <a16:creationId xmlns:a16="http://schemas.microsoft.com/office/drawing/2014/main" id="{9631F1D5-070B-4145-9E80-E1E1F3C2FD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85A477-8EB8-464C-9A0B-A6512A6C3E70}"/>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412331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ECCE64-49BB-734E-A633-4759FFDCF18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F44ECEF-AC88-9748-A24D-EF8BF9A46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FDC4AAC-49E7-7246-BFFD-FCA9ACC6A3E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79EC31-0A82-8443-B5A8-0078CAD63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8A54714-1830-BD47-A14F-7C67AC5773D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93A0A94-D0D4-C34E-8DD6-8FB0DD31E43B}"/>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8" name="Espace réservé du pied de page 7">
            <a:extLst>
              <a:ext uri="{FF2B5EF4-FFF2-40B4-BE49-F238E27FC236}">
                <a16:creationId xmlns:a16="http://schemas.microsoft.com/office/drawing/2014/main" id="{17E0768D-C447-654D-BFCA-2E52145C5F0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020D046-0B84-F144-9DB4-C1771FCABFCE}"/>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8905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211FA-3F6F-0348-870B-C38E3BCB0D8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E73D014-020A-CA4F-B817-B2FDB3D100AA}"/>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4" name="Espace réservé du pied de page 3">
            <a:extLst>
              <a:ext uri="{FF2B5EF4-FFF2-40B4-BE49-F238E27FC236}">
                <a16:creationId xmlns:a16="http://schemas.microsoft.com/office/drawing/2014/main" id="{30B5CFDD-4731-6542-B3ED-3A9AB423A6E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8BF884F-1D8C-FC4F-9A0F-29AAA11C6528}"/>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179723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B293E0-7D0F-DD4A-AFAB-C2FF22CB44CA}"/>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3" name="Espace réservé du pied de page 2">
            <a:extLst>
              <a:ext uri="{FF2B5EF4-FFF2-40B4-BE49-F238E27FC236}">
                <a16:creationId xmlns:a16="http://schemas.microsoft.com/office/drawing/2014/main" id="{0A711985-9E0E-364E-8D2C-BD8AC8FEDBE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95DE873-0588-1847-97C0-FA9900BEB4E1}"/>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155154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62AA2-1C31-1646-986E-AE2A75810A2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323DEE-58A3-1E40-97AA-6AC65E85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6C6BA28-036F-0B4E-B5E1-0B92DDB3E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C31BAA-34D7-0C4F-B223-7A524AD763B8}"/>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6" name="Espace réservé du pied de page 5">
            <a:extLst>
              <a:ext uri="{FF2B5EF4-FFF2-40B4-BE49-F238E27FC236}">
                <a16:creationId xmlns:a16="http://schemas.microsoft.com/office/drawing/2014/main" id="{FBE3B674-5E51-5C48-B6CD-E8FE6A39E0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5CAAB9-330B-A049-97D5-E1E7353CE868}"/>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221762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1BBB03-B73A-174F-94B8-5312A33FDF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DC11A31-2FB3-4E46-98A2-597376FB99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F0B0A2D-E887-0443-B037-723054487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026CA7-B1A3-054D-A386-C2CB8D486FB3}"/>
              </a:ext>
            </a:extLst>
          </p:cNvPr>
          <p:cNvSpPr>
            <a:spLocks noGrp="1"/>
          </p:cNvSpPr>
          <p:nvPr>
            <p:ph type="dt" sz="half" idx="10"/>
          </p:nvPr>
        </p:nvSpPr>
        <p:spPr/>
        <p:txBody>
          <a:bodyPr/>
          <a:lstStyle/>
          <a:p>
            <a:fld id="{C8786712-8A1B-8A4D-813E-3535877AE6F4}" type="datetimeFigureOut">
              <a:rPr lang="fr-FR" smtClean="0"/>
              <a:t>28/11/2021</a:t>
            </a:fld>
            <a:endParaRPr lang="fr-FR"/>
          </a:p>
        </p:txBody>
      </p:sp>
      <p:sp>
        <p:nvSpPr>
          <p:cNvPr id="6" name="Espace réservé du pied de page 5">
            <a:extLst>
              <a:ext uri="{FF2B5EF4-FFF2-40B4-BE49-F238E27FC236}">
                <a16:creationId xmlns:a16="http://schemas.microsoft.com/office/drawing/2014/main" id="{41A469B7-D873-DB43-8B90-CABD9E3F43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F73E6F-75DF-8741-8946-218F3F2A1423}"/>
              </a:ext>
            </a:extLst>
          </p:cNvPr>
          <p:cNvSpPr>
            <a:spLocks noGrp="1"/>
          </p:cNvSpPr>
          <p:nvPr>
            <p:ph type="sldNum" sz="quarter" idx="12"/>
          </p:nvPr>
        </p:nvSpPr>
        <p:spPr/>
        <p:txBody>
          <a:bodyPr/>
          <a:lstStyle/>
          <a:p>
            <a:fld id="{91EAAA8B-EB6C-F84D-96E4-0E4FCD7BEECC}" type="slidenum">
              <a:rPr lang="fr-FR" smtClean="0"/>
              <a:t>‹N°›</a:t>
            </a:fld>
            <a:endParaRPr lang="fr-FR"/>
          </a:p>
        </p:txBody>
      </p:sp>
    </p:spTree>
    <p:extLst>
      <p:ext uri="{BB962C8B-B14F-4D97-AF65-F5344CB8AC3E}">
        <p14:creationId xmlns:p14="http://schemas.microsoft.com/office/powerpoint/2010/main" val="19105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F82B15-CF0D-314A-8D70-5BA422B2F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AFD6D6D-6E8F-A64B-B9D8-EC2C090ED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7572A7-9A60-D44D-B5D8-971148B94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86712-8A1B-8A4D-813E-3535877AE6F4}" type="datetimeFigureOut">
              <a:rPr lang="fr-FR" smtClean="0"/>
              <a:t>28/11/2021</a:t>
            </a:fld>
            <a:endParaRPr lang="fr-FR"/>
          </a:p>
        </p:txBody>
      </p:sp>
      <p:sp>
        <p:nvSpPr>
          <p:cNvPr id="5" name="Espace réservé du pied de page 4">
            <a:extLst>
              <a:ext uri="{FF2B5EF4-FFF2-40B4-BE49-F238E27FC236}">
                <a16:creationId xmlns:a16="http://schemas.microsoft.com/office/drawing/2014/main" id="{822A7E67-85F9-2F47-8F35-4C2021FFC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4E454B9-C153-FC4C-B98A-DDC1D2309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AAA8B-EB6C-F84D-96E4-0E4FCD7BEECC}" type="slidenum">
              <a:rPr lang="fr-FR" smtClean="0"/>
              <a:t>‹N°›</a:t>
            </a:fld>
            <a:endParaRPr lang="fr-FR"/>
          </a:p>
        </p:txBody>
      </p:sp>
    </p:spTree>
    <p:extLst>
      <p:ext uri="{BB962C8B-B14F-4D97-AF65-F5344CB8AC3E}">
        <p14:creationId xmlns:p14="http://schemas.microsoft.com/office/powerpoint/2010/main" val="238753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C0705-FF13-D443-91FD-746D9D397C15}"/>
              </a:ext>
            </a:extLst>
          </p:cNvPr>
          <p:cNvSpPr>
            <a:spLocks noGrp="1"/>
          </p:cNvSpPr>
          <p:nvPr>
            <p:ph type="ctrTitle"/>
          </p:nvPr>
        </p:nvSpPr>
        <p:spPr/>
        <p:txBody>
          <a:bodyPr/>
          <a:lstStyle/>
          <a:p>
            <a:r>
              <a:rPr lang="fr-FR" dirty="0"/>
              <a:t>Emergence </a:t>
            </a:r>
            <a:br>
              <a:rPr lang="fr-FR" dirty="0"/>
            </a:br>
            <a:r>
              <a:rPr lang="fr-FR" dirty="0"/>
              <a:t>de l’approche systémique</a:t>
            </a:r>
          </a:p>
        </p:txBody>
      </p:sp>
      <p:sp>
        <p:nvSpPr>
          <p:cNvPr id="3" name="Sous-titre 2">
            <a:extLst>
              <a:ext uri="{FF2B5EF4-FFF2-40B4-BE49-F238E27FC236}">
                <a16:creationId xmlns:a16="http://schemas.microsoft.com/office/drawing/2014/main" id="{D289E024-10ED-AB4B-BD5D-A0B07F8897CE}"/>
              </a:ext>
            </a:extLst>
          </p:cNvPr>
          <p:cNvSpPr>
            <a:spLocks noGrp="1"/>
          </p:cNvSpPr>
          <p:nvPr>
            <p:ph type="subTitle" idx="1"/>
          </p:nvPr>
        </p:nvSpPr>
        <p:spPr/>
        <p:txBody>
          <a:bodyPr>
            <a:normAutofit lnSpcReduction="10000"/>
          </a:bodyPr>
          <a:lstStyle/>
          <a:p>
            <a:endParaRPr lang="fr-FR" dirty="0"/>
          </a:p>
          <a:p>
            <a:r>
              <a:rPr lang="fr-FR" dirty="0"/>
              <a:t>S. Tirard</a:t>
            </a:r>
          </a:p>
          <a:p>
            <a:r>
              <a:rPr lang="fr-FR" dirty="0"/>
              <a:t>Centre Françoise </a:t>
            </a:r>
            <a:r>
              <a:rPr lang="fr-FR" dirty="0" err="1"/>
              <a:t>Viète</a:t>
            </a:r>
            <a:r>
              <a:rPr lang="fr-FR" dirty="0"/>
              <a:t> d’épistémologie et d’histoire des sciences</a:t>
            </a:r>
          </a:p>
          <a:p>
            <a:r>
              <a:rPr lang="fr-FR" dirty="0"/>
              <a:t>Université de Nantes</a:t>
            </a:r>
          </a:p>
        </p:txBody>
      </p:sp>
    </p:spTree>
    <p:extLst>
      <p:ext uri="{BB962C8B-B14F-4D97-AF65-F5344CB8AC3E}">
        <p14:creationId xmlns:p14="http://schemas.microsoft.com/office/powerpoint/2010/main" val="336100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41680FD-C9D2-7D45-B8FD-BD27B35913A6}"/>
              </a:ext>
            </a:extLst>
          </p:cNvPr>
          <p:cNvSpPr txBox="1"/>
          <p:nvPr/>
        </p:nvSpPr>
        <p:spPr>
          <a:xfrm>
            <a:off x="512129" y="1239673"/>
            <a:ext cx="9977193" cy="369332"/>
          </a:xfrm>
          <a:prstGeom prst="rect">
            <a:avLst/>
          </a:prstGeom>
          <a:noFill/>
        </p:spPr>
        <p:txBody>
          <a:bodyPr wrap="square" rtlCol="0">
            <a:spAutoFit/>
          </a:bodyPr>
          <a:lstStyle/>
          <a:p>
            <a:r>
              <a:rPr lang="fr-FR" u="sng" dirty="0"/>
              <a:t>La systémique, non pas en tant que discipline, mais en tant que </a:t>
            </a:r>
            <a:r>
              <a:rPr lang="fr-FR" b="1" u="sng" dirty="0"/>
              <a:t>paradigme</a:t>
            </a:r>
          </a:p>
        </p:txBody>
      </p:sp>
      <p:sp>
        <p:nvSpPr>
          <p:cNvPr id="6" name="ZoneTexte 5">
            <a:extLst>
              <a:ext uri="{FF2B5EF4-FFF2-40B4-BE49-F238E27FC236}">
                <a16:creationId xmlns:a16="http://schemas.microsoft.com/office/drawing/2014/main" id="{3D1D6419-E2AC-CB48-81F1-54CCC77E76BC}"/>
              </a:ext>
            </a:extLst>
          </p:cNvPr>
          <p:cNvSpPr txBox="1"/>
          <p:nvPr/>
        </p:nvSpPr>
        <p:spPr>
          <a:xfrm>
            <a:off x="5321112" y="2010846"/>
            <a:ext cx="6222124" cy="369332"/>
          </a:xfrm>
          <a:prstGeom prst="rect">
            <a:avLst/>
          </a:prstGeom>
          <a:noFill/>
        </p:spPr>
        <p:txBody>
          <a:bodyPr wrap="square" rtlCol="0">
            <a:spAutoFit/>
          </a:bodyPr>
          <a:lstStyle/>
          <a:p>
            <a:r>
              <a:rPr lang="fr-FR" dirty="0"/>
              <a:t>Selon </a:t>
            </a:r>
            <a:r>
              <a:rPr lang="fr-FR" dirty="0" err="1"/>
              <a:t>Bertalanffy</a:t>
            </a:r>
            <a:r>
              <a:rPr lang="fr-FR" dirty="0"/>
              <a:t>, la TGS est un nouveau paradigme.</a:t>
            </a:r>
          </a:p>
        </p:txBody>
      </p:sp>
      <p:sp>
        <p:nvSpPr>
          <p:cNvPr id="9" name="ZoneTexte 8">
            <a:extLst>
              <a:ext uri="{FF2B5EF4-FFF2-40B4-BE49-F238E27FC236}">
                <a16:creationId xmlns:a16="http://schemas.microsoft.com/office/drawing/2014/main" id="{B3A842E1-EA7C-2943-8632-81F58C0FCCB1}"/>
              </a:ext>
            </a:extLst>
          </p:cNvPr>
          <p:cNvSpPr txBox="1"/>
          <p:nvPr/>
        </p:nvSpPr>
        <p:spPr>
          <a:xfrm>
            <a:off x="893381" y="407444"/>
            <a:ext cx="9616964" cy="461665"/>
          </a:xfrm>
          <a:prstGeom prst="rect">
            <a:avLst/>
          </a:prstGeom>
          <a:noFill/>
        </p:spPr>
        <p:txBody>
          <a:bodyPr wrap="square" rtlCol="0">
            <a:spAutoFit/>
          </a:bodyPr>
          <a:lstStyle/>
          <a:p>
            <a:pPr algn="ctr"/>
            <a:r>
              <a:rPr lang="fr-FR" sz="2400" b="1" dirty="0"/>
              <a:t>La théorie générale de systèmes (TGS) de Ludwig </a:t>
            </a:r>
            <a:r>
              <a:rPr lang="fr-FR" sz="2400" b="1" dirty="0" err="1"/>
              <a:t>von</a:t>
            </a:r>
            <a:r>
              <a:rPr lang="fr-FR" sz="2400" b="1" dirty="0"/>
              <a:t> </a:t>
            </a:r>
            <a:r>
              <a:rPr lang="fr-FR" sz="2400" b="1" dirty="0" err="1"/>
              <a:t>Bertalanffy</a:t>
            </a:r>
            <a:r>
              <a:rPr lang="fr-FR" sz="2400" b="1" dirty="0"/>
              <a:t>  </a:t>
            </a:r>
          </a:p>
        </p:txBody>
      </p:sp>
    </p:spTree>
    <p:extLst>
      <p:ext uri="{BB962C8B-B14F-4D97-AF65-F5344CB8AC3E}">
        <p14:creationId xmlns:p14="http://schemas.microsoft.com/office/powerpoint/2010/main" val="89105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89890090-E5A8-EC46-9397-9961A2CED9A8}"/>
              </a:ext>
            </a:extLst>
          </p:cNvPr>
          <p:cNvCxnSpPr>
            <a:cxnSpLocks/>
          </p:cNvCxnSpPr>
          <p:nvPr/>
        </p:nvCxnSpPr>
        <p:spPr>
          <a:xfrm>
            <a:off x="1124607" y="3081906"/>
            <a:ext cx="99743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9DA3C6D9-BEC8-A245-BFF2-511100CB868A}"/>
              </a:ext>
            </a:extLst>
          </p:cNvPr>
          <p:cNvSpPr txBox="1"/>
          <p:nvPr/>
        </p:nvSpPr>
        <p:spPr>
          <a:xfrm>
            <a:off x="5028202" y="2115289"/>
            <a:ext cx="291336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fr-FR" dirty="0"/>
              <a:t>L. Von </a:t>
            </a:r>
            <a:r>
              <a:rPr lang="fr-FR" dirty="0" err="1"/>
              <a:t>Bertalanffy</a:t>
            </a:r>
            <a:r>
              <a:rPr lang="fr-FR" dirty="0"/>
              <a:t>, </a:t>
            </a:r>
          </a:p>
          <a:p>
            <a:pPr algn="ctr"/>
            <a:r>
              <a:rPr lang="fr-FR" i="1" dirty="0"/>
              <a:t>General System Theory</a:t>
            </a:r>
            <a:r>
              <a:rPr lang="fr-FR" dirty="0"/>
              <a:t>, 1968</a:t>
            </a:r>
          </a:p>
        </p:txBody>
      </p:sp>
      <p:sp>
        <p:nvSpPr>
          <p:cNvPr id="12" name="ZoneTexte 11">
            <a:extLst>
              <a:ext uri="{FF2B5EF4-FFF2-40B4-BE49-F238E27FC236}">
                <a16:creationId xmlns:a16="http://schemas.microsoft.com/office/drawing/2014/main" id="{C1F96A73-9922-C945-A2C4-C166992B3401}"/>
              </a:ext>
            </a:extLst>
          </p:cNvPr>
          <p:cNvSpPr txBox="1"/>
          <p:nvPr/>
        </p:nvSpPr>
        <p:spPr>
          <a:xfrm>
            <a:off x="3300248" y="3776094"/>
            <a:ext cx="188135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dirty="0"/>
              <a:t>N. Wiener, </a:t>
            </a:r>
          </a:p>
          <a:p>
            <a:pPr algn="ctr"/>
            <a:r>
              <a:rPr lang="fr-FR" i="1" dirty="0" err="1"/>
              <a:t>Cybernetics</a:t>
            </a:r>
            <a:r>
              <a:rPr lang="fr-FR" dirty="0"/>
              <a:t>, 1948</a:t>
            </a:r>
          </a:p>
        </p:txBody>
      </p:sp>
      <p:sp>
        <p:nvSpPr>
          <p:cNvPr id="13" name="ZoneTexte 12">
            <a:extLst>
              <a:ext uri="{FF2B5EF4-FFF2-40B4-BE49-F238E27FC236}">
                <a16:creationId xmlns:a16="http://schemas.microsoft.com/office/drawing/2014/main" id="{92E4203D-8DFF-9643-BB4A-AF9B19F090CB}"/>
              </a:ext>
            </a:extLst>
          </p:cNvPr>
          <p:cNvSpPr txBox="1"/>
          <p:nvPr/>
        </p:nvSpPr>
        <p:spPr>
          <a:xfrm>
            <a:off x="1987453" y="4716830"/>
            <a:ext cx="464031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a:t>Shannon, </a:t>
            </a:r>
          </a:p>
          <a:p>
            <a:pPr algn="ctr"/>
            <a:r>
              <a:rPr lang="fr-FR" i="1" dirty="0"/>
              <a:t>The </a:t>
            </a:r>
            <a:r>
              <a:rPr lang="fr-FR" i="1" dirty="0" err="1"/>
              <a:t>Mathematical</a:t>
            </a:r>
            <a:r>
              <a:rPr lang="fr-FR" i="1" dirty="0"/>
              <a:t> Theory of Information</a:t>
            </a:r>
            <a:r>
              <a:rPr lang="fr-FR" dirty="0"/>
              <a:t>, 1949 </a:t>
            </a:r>
          </a:p>
        </p:txBody>
      </p:sp>
      <p:sp>
        <p:nvSpPr>
          <p:cNvPr id="14" name="ZoneTexte 13">
            <a:extLst>
              <a:ext uri="{FF2B5EF4-FFF2-40B4-BE49-F238E27FC236}">
                <a16:creationId xmlns:a16="http://schemas.microsoft.com/office/drawing/2014/main" id="{C578DD4B-8DF9-5840-92D3-1DA7011AB789}"/>
              </a:ext>
            </a:extLst>
          </p:cNvPr>
          <p:cNvSpPr txBox="1"/>
          <p:nvPr/>
        </p:nvSpPr>
        <p:spPr>
          <a:xfrm>
            <a:off x="1219200" y="5887800"/>
            <a:ext cx="971155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t>Domaines de développement et/ou d’application : </a:t>
            </a:r>
          </a:p>
          <a:p>
            <a:pPr algn="ctr"/>
            <a:r>
              <a:rPr lang="fr-FR" dirty="0"/>
              <a:t>Industrie, armement, aéronautique, spatial, informatique, biologie, société…</a:t>
            </a:r>
          </a:p>
        </p:txBody>
      </p:sp>
      <p:sp>
        <p:nvSpPr>
          <p:cNvPr id="16" name="ZoneTexte 15">
            <a:extLst>
              <a:ext uri="{FF2B5EF4-FFF2-40B4-BE49-F238E27FC236}">
                <a16:creationId xmlns:a16="http://schemas.microsoft.com/office/drawing/2014/main" id="{D2014C82-0EF0-9B4F-8288-7569F050C0DA}"/>
              </a:ext>
            </a:extLst>
          </p:cNvPr>
          <p:cNvSpPr txBox="1"/>
          <p:nvPr/>
        </p:nvSpPr>
        <p:spPr>
          <a:xfrm>
            <a:off x="5181600" y="277702"/>
            <a:ext cx="26065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Formalisation du concept</a:t>
            </a:r>
          </a:p>
        </p:txBody>
      </p:sp>
      <p:cxnSp>
        <p:nvCxnSpPr>
          <p:cNvPr id="18" name="Connecteur droit avec flèche 17">
            <a:extLst>
              <a:ext uri="{FF2B5EF4-FFF2-40B4-BE49-F238E27FC236}">
                <a16:creationId xmlns:a16="http://schemas.microsoft.com/office/drawing/2014/main" id="{7CDD8BF8-F2B0-FF45-8B9E-4D698FE6DFE6}"/>
              </a:ext>
            </a:extLst>
          </p:cNvPr>
          <p:cNvCxnSpPr>
            <a:cxnSpLocks/>
            <a:stCxn id="16" idx="2"/>
          </p:cNvCxnSpPr>
          <p:nvPr/>
        </p:nvCxnSpPr>
        <p:spPr>
          <a:xfrm>
            <a:off x="6484883" y="647034"/>
            <a:ext cx="0" cy="561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01685236-45AE-8E4F-AE9C-D22D195D3927}"/>
              </a:ext>
            </a:extLst>
          </p:cNvPr>
          <p:cNvSpPr txBox="1"/>
          <p:nvPr/>
        </p:nvSpPr>
        <p:spPr>
          <a:xfrm>
            <a:off x="5712373" y="1251862"/>
            <a:ext cx="1545020" cy="37837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dirty="0"/>
              <a:t>Penser le tout</a:t>
            </a:r>
          </a:p>
        </p:txBody>
      </p:sp>
      <p:cxnSp>
        <p:nvCxnSpPr>
          <p:cNvPr id="24" name="Connecteur droit avec flèche 23">
            <a:extLst>
              <a:ext uri="{FF2B5EF4-FFF2-40B4-BE49-F238E27FC236}">
                <a16:creationId xmlns:a16="http://schemas.microsoft.com/office/drawing/2014/main" id="{1AAB2241-DBB4-6441-BDD2-788AA006439B}"/>
              </a:ext>
            </a:extLst>
          </p:cNvPr>
          <p:cNvCxnSpPr>
            <a:stCxn id="22" idx="2"/>
            <a:endCxn id="7" idx="0"/>
          </p:cNvCxnSpPr>
          <p:nvPr/>
        </p:nvCxnSpPr>
        <p:spPr>
          <a:xfrm>
            <a:off x="6484883" y="1630234"/>
            <a:ext cx="0" cy="48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738BCFBA-7BA2-3846-952C-F4A4593D352E}"/>
              </a:ext>
            </a:extLst>
          </p:cNvPr>
          <p:cNvSpPr txBox="1"/>
          <p:nvPr/>
        </p:nvSpPr>
        <p:spPr>
          <a:xfrm>
            <a:off x="9017876" y="872019"/>
            <a:ext cx="180777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Communication</a:t>
            </a:r>
          </a:p>
        </p:txBody>
      </p:sp>
      <p:sp>
        <p:nvSpPr>
          <p:cNvPr id="26" name="ZoneTexte 25">
            <a:extLst>
              <a:ext uri="{FF2B5EF4-FFF2-40B4-BE49-F238E27FC236}">
                <a16:creationId xmlns:a16="http://schemas.microsoft.com/office/drawing/2014/main" id="{0F790F14-7617-E540-A6DF-A2A1F322E937}"/>
              </a:ext>
            </a:extLst>
          </p:cNvPr>
          <p:cNvSpPr txBox="1"/>
          <p:nvPr/>
        </p:nvSpPr>
        <p:spPr>
          <a:xfrm>
            <a:off x="9017876" y="1445568"/>
            <a:ext cx="191288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Auto-organisation</a:t>
            </a:r>
          </a:p>
        </p:txBody>
      </p:sp>
      <p:sp>
        <p:nvSpPr>
          <p:cNvPr id="2" name="ZoneTexte 1">
            <a:extLst>
              <a:ext uri="{FF2B5EF4-FFF2-40B4-BE49-F238E27FC236}">
                <a16:creationId xmlns:a16="http://schemas.microsoft.com/office/drawing/2014/main" id="{A8E511E9-CEFF-5849-9FD2-EF2376060E4F}"/>
              </a:ext>
            </a:extLst>
          </p:cNvPr>
          <p:cNvSpPr txBox="1"/>
          <p:nvPr/>
        </p:nvSpPr>
        <p:spPr>
          <a:xfrm>
            <a:off x="6627771" y="3237214"/>
            <a:ext cx="435128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FR" dirty="0"/>
              <a:t>SYSTEMIQUE</a:t>
            </a:r>
          </a:p>
        </p:txBody>
      </p:sp>
      <p:sp>
        <p:nvSpPr>
          <p:cNvPr id="4" name="ZoneTexte 3">
            <a:extLst>
              <a:ext uri="{FF2B5EF4-FFF2-40B4-BE49-F238E27FC236}">
                <a16:creationId xmlns:a16="http://schemas.microsoft.com/office/drawing/2014/main" id="{7A5AD6EF-163B-2344-9877-14370E553C21}"/>
              </a:ext>
            </a:extLst>
          </p:cNvPr>
          <p:cNvSpPr txBox="1"/>
          <p:nvPr/>
        </p:nvSpPr>
        <p:spPr>
          <a:xfrm>
            <a:off x="977462" y="420414"/>
            <a:ext cx="2322781" cy="830997"/>
          </a:xfrm>
          <a:prstGeom prst="rect">
            <a:avLst/>
          </a:prstGeom>
          <a:noFill/>
        </p:spPr>
        <p:txBody>
          <a:bodyPr wrap="square" rtlCol="0">
            <a:spAutoFit/>
          </a:bodyPr>
          <a:lstStyle/>
          <a:p>
            <a:r>
              <a:rPr lang="fr-FR" sz="2400" b="1" dirty="0"/>
              <a:t>Emergence</a:t>
            </a:r>
          </a:p>
          <a:p>
            <a:r>
              <a:rPr lang="fr-FR" sz="2400" b="1" dirty="0"/>
              <a:t>de la systémique</a:t>
            </a:r>
          </a:p>
        </p:txBody>
      </p:sp>
    </p:spTree>
    <p:extLst>
      <p:ext uri="{BB962C8B-B14F-4D97-AF65-F5344CB8AC3E}">
        <p14:creationId xmlns:p14="http://schemas.microsoft.com/office/powerpoint/2010/main" val="1436761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41680FD-C9D2-7D45-B8FD-BD27B35913A6}"/>
              </a:ext>
            </a:extLst>
          </p:cNvPr>
          <p:cNvSpPr txBox="1"/>
          <p:nvPr/>
        </p:nvSpPr>
        <p:spPr>
          <a:xfrm>
            <a:off x="512129" y="1239673"/>
            <a:ext cx="9977193" cy="369332"/>
          </a:xfrm>
          <a:prstGeom prst="rect">
            <a:avLst/>
          </a:prstGeom>
          <a:noFill/>
        </p:spPr>
        <p:txBody>
          <a:bodyPr wrap="square" rtlCol="0">
            <a:spAutoFit/>
          </a:bodyPr>
          <a:lstStyle/>
          <a:p>
            <a:r>
              <a:rPr lang="fr-FR" u="sng" dirty="0"/>
              <a:t>La systémique, non pas en tant que discipline, mais en tant que </a:t>
            </a:r>
            <a:r>
              <a:rPr lang="fr-FR" b="1" u="sng" dirty="0"/>
              <a:t>paradigme</a:t>
            </a:r>
          </a:p>
        </p:txBody>
      </p:sp>
      <p:sp>
        <p:nvSpPr>
          <p:cNvPr id="4" name="ZoneTexte 3">
            <a:extLst>
              <a:ext uri="{FF2B5EF4-FFF2-40B4-BE49-F238E27FC236}">
                <a16:creationId xmlns:a16="http://schemas.microsoft.com/office/drawing/2014/main" id="{E334DA89-D913-0F48-8BE4-708383005167}"/>
              </a:ext>
            </a:extLst>
          </p:cNvPr>
          <p:cNvSpPr txBox="1"/>
          <p:nvPr/>
        </p:nvSpPr>
        <p:spPr>
          <a:xfrm>
            <a:off x="2895597" y="3520684"/>
            <a:ext cx="5686097" cy="369332"/>
          </a:xfrm>
          <a:prstGeom prst="rect">
            <a:avLst/>
          </a:prstGeom>
          <a:noFill/>
        </p:spPr>
        <p:txBody>
          <a:bodyPr wrap="square" rtlCol="0">
            <a:spAutoFit/>
          </a:bodyPr>
          <a:lstStyle/>
          <a:p>
            <a:r>
              <a:rPr lang="fr-FR" dirty="0"/>
              <a:t>Thomas Kuhn, </a:t>
            </a:r>
            <a:r>
              <a:rPr lang="fr-FR" i="1" dirty="0"/>
              <a:t>The Structure of Scientific </a:t>
            </a:r>
            <a:r>
              <a:rPr lang="fr-FR" i="1" dirty="0" err="1"/>
              <a:t>Revolutions</a:t>
            </a:r>
            <a:r>
              <a:rPr lang="fr-FR" dirty="0"/>
              <a:t>, 1962.</a:t>
            </a:r>
          </a:p>
        </p:txBody>
      </p:sp>
      <p:sp>
        <p:nvSpPr>
          <p:cNvPr id="5" name="ZoneTexte 4">
            <a:extLst>
              <a:ext uri="{FF2B5EF4-FFF2-40B4-BE49-F238E27FC236}">
                <a16:creationId xmlns:a16="http://schemas.microsoft.com/office/drawing/2014/main" id="{745036AA-A5CC-274C-97D4-2C4B33BCF8C3}"/>
              </a:ext>
            </a:extLst>
          </p:cNvPr>
          <p:cNvSpPr txBox="1"/>
          <p:nvPr/>
        </p:nvSpPr>
        <p:spPr>
          <a:xfrm>
            <a:off x="2895597" y="4035665"/>
            <a:ext cx="6968358" cy="369332"/>
          </a:xfrm>
          <a:prstGeom prst="rect">
            <a:avLst/>
          </a:prstGeom>
          <a:noFill/>
        </p:spPr>
        <p:txBody>
          <a:bodyPr wrap="square" rtlCol="0">
            <a:spAutoFit/>
          </a:bodyPr>
          <a:lstStyle/>
          <a:p>
            <a:r>
              <a:rPr lang="fr-FR" dirty="0"/>
              <a:t>Notions de paradigme, de science normale et de révolution scientifique</a:t>
            </a:r>
          </a:p>
        </p:txBody>
      </p:sp>
      <p:sp>
        <p:nvSpPr>
          <p:cNvPr id="6" name="ZoneTexte 5">
            <a:extLst>
              <a:ext uri="{FF2B5EF4-FFF2-40B4-BE49-F238E27FC236}">
                <a16:creationId xmlns:a16="http://schemas.microsoft.com/office/drawing/2014/main" id="{3D1D6419-E2AC-CB48-81F1-54CCC77E76BC}"/>
              </a:ext>
            </a:extLst>
          </p:cNvPr>
          <p:cNvSpPr txBox="1"/>
          <p:nvPr/>
        </p:nvSpPr>
        <p:spPr>
          <a:xfrm>
            <a:off x="5321112" y="2010846"/>
            <a:ext cx="6222124" cy="369332"/>
          </a:xfrm>
          <a:prstGeom prst="rect">
            <a:avLst/>
          </a:prstGeom>
          <a:noFill/>
        </p:spPr>
        <p:txBody>
          <a:bodyPr wrap="square" rtlCol="0">
            <a:spAutoFit/>
          </a:bodyPr>
          <a:lstStyle/>
          <a:p>
            <a:r>
              <a:rPr lang="fr-FR" dirty="0"/>
              <a:t>Selon </a:t>
            </a:r>
            <a:r>
              <a:rPr lang="fr-FR" dirty="0" err="1"/>
              <a:t>Bertalanffy</a:t>
            </a:r>
            <a:r>
              <a:rPr lang="fr-FR" dirty="0"/>
              <a:t>, la TGS est un nouveau paradigme.</a:t>
            </a:r>
          </a:p>
        </p:txBody>
      </p:sp>
      <p:pic>
        <p:nvPicPr>
          <p:cNvPr id="2050" name="Picture 2" descr="Thomas Kuhn (@maybekuhn) | Twitter">
            <a:extLst>
              <a:ext uri="{FF2B5EF4-FFF2-40B4-BE49-F238E27FC236}">
                <a16:creationId xmlns:a16="http://schemas.microsoft.com/office/drawing/2014/main" id="{4ED2FB53-1A7F-294C-952F-57FD36617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25" y="3047749"/>
            <a:ext cx="1684534" cy="168453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B2EB0F82-BD7A-E842-91E6-7B82FA2BAC13}"/>
              </a:ext>
            </a:extLst>
          </p:cNvPr>
          <p:cNvSpPr txBox="1"/>
          <p:nvPr/>
        </p:nvSpPr>
        <p:spPr>
          <a:xfrm>
            <a:off x="977461" y="4874479"/>
            <a:ext cx="1387366" cy="369332"/>
          </a:xfrm>
          <a:prstGeom prst="rect">
            <a:avLst/>
          </a:prstGeom>
          <a:noFill/>
        </p:spPr>
        <p:txBody>
          <a:bodyPr wrap="square" rtlCol="0">
            <a:spAutoFit/>
          </a:bodyPr>
          <a:lstStyle/>
          <a:p>
            <a:pPr algn="ctr"/>
            <a:r>
              <a:rPr lang="fr-FR" dirty="0"/>
              <a:t>1922-1996</a:t>
            </a:r>
          </a:p>
        </p:txBody>
      </p:sp>
      <p:sp>
        <p:nvSpPr>
          <p:cNvPr id="9" name="ZoneTexte 8">
            <a:extLst>
              <a:ext uri="{FF2B5EF4-FFF2-40B4-BE49-F238E27FC236}">
                <a16:creationId xmlns:a16="http://schemas.microsoft.com/office/drawing/2014/main" id="{B3A842E1-EA7C-2943-8632-81F58C0FCCB1}"/>
              </a:ext>
            </a:extLst>
          </p:cNvPr>
          <p:cNvSpPr txBox="1"/>
          <p:nvPr/>
        </p:nvSpPr>
        <p:spPr>
          <a:xfrm>
            <a:off x="893381" y="407444"/>
            <a:ext cx="9616964" cy="461665"/>
          </a:xfrm>
          <a:prstGeom prst="rect">
            <a:avLst/>
          </a:prstGeom>
          <a:noFill/>
        </p:spPr>
        <p:txBody>
          <a:bodyPr wrap="square" rtlCol="0">
            <a:spAutoFit/>
          </a:bodyPr>
          <a:lstStyle/>
          <a:p>
            <a:pPr algn="ctr"/>
            <a:r>
              <a:rPr lang="fr-FR" sz="2400" b="1" dirty="0"/>
              <a:t>La théorie générale de systèmes (TGS) de Ludwig </a:t>
            </a:r>
            <a:r>
              <a:rPr lang="fr-FR" sz="2400" b="1" dirty="0" err="1"/>
              <a:t>von</a:t>
            </a:r>
            <a:r>
              <a:rPr lang="fr-FR" sz="2400" b="1" dirty="0"/>
              <a:t> </a:t>
            </a:r>
            <a:r>
              <a:rPr lang="fr-FR" sz="2400" b="1" dirty="0" err="1"/>
              <a:t>Bertalanffy</a:t>
            </a:r>
            <a:r>
              <a:rPr lang="fr-FR" sz="2400" b="1" dirty="0"/>
              <a:t>  </a:t>
            </a:r>
          </a:p>
        </p:txBody>
      </p:sp>
    </p:spTree>
    <p:extLst>
      <p:ext uri="{BB962C8B-B14F-4D97-AF65-F5344CB8AC3E}">
        <p14:creationId xmlns:p14="http://schemas.microsoft.com/office/powerpoint/2010/main" val="129507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4B866C9-5FF4-174D-9FF9-282FF7D5E5CE}"/>
              </a:ext>
            </a:extLst>
          </p:cNvPr>
          <p:cNvSpPr txBox="1"/>
          <p:nvPr/>
        </p:nvSpPr>
        <p:spPr>
          <a:xfrm>
            <a:off x="893381" y="407444"/>
            <a:ext cx="9616964" cy="461665"/>
          </a:xfrm>
          <a:prstGeom prst="rect">
            <a:avLst/>
          </a:prstGeom>
          <a:noFill/>
        </p:spPr>
        <p:txBody>
          <a:bodyPr wrap="square" rtlCol="0">
            <a:spAutoFit/>
          </a:bodyPr>
          <a:lstStyle/>
          <a:p>
            <a:pPr algn="ctr"/>
            <a:r>
              <a:rPr lang="fr-FR" sz="2400" b="1" dirty="0"/>
              <a:t>La théorie générale de systèmes (TGS) de Ludwig </a:t>
            </a:r>
            <a:r>
              <a:rPr lang="fr-FR" sz="2400" b="1" dirty="0" err="1"/>
              <a:t>von</a:t>
            </a:r>
            <a:r>
              <a:rPr lang="fr-FR" sz="2400" b="1" dirty="0"/>
              <a:t> </a:t>
            </a:r>
            <a:r>
              <a:rPr lang="fr-FR" sz="2400" b="1" dirty="0" err="1"/>
              <a:t>Bertalanffy</a:t>
            </a:r>
            <a:r>
              <a:rPr lang="fr-FR" sz="2400" b="1" dirty="0"/>
              <a:t>  </a:t>
            </a:r>
          </a:p>
        </p:txBody>
      </p:sp>
      <p:sp>
        <p:nvSpPr>
          <p:cNvPr id="4" name="ZoneTexte 3">
            <a:extLst>
              <a:ext uri="{FF2B5EF4-FFF2-40B4-BE49-F238E27FC236}">
                <a16:creationId xmlns:a16="http://schemas.microsoft.com/office/drawing/2014/main" id="{591D0A75-0E66-E94C-85B5-E93C830FE5E4}"/>
              </a:ext>
            </a:extLst>
          </p:cNvPr>
          <p:cNvSpPr txBox="1"/>
          <p:nvPr/>
        </p:nvSpPr>
        <p:spPr>
          <a:xfrm>
            <a:off x="1103586" y="1397675"/>
            <a:ext cx="3600794" cy="3416320"/>
          </a:xfrm>
          <a:prstGeom prst="rect">
            <a:avLst/>
          </a:prstGeom>
          <a:noFill/>
        </p:spPr>
        <p:txBody>
          <a:bodyPr wrap="none" rtlCol="0">
            <a:spAutoFit/>
          </a:bodyPr>
          <a:lstStyle/>
          <a:p>
            <a:r>
              <a:rPr lang="fr-FR" u="sng" dirty="0"/>
              <a:t>Comment penser le tout ?</a:t>
            </a:r>
          </a:p>
          <a:p>
            <a:endParaRPr lang="fr-FR" dirty="0"/>
          </a:p>
          <a:p>
            <a:r>
              <a:rPr lang="fr-FR" dirty="0"/>
              <a:t>Réhabilitation du concept d’analogie</a:t>
            </a:r>
          </a:p>
          <a:p>
            <a:endParaRPr lang="fr-FR" dirty="0"/>
          </a:p>
          <a:p>
            <a:r>
              <a:rPr lang="fr-FR" dirty="0"/>
              <a:t>Métaphore </a:t>
            </a:r>
          </a:p>
          <a:p>
            <a:endParaRPr lang="fr-FR" dirty="0"/>
          </a:p>
          <a:p>
            <a:r>
              <a:rPr lang="fr-FR" dirty="0"/>
              <a:t>Isomorphisme</a:t>
            </a:r>
          </a:p>
          <a:p>
            <a:endParaRPr lang="fr-FR" dirty="0"/>
          </a:p>
          <a:p>
            <a:r>
              <a:rPr lang="fr-FR" dirty="0"/>
              <a:t>Modèle</a:t>
            </a:r>
          </a:p>
          <a:p>
            <a:endParaRPr lang="fr-FR" dirty="0"/>
          </a:p>
          <a:p>
            <a:r>
              <a:rPr lang="fr-FR" dirty="0"/>
              <a:t>&gt;&gt; Rôle des mathématiques</a:t>
            </a:r>
          </a:p>
          <a:p>
            <a:endParaRPr lang="fr-FR" dirty="0"/>
          </a:p>
        </p:txBody>
      </p:sp>
      <p:sp>
        <p:nvSpPr>
          <p:cNvPr id="9" name="ZoneTexte 8">
            <a:extLst>
              <a:ext uri="{FF2B5EF4-FFF2-40B4-BE49-F238E27FC236}">
                <a16:creationId xmlns:a16="http://schemas.microsoft.com/office/drawing/2014/main" id="{6EC5C728-FFC1-7249-B4B8-0BEA4C446932}"/>
              </a:ext>
            </a:extLst>
          </p:cNvPr>
          <p:cNvSpPr txBox="1"/>
          <p:nvPr/>
        </p:nvSpPr>
        <p:spPr>
          <a:xfrm>
            <a:off x="1103586" y="5165149"/>
            <a:ext cx="9438289" cy="923330"/>
          </a:xfrm>
          <a:prstGeom prst="rect">
            <a:avLst/>
          </a:prstGeom>
          <a:noFill/>
        </p:spPr>
        <p:txBody>
          <a:bodyPr wrap="square" rtlCol="0">
            <a:spAutoFit/>
          </a:bodyPr>
          <a:lstStyle/>
          <a:p>
            <a:r>
              <a:rPr lang="fr-FR" dirty="0"/>
              <a:t>« Les modèles en langage courant ont donc une place dans la théorie des systèmes. L’idée de système conserve toute sa valeur même quand on ne peut pas le formuler mathématiquement ; elle reste une idée « directrice » plutôt que d’être une construction mathématique. » TGS, 23</a:t>
            </a:r>
          </a:p>
        </p:txBody>
      </p:sp>
    </p:spTree>
    <p:extLst>
      <p:ext uri="{BB962C8B-B14F-4D97-AF65-F5344CB8AC3E}">
        <p14:creationId xmlns:p14="http://schemas.microsoft.com/office/powerpoint/2010/main" val="355854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1278DC-784C-8247-B8AB-A84B9E583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876" y="2078421"/>
            <a:ext cx="1922588" cy="316624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CA2287A-829E-F442-A8D0-32CEBB4D9801}"/>
              </a:ext>
            </a:extLst>
          </p:cNvPr>
          <p:cNvSpPr txBox="1"/>
          <p:nvPr/>
        </p:nvSpPr>
        <p:spPr>
          <a:xfrm>
            <a:off x="4395864" y="5525702"/>
            <a:ext cx="714703" cy="369332"/>
          </a:xfrm>
          <a:prstGeom prst="rect">
            <a:avLst/>
          </a:prstGeom>
          <a:noFill/>
        </p:spPr>
        <p:txBody>
          <a:bodyPr wrap="square" rtlCol="0">
            <a:spAutoFit/>
          </a:bodyPr>
          <a:lstStyle/>
          <a:p>
            <a:r>
              <a:rPr lang="fr-FR" dirty="0"/>
              <a:t>1975</a:t>
            </a:r>
          </a:p>
        </p:txBody>
      </p:sp>
      <p:sp>
        <p:nvSpPr>
          <p:cNvPr id="5" name="ZoneTexte 4">
            <a:extLst>
              <a:ext uri="{FF2B5EF4-FFF2-40B4-BE49-F238E27FC236}">
                <a16:creationId xmlns:a16="http://schemas.microsoft.com/office/drawing/2014/main" id="{6EBFE764-8541-EA49-AC82-E19A7F3ED758}"/>
              </a:ext>
            </a:extLst>
          </p:cNvPr>
          <p:cNvSpPr txBox="1"/>
          <p:nvPr/>
        </p:nvSpPr>
        <p:spPr>
          <a:xfrm>
            <a:off x="4120055" y="378586"/>
            <a:ext cx="3079531" cy="461665"/>
          </a:xfrm>
          <a:prstGeom prst="rect">
            <a:avLst/>
          </a:prstGeom>
          <a:noFill/>
        </p:spPr>
        <p:txBody>
          <a:bodyPr wrap="square" rtlCol="0">
            <a:spAutoFit/>
          </a:bodyPr>
          <a:lstStyle/>
          <a:p>
            <a:pPr algn="ctr"/>
            <a:r>
              <a:rPr lang="fr-FR" sz="2400" b="1" dirty="0"/>
              <a:t>Penser le « tout »</a:t>
            </a:r>
          </a:p>
        </p:txBody>
      </p:sp>
      <p:pic>
        <p:nvPicPr>
          <p:cNvPr id="1028" name="Picture 4" descr="La systémique">
            <a:extLst>
              <a:ext uri="{FF2B5EF4-FFF2-40B4-BE49-F238E27FC236}">
                <a16:creationId xmlns:a16="http://schemas.microsoft.com/office/drawing/2014/main" id="{9BF06AE5-3DA5-3948-9976-625E68DDC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097" y="2042662"/>
            <a:ext cx="2039007" cy="312192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34E0716-80F4-9F4E-BA06-667E935EE1A3}"/>
              </a:ext>
            </a:extLst>
          </p:cNvPr>
          <p:cNvSpPr txBox="1"/>
          <p:nvPr/>
        </p:nvSpPr>
        <p:spPr>
          <a:xfrm>
            <a:off x="6696359" y="5525702"/>
            <a:ext cx="1555531" cy="369332"/>
          </a:xfrm>
          <a:prstGeom prst="rect">
            <a:avLst/>
          </a:prstGeom>
          <a:noFill/>
        </p:spPr>
        <p:txBody>
          <a:bodyPr wrap="square" rtlCol="0">
            <a:spAutoFit/>
          </a:bodyPr>
          <a:lstStyle/>
          <a:p>
            <a:pPr algn="ctr"/>
            <a:r>
              <a:rPr lang="fr-FR" dirty="0"/>
              <a:t>1979 &gt; 2017</a:t>
            </a:r>
          </a:p>
        </p:txBody>
      </p:sp>
      <p:pic>
        <p:nvPicPr>
          <p:cNvPr id="1030" name="Picture 6" descr="Théorie générale des systèmes">
            <a:extLst>
              <a:ext uri="{FF2B5EF4-FFF2-40B4-BE49-F238E27FC236}">
                <a16:creationId xmlns:a16="http://schemas.microsoft.com/office/drawing/2014/main" id="{442E1EB0-9CE4-D54B-A130-09BFA4EA5B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38" y="2078421"/>
            <a:ext cx="2265842" cy="3166241"/>
          </a:xfrm>
          <a:prstGeom prst="rect">
            <a:avLst/>
          </a:prstGeom>
        </p:spPr>
        <p:style>
          <a:lnRef idx="2">
            <a:schemeClr val="dk1"/>
          </a:lnRef>
          <a:fillRef idx="1">
            <a:schemeClr val="lt1"/>
          </a:fillRef>
          <a:effectRef idx="0">
            <a:schemeClr val="dk1"/>
          </a:effectRef>
          <a:fontRef idx="minor">
            <a:schemeClr val="dk1"/>
          </a:fontRef>
        </p:style>
      </p:pic>
      <p:sp>
        <p:nvSpPr>
          <p:cNvPr id="8" name="ZoneTexte 7">
            <a:extLst>
              <a:ext uri="{FF2B5EF4-FFF2-40B4-BE49-F238E27FC236}">
                <a16:creationId xmlns:a16="http://schemas.microsoft.com/office/drawing/2014/main" id="{9A6B5A18-FE03-6749-A0E6-D6DA5DEB9965}"/>
              </a:ext>
            </a:extLst>
          </p:cNvPr>
          <p:cNvSpPr txBox="1"/>
          <p:nvPr/>
        </p:nvSpPr>
        <p:spPr>
          <a:xfrm>
            <a:off x="954097" y="5525702"/>
            <a:ext cx="1650124" cy="369332"/>
          </a:xfrm>
          <a:prstGeom prst="rect">
            <a:avLst/>
          </a:prstGeom>
          <a:noFill/>
        </p:spPr>
        <p:txBody>
          <a:bodyPr wrap="square" rtlCol="0">
            <a:spAutoFit/>
          </a:bodyPr>
          <a:lstStyle/>
          <a:p>
            <a:pPr algn="ctr"/>
            <a:r>
              <a:rPr lang="fr-FR" dirty="0"/>
              <a:t>1968 /2012</a:t>
            </a:r>
          </a:p>
        </p:txBody>
      </p:sp>
      <p:pic>
        <p:nvPicPr>
          <p:cNvPr id="2050" name="Picture 2">
            <a:extLst>
              <a:ext uri="{FF2B5EF4-FFF2-40B4-BE49-F238E27FC236}">
                <a16:creationId xmlns:a16="http://schemas.microsoft.com/office/drawing/2014/main" id="{B33CDD3E-6F7C-9C49-9619-DD55A9FF7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5737" y="2021491"/>
            <a:ext cx="1986456" cy="310734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DBE2E78-4A0A-274C-9DA4-B971572380C2}"/>
              </a:ext>
            </a:extLst>
          </p:cNvPr>
          <p:cNvSpPr txBox="1"/>
          <p:nvPr/>
        </p:nvSpPr>
        <p:spPr>
          <a:xfrm>
            <a:off x="9837682" y="5525702"/>
            <a:ext cx="1082565" cy="369332"/>
          </a:xfrm>
          <a:prstGeom prst="rect">
            <a:avLst/>
          </a:prstGeom>
          <a:noFill/>
        </p:spPr>
        <p:txBody>
          <a:bodyPr wrap="square" rtlCol="0">
            <a:spAutoFit/>
          </a:bodyPr>
          <a:lstStyle/>
          <a:p>
            <a:pPr algn="ctr"/>
            <a:r>
              <a:rPr lang="fr-FR" dirty="0"/>
              <a:t>2020</a:t>
            </a:r>
          </a:p>
        </p:txBody>
      </p:sp>
    </p:spTree>
    <p:extLst>
      <p:ext uri="{BB962C8B-B14F-4D97-AF65-F5344CB8AC3E}">
        <p14:creationId xmlns:p14="http://schemas.microsoft.com/office/powerpoint/2010/main" val="234560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843A996-F6EF-F647-BEE4-CF298FE2F6C7}"/>
              </a:ext>
            </a:extLst>
          </p:cNvPr>
          <p:cNvSpPr txBox="1"/>
          <p:nvPr/>
        </p:nvSpPr>
        <p:spPr>
          <a:xfrm>
            <a:off x="3100552" y="346841"/>
            <a:ext cx="5454869" cy="461665"/>
          </a:xfrm>
          <a:prstGeom prst="rect">
            <a:avLst/>
          </a:prstGeom>
          <a:noFill/>
        </p:spPr>
        <p:txBody>
          <a:bodyPr wrap="square" rtlCol="0">
            <a:spAutoFit/>
          </a:bodyPr>
          <a:lstStyle/>
          <a:p>
            <a:pPr algn="ctr"/>
            <a:r>
              <a:rPr lang="fr-FR" sz="2400" b="1" dirty="0"/>
              <a:t>Sciences de la vie et systèmes</a:t>
            </a:r>
          </a:p>
        </p:txBody>
      </p:sp>
      <p:pic>
        <p:nvPicPr>
          <p:cNvPr id="7" name="Espace réservé du contenu 8" descr="Linne systema natiurae couv.jpg">
            <a:extLst>
              <a:ext uri="{FF2B5EF4-FFF2-40B4-BE49-F238E27FC236}">
                <a16:creationId xmlns:a16="http://schemas.microsoft.com/office/drawing/2014/main" id="{7143A333-4F1B-174E-A000-214EC4F4D113}"/>
              </a:ext>
            </a:extLst>
          </p:cNvPr>
          <p:cNvPicPr>
            <a:picLocks noChangeAspect="1"/>
          </p:cNvPicPr>
          <p:nvPr/>
        </p:nvPicPr>
        <p:blipFill>
          <a:blip r:embed="rId2">
            <a:extLst>
              <a:ext uri="{28A0092B-C50C-407E-A947-70E740481C1C}">
                <a14:useLocalDpi xmlns:a14="http://schemas.microsoft.com/office/drawing/2010/main" val="0"/>
              </a:ext>
            </a:extLst>
          </a:blip>
          <a:srcRect l="-20039" r="-20039"/>
          <a:stretch>
            <a:fillRect/>
          </a:stretch>
        </p:blipFill>
        <p:spPr>
          <a:xfrm>
            <a:off x="5284133" y="1560458"/>
            <a:ext cx="3793353" cy="4251434"/>
          </a:xfrm>
          <a:prstGeom prst="rect">
            <a:avLst/>
          </a:prstGeom>
        </p:spPr>
      </p:pic>
      <p:sp>
        <p:nvSpPr>
          <p:cNvPr id="5" name="ZoneTexte 4">
            <a:extLst>
              <a:ext uri="{FF2B5EF4-FFF2-40B4-BE49-F238E27FC236}">
                <a16:creationId xmlns:a16="http://schemas.microsoft.com/office/drawing/2014/main" id="{B0A6C3E0-F1BC-1F4C-B7F4-D1B2BD5F78F7}"/>
              </a:ext>
            </a:extLst>
          </p:cNvPr>
          <p:cNvSpPr txBox="1"/>
          <p:nvPr/>
        </p:nvSpPr>
        <p:spPr>
          <a:xfrm>
            <a:off x="493987" y="1848325"/>
            <a:ext cx="5044965" cy="2708434"/>
          </a:xfrm>
          <a:prstGeom prst="rect">
            <a:avLst/>
          </a:prstGeom>
          <a:noFill/>
        </p:spPr>
        <p:txBody>
          <a:bodyPr wrap="square" rtlCol="0">
            <a:spAutoFit/>
          </a:bodyPr>
          <a:lstStyle/>
          <a:p>
            <a:r>
              <a:rPr lang="fr-FR" dirty="0"/>
              <a:t>Exemple 1 : </a:t>
            </a:r>
          </a:p>
          <a:p>
            <a:endParaRPr lang="fr-FR" sz="800" dirty="0"/>
          </a:p>
          <a:p>
            <a:r>
              <a:rPr lang="fr-FR" dirty="0"/>
              <a:t>Depuis le XVIIe siècle, s’emploie dans la langue scientifique pour désigner « la distribution d’un ensemble d’objets de connaissance selon un ordre basé sur une petit nombre de critères, qui en rend l’étude plus facile. » (</a:t>
            </a:r>
            <a:r>
              <a:rPr lang="fr-FR" i="1" dirty="0"/>
              <a:t>RDHLF</a:t>
            </a:r>
            <a:r>
              <a:rPr lang="fr-FR" dirty="0"/>
              <a:t>, vol 3, 3733)</a:t>
            </a:r>
          </a:p>
          <a:p>
            <a:endParaRPr lang="fr-FR" dirty="0"/>
          </a:p>
          <a:p>
            <a:r>
              <a:rPr lang="fr-FR" dirty="0"/>
              <a:t>Carl Von Linné (1707-1778)</a:t>
            </a:r>
          </a:p>
          <a:p>
            <a:r>
              <a:rPr lang="fr-FR" i="1" dirty="0" err="1">
                <a:ea typeface="ＭＳ Ｐゴシック" charset="0"/>
                <a:cs typeface="ＭＳ Ｐゴシック" charset="0"/>
              </a:rPr>
              <a:t>Systema</a:t>
            </a:r>
            <a:r>
              <a:rPr lang="fr-FR" i="1" dirty="0">
                <a:ea typeface="ＭＳ Ｐゴシック" charset="0"/>
                <a:cs typeface="ＭＳ Ｐゴシック" charset="0"/>
              </a:rPr>
              <a:t> </a:t>
            </a:r>
            <a:r>
              <a:rPr lang="fr-FR" i="1" dirty="0" err="1">
                <a:ea typeface="ＭＳ Ｐゴシック" charset="0"/>
                <a:cs typeface="ＭＳ Ｐゴシック" charset="0"/>
              </a:rPr>
              <a:t>naturae</a:t>
            </a:r>
            <a:r>
              <a:rPr lang="fr-FR" i="1" dirty="0">
                <a:ea typeface="ＭＳ Ｐゴシック" charset="0"/>
                <a:cs typeface="ＭＳ Ｐゴシック" charset="0"/>
              </a:rPr>
              <a:t> </a:t>
            </a:r>
            <a:r>
              <a:rPr lang="fr-FR" dirty="0">
                <a:ea typeface="ＭＳ Ｐゴシック" charset="0"/>
                <a:cs typeface="ＭＳ Ｐゴシック" charset="0"/>
              </a:rPr>
              <a:t>entre 1735 et 1768.</a:t>
            </a:r>
            <a:endParaRPr lang="fr-FR" dirty="0"/>
          </a:p>
        </p:txBody>
      </p:sp>
      <p:pic>
        <p:nvPicPr>
          <p:cNvPr id="9" name="Picture 11" descr="Linne 1748 Systéma naturae">
            <a:extLst>
              <a:ext uri="{FF2B5EF4-FFF2-40B4-BE49-F238E27FC236}">
                <a16:creationId xmlns:a16="http://schemas.microsoft.com/office/drawing/2014/main" id="{ADB3D277-291E-8841-ADD5-95D4534CE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738584" y="914400"/>
            <a:ext cx="3270250" cy="5543550"/>
          </a:xfrm>
          <a:prstGeom prst="rect">
            <a:avLst/>
          </a:prstGeom>
          <a:noFill/>
        </p:spPr>
      </p:pic>
      <p:sp>
        <p:nvSpPr>
          <p:cNvPr id="6" name="ZoneTexte 5">
            <a:extLst>
              <a:ext uri="{FF2B5EF4-FFF2-40B4-BE49-F238E27FC236}">
                <a16:creationId xmlns:a16="http://schemas.microsoft.com/office/drawing/2014/main" id="{ECBCF288-6906-354C-B156-D6F2B26B78C5}"/>
              </a:ext>
            </a:extLst>
          </p:cNvPr>
          <p:cNvSpPr txBox="1"/>
          <p:nvPr/>
        </p:nvSpPr>
        <p:spPr>
          <a:xfrm>
            <a:off x="566026" y="4919469"/>
            <a:ext cx="4235669" cy="769441"/>
          </a:xfrm>
          <a:prstGeom prst="rect">
            <a:avLst/>
          </a:prstGeom>
          <a:noFill/>
        </p:spPr>
        <p:txBody>
          <a:bodyPr wrap="square" rtlCol="0">
            <a:spAutoFit/>
          </a:bodyPr>
          <a:lstStyle/>
          <a:p>
            <a:r>
              <a:rPr lang="fr-FR" dirty="0"/>
              <a:t>Exemple 2 : En anatomie</a:t>
            </a:r>
          </a:p>
          <a:p>
            <a:endParaRPr lang="fr-FR" sz="800" dirty="0"/>
          </a:p>
          <a:p>
            <a:r>
              <a:rPr lang="fr-FR" dirty="0"/>
              <a:t>« Système nerveux » (1808 )</a:t>
            </a:r>
          </a:p>
        </p:txBody>
      </p:sp>
      <p:sp>
        <p:nvSpPr>
          <p:cNvPr id="8" name="ZoneTexte 7">
            <a:extLst>
              <a:ext uri="{FF2B5EF4-FFF2-40B4-BE49-F238E27FC236}">
                <a16:creationId xmlns:a16="http://schemas.microsoft.com/office/drawing/2014/main" id="{C4327205-A85A-E549-BF04-F14D453898D3}"/>
              </a:ext>
            </a:extLst>
          </p:cNvPr>
          <p:cNvSpPr txBox="1"/>
          <p:nvPr/>
        </p:nvSpPr>
        <p:spPr>
          <a:xfrm>
            <a:off x="504496" y="1096373"/>
            <a:ext cx="2511973" cy="369332"/>
          </a:xfrm>
          <a:prstGeom prst="rect">
            <a:avLst/>
          </a:prstGeom>
          <a:noFill/>
        </p:spPr>
        <p:txBody>
          <a:bodyPr wrap="square" rtlCol="0">
            <a:spAutoFit/>
          </a:bodyPr>
          <a:lstStyle/>
          <a:p>
            <a:r>
              <a:rPr lang="fr-FR" u="sng" dirty="0"/>
              <a:t>Usages pluriels</a:t>
            </a:r>
          </a:p>
        </p:txBody>
      </p:sp>
    </p:spTree>
    <p:extLst>
      <p:ext uri="{BB962C8B-B14F-4D97-AF65-F5344CB8AC3E}">
        <p14:creationId xmlns:p14="http://schemas.microsoft.com/office/powerpoint/2010/main" val="1398031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843A996-F6EF-F647-BEE4-CF298FE2F6C7}"/>
              </a:ext>
            </a:extLst>
          </p:cNvPr>
          <p:cNvSpPr txBox="1"/>
          <p:nvPr/>
        </p:nvSpPr>
        <p:spPr>
          <a:xfrm>
            <a:off x="3100552" y="346841"/>
            <a:ext cx="5454869" cy="461665"/>
          </a:xfrm>
          <a:prstGeom prst="rect">
            <a:avLst/>
          </a:prstGeom>
          <a:noFill/>
        </p:spPr>
        <p:txBody>
          <a:bodyPr wrap="square" rtlCol="0">
            <a:spAutoFit/>
          </a:bodyPr>
          <a:lstStyle/>
          <a:p>
            <a:pPr algn="ctr"/>
            <a:r>
              <a:rPr lang="fr-FR" sz="2400" b="1" dirty="0"/>
              <a:t>Sciences de la vie et systèmes</a:t>
            </a:r>
          </a:p>
        </p:txBody>
      </p:sp>
      <p:sp>
        <p:nvSpPr>
          <p:cNvPr id="3" name="ZoneTexte 2">
            <a:extLst>
              <a:ext uri="{FF2B5EF4-FFF2-40B4-BE49-F238E27FC236}">
                <a16:creationId xmlns:a16="http://schemas.microsoft.com/office/drawing/2014/main" id="{AB1EF220-DA8B-CD41-96EB-57C4558A2368}"/>
              </a:ext>
            </a:extLst>
          </p:cNvPr>
          <p:cNvSpPr txBox="1"/>
          <p:nvPr/>
        </p:nvSpPr>
        <p:spPr>
          <a:xfrm>
            <a:off x="578068" y="1397877"/>
            <a:ext cx="3541986" cy="369332"/>
          </a:xfrm>
          <a:prstGeom prst="rect">
            <a:avLst/>
          </a:prstGeom>
          <a:noFill/>
        </p:spPr>
        <p:txBody>
          <a:bodyPr wrap="square" rtlCol="0">
            <a:spAutoFit/>
          </a:bodyPr>
          <a:lstStyle/>
          <a:p>
            <a:r>
              <a:rPr lang="fr-FR" u="sng" dirty="0"/>
              <a:t>Claude Bernard et la physiologie </a:t>
            </a:r>
          </a:p>
        </p:txBody>
      </p:sp>
      <p:sp>
        <p:nvSpPr>
          <p:cNvPr id="8" name="ZoneTexte 7">
            <a:extLst>
              <a:ext uri="{FF2B5EF4-FFF2-40B4-BE49-F238E27FC236}">
                <a16:creationId xmlns:a16="http://schemas.microsoft.com/office/drawing/2014/main" id="{A97C9306-E01E-8D49-8EA3-C795115F95B0}"/>
              </a:ext>
            </a:extLst>
          </p:cNvPr>
          <p:cNvSpPr txBox="1"/>
          <p:nvPr/>
        </p:nvSpPr>
        <p:spPr>
          <a:xfrm>
            <a:off x="599090" y="2196662"/>
            <a:ext cx="6001407" cy="369332"/>
          </a:xfrm>
          <a:prstGeom prst="rect">
            <a:avLst/>
          </a:prstGeom>
          <a:noFill/>
        </p:spPr>
        <p:txBody>
          <a:bodyPr wrap="square" rtlCol="0">
            <a:spAutoFit/>
          </a:bodyPr>
          <a:lstStyle/>
          <a:p>
            <a:r>
              <a:rPr lang="fr-FR" dirty="0"/>
              <a:t>Bernard est critique / systèmes… philosophiques</a:t>
            </a:r>
          </a:p>
        </p:txBody>
      </p:sp>
      <p:sp>
        <p:nvSpPr>
          <p:cNvPr id="9" name="ZoneTexte 8">
            <a:extLst>
              <a:ext uri="{FF2B5EF4-FFF2-40B4-BE49-F238E27FC236}">
                <a16:creationId xmlns:a16="http://schemas.microsoft.com/office/drawing/2014/main" id="{FD8DF917-961C-0845-AD98-56942FD1E1C2}"/>
              </a:ext>
            </a:extLst>
          </p:cNvPr>
          <p:cNvSpPr txBox="1"/>
          <p:nvPr/>
        </p:nvSpPr>
        <p:spPr>
          <a:xfrm>
            <a:off x="599090" y="2970699"/>
            <a:ext cx="7304689" cy="646331"/>
          </a:xfrm>
          <a:prstGeom prst="rect">
            <a:avLst/>
          </a:prstGeom>
          <a:noFill/>
        </p:spPr>
        <p:txBody>
          <a:bodyPr wrap="square" rtlCol="0">
            <a:spAutoFit/>
          </a:bodyPr>
          <a:lstStyle/>
          <a:p>
            <a:r>
              <a:rPr lang="fr-FR" dirty="0"/>
              <a:t>Parfois considéré comme représentatif d’une approche systémique. </a:t>
            </a:r>
          </a:p>
          <a:p>
            <a:r>
              <a:rPr lang="fr-FR" dirty="0" err="1"/>
              <a:t>Bertalanffy</a:t>
            </a:r>
            <a:r>
              <a:rPr lang="fr-FR" dirty="0"/>
              <a:t> parle de la conception organique de Claude Bernard.</a:t>
            </a:r>
          </a:p>
        </p:txBody>
      </p:sp>
    </p:spTree>
    <p:extLst>
      <p:ext uri="{BB962C8B-B14F-4D97-AF65-F5344CB8AC3E}">
        <p14:creationId xmlns:p14="http://schemas.microsoft.com/office/powerpoint/2010/main" val="4290712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1591269-499A-BE43-8BB5-63D5E036C017}"/>
              </a:ext>
            </a:extLst>
          </p:cNvPr>
          <p:cNvSpPr txBox="1"/>
          <p:nvPr/>
        </p:nvSpPr>
        <p:spPr>
          <a:xfrm>
            <a:off x="627993" y="623354"/>
            <a:ext cx="10767848" cy="5909310"/>
          </a:xfrm>
          <a:prstGeom prst="rect">
            <a:avLst/>
          </a:prstGeom>
          <a:noFill/>
        </p:spPr>
        <p:txBody>
          <a:bodyPr wrap="square" rtlCol="0">
            <a:spAutoFit/>
          </a:bodyPr>
          <a:lstStyle/>
          <a:p>
            <a:pPr algn="just"/>
            <a:r>
              <a:rPr lang="fr-FR" dirty="0"/>
              <a:t>« Si le physicien et le physiologiste se distinguent en ce que l’un s’occupe des phénomènes qui se passent dans la matière brute, et l’autre des phénomènes qui s’accomplissent dans la matière vivante, ils ne diffèrent cependant pas, quant au but qu’ils veulent atteindre. En effet, l’un et l’autre se proposent pour un but commun de remonter à la cause première des phénomènes qu’ils étudient. [...] Le but de la méthode expérimentale ou le terme de toute recherche scientifique est identique pour les corps vivants et pour les corps bruts ; il consiste à trouver les relations qui rattachent un phénomène quelconque à sa cause prochaine, ou autrement dit, à déterminer les conditions nécessaires à la manifestation de ce phénomène. [...] Nous définirons donc la physiologie : la science qui a pour objet d’étudier les phénomènes des êtres vivants et de déterminer les conditions matérielles de leur manifestation. C’est par la méthode analytique ou expérimentale seule que nous pouvons arriver à cette détermination des conditions des phénomènes, aussi bien dans les corps vivants que dans les corps bruts ; car nous raisonnons de même pour expérimenter dans toutes les sciences. </a:t>
            </a:r>
          </a:p>
          <a:p>
            <a:pPr algn="just"/>
            <a:r>
              <a:rPr lang="fr-FR" dirty="0"/>
              <a:t>Les propriétés des corps vivants ne se manifestent à nous que par des rapports de réciprocité organique. Une glande salivaire, par exemple, n’existe que parce qu’elle est en rapport avec le système digestif, et que parce que ses éléments histologiques sont dans un certain rapport entre eux et avec le sang ; supprimez toutes ces relations en isolant par la pensée les éléments de l’organe des uns des autres, la glande salivaire n’existe plus.</a:t>
            </a:r>
            <a:br>
              <a:rPr lang="fr-FR" dirty="0"/>
            </a:br>
            <a:r>
              <a:rPr lang="fr-FR" dirty="0"/>
              <a:t>[...]</a:t>
            </a:r>
            <a:br>
              <a:rPr lang="fr-FR" dirty="0"/>
            </a:br>
            <a:r>
              <a:rPr lang="fr-FR" dirty="0"/>
              <a:t>En résumé le but de la science est partout identique : connaître les conditions matérielles des phénomènes. Mais si ce but est le même dans les sciences physico- chimiques et biologiques, il est beaucoup plus difficile à atteindre dans les dernières, à cause de la mobilité et de la complexité des phénomènes qu’on y rencontre. »</a:t>
            </a:r>
          </a:p>
          <a:p>
            <a:pPr algn="just"/>
            <a:r>
              <a:rPr lang="fr-FR" dirty="0"/>
              <a:t>  </a:t>
            </a:r>
          </a:p>
          <a:p>
            <a:pPr algn="just"/>
            <a:r>
              <a:rPr lang="fr-FR" dirty="0"/>
              <a:t>Bernard C. (1865), </a:t>
            </a:r>
            <a:r>
              <a:rPr lang="fr-FR" i="1" dirty="0"/>
              <a:t>Introduction à l’étude de la médecine expérimentale</a:t>
            </a:r>
            <a:r>
              <a:rPr lang="fr-FR" dirty="0"/>
              <a:t>, pp. 106-108, Paris Flammarion, 1984. </a:t>
            </a:r>
          </a:p>
        </p:txBody>
      </p:sp>
    </p:spTree>
    <p:extLst>
      <p:ext uri="{BB962C8B-B14F-4D97-AF65-F5344CB8AC3E}">
        <p14:creationId xmlns:p14="http://schemas.microsoft.com/office/powerpoint/2010/main" val="71521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843A996-F6EF-F647-BEE4-CF298FE2F6C7}"/>
              </a:ext>
            </a:extLst>
          </p:cNvPr>
          <p:cNvSpPr txBox="1"/>
          <p:nvPr/>
        </p:nvSpPr>
        <p:spPr>
          <a:xfrm>
            <a:off x="3100552" y="346841"/>
            <a:ext cx="5454869" cy="461665"/>
          </a:xfrm>
          <a:prstGeom prst="rect">
            <a:avLst/>
          </a:prstGeom>
          <a:noFill/>
        </p:spPr>
        <p:txBody>
          <a:bodyPr wrap="square" rtlCol="0">
            <a:spAutoFit/>
          </a:bodyPr>
          <a:lstStyle/>
          <a:p>
            <a:pPr algn="ctr"/>
            <a:r>
              <a:rPr lang="fr-FR" sz="2400" b="1" dirty="0"/>
              <a:t>Sciences de la vie et systèmes</a:t>
            </a:r>
          </a:p>
        </p:txBody>
      </p:sp>
      <p:sp>
        <p:nvSpPr>
          <p:cNvPr id="3" name="ZoneTexte 2">
            <a:extLst>
              <a:ext uri="{FF2B5EF4-FFF2-40B4-BE49-F238E27FC236}">
                <a16:creationId xmlns:a16="http://schemas.microsoft.com/office/drawing/2014/main" id="{AB1EF220-DA8B-CD41-96EB-57C4558A2368}"/>
              </a:ext>
            </a:extLst>
          </p:cNvPr>
          <p:cNvSpPr txBox="1"/>
          <p:nvPr/>
        </p:nvSpPr>
        <p:spPr>
          <a:xfrm>
            <a:off x="578068" y="1397877"/>
            <a:ext cx="3541986" cy="369332"/>
          </a:xfrm>
          <a:prstGeom prst="rect">
            <a:avLst/>
          </a:prstGeom>
          <a:noFill/>
        </p:spPr>
        <p:txBody>
          <a:bodyPr wrap="square" rtlCol="0">
            <a:spAutoFit/>
          </a:bodyPr>
          <a:lstStyle/>
          <a:p>
            <a:r>
              <a:rPr lang="fr-FR" u="sng" dirty="0"/>
              <a:t>Claude Bernard et la physiologie </a:t>
            </a:r>
          </a:p>
        </p:txBody>
      </p:sp>
      <p:sp>
        <p:nvSpPr>
          <p:cNvPr id="8" name="ZoneTexte 7">
            <a:extLst>
              <a:ext uri="{FF2B5EF4-FFF2-40B4-BE49-F238E27FC236}">
                <a16:creationId xmlns:a16="http://schemas.microsoft.com/office/drawing/2014/main" id="{A97C9306-E01E-8D49-8EA3-C795115F95B0}"/>
              </a:ext>
            </a:extLst>
          </p:cNvPr>
          <p:cNvSpPr txBox="1"/>
          <p:nvPr/>
        </p:nvSpPr>
        <p:spPr>
          <a:xfrm>
            <a:off x="599090" y="2196662"/>
            <a:ext cx="6001407" cy="369332"/>
          </a:xfrm>
          <a:prstGeom prst="rect">
            <a:avLst/>
          </a:prstGeom>
          <a:noFill/>
        </p:spPr>
        <p:txBody>
          <a:bodyPr wrap="square" rtlCol="0">
            <a:spAutoFit/>
          </a:bodyPr>
          <a:lstStyle/>
          <a:p>
            <a:r>
              <a:rPr lang="fr-FR" dirty="0"/>
              <a:t>Bernard est critique / systèmes… philosophiques</a:t>
            </a:r>
          </a:p>
        </p:txBody>
      </p:sp>
      <p:sp>
        <p:nvSpPr>
          <p:cNvPr id="9" name="ZoneTexte 8">
            <a:extLst>
              <a:ext uri="{FF2B5EF4-FFF2-40B4-BE49-F238E27FC236}">
                <a16:creationId xmlns:a16="http://schemas.microsoft.com/office/drawing/2014/main" id="{FD8DF917-961C-0845-AD98-56942FD1E1C2}"/>
              </a:ext>
            </a:extLst>
          </p:cNvPr>
          <p:cNvSpPr txBox="1"/>
          <p:nvPr/>
        </p:nvSpPr>
        <p:spPr>
          <a:xfrm>
            <a:off x="599090" y="2970699"/>
            <a:ext cx="7304689" cy="646331"/>
          </a:xfrm>
          <a:prstGeom prst="rect">
            <a:avLst/>
          </a:prstGeom>
          <a:noFill/>
        </p:spPr>
        <p:txBody>
          <a:bodyPr wrap="square" rtlCol="0">
            <a:spAutoFit/>
          </a:bodyPr>
          <a:lstStyle/>
          <a:p>
            <a:r>
              <a:rPr lang="fr-FR" dirty="0"/>
              <a:t>Parfois considéré comme représentatif d’une approche systémique. </a:t>
            </a:r>
          </a:p>
          <a:p>
            <a:r>
              <a:rPr lang="fr-FR" dirty="0" err="1"/>
              <a:t>Bertalanffy</a:t>
            </a:r>
            <a:r>
              <a:rPr lang="fr-FR" dirty="0"/>
              <a:t> parle de la conception organique de Claude Bernard.</a:t>
            </a:r>
          </a:p>
        </p:txBody>
      </p:sp>
      <p:sp>
        <p:nvSpPr>
          <p:cNvPr id="10" name="ZoneTexte 9">
            <a:extLst>
              <a:ext uri="{FF2B5EF4-FFF2-40B4-BE49-F238E27FC236}">
                <a16:creationId xmlns:a16="http://schemas.microsoft.com/office/drawing/2014/main" id="{5E3DE76E-3F5D-6745-AD2F-22A0A3E844AA}"/>
              </a:ext>
            </a:extLst>
          </p:cNvPr>
          <p:cNvSpPr txBox="1"/>
          <p:nvPr/>
        </p:nvSpPr>
        <p:spPr>
          <a:xfrm>
            <a:off x="578068" y="4021735"/>
            <a:ext cx="6695090" cy="923330"/>
          </a:xfrm>
          <a:prstGeom prst="rect">
            <a:avLst/>
          </a:prstGeom>
          <a:noFill/>
        </p:spPr>
        <p:txBody>
          <a:bodyPr wrap="square" rtlCol="0">
            <a:spAutoFit/>
          </a:bodyPr>
          <a:lstStyle/>
          <a:p>
            <a:r>
              <a:rPr lang="fr-FR" dirty="0"/>
              <a:t>Fonctionnement des organes / Relations entre les organes</a:t>
            </a:r>
          </a:p>
          <a:p>
            <a:r>
              <a:rPr lang="fr-FR" dirty="0"/>
              <a:t>Concept de milieu intérieur.</a:t>
            </a:r>
          </a:p>
          <a:p>
            <a:r>
              <a:rPr lang="fr-FR" dirty="0"/>
              <a:t>Notion de régulation.</a:t>
            </a:r>
          </a:p>
        </p:txBody>
      </p:sp>
    </p:spTree>
    <p:extLst>
      <p:ext uri="{BB962C8B-B14F-4D97-AF65-F5344CB8AC3E}">
        <p14:creationId xmlns:p14="http://schemas.microsoft.com/office/powerpoint/2010/main" val="16573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843A996-F6EF-F647-BEE4-CF298FE2F6C7}"/>
              </a:ext>
            </a:extLst>
          </p:cNvPr>
          <p:cNvSpPr txBox="1"/>
          <p:nvPr/>
        </p:nvSpPr>
        <p:spPr>
          <a:xfrm>
            <a:off x="3100552" y="346841"/>
            <a:ext cx="5454869" cy="461665"/>
          </a:xfrm>
          <a:prstGeom prst="rect">
            <a:avLst/>
          </a:prstGeom>
          <a:noFill/>
        </p:spPr>
        <p:txBody>
          <a:bodyPr wrap="square" rtlCol="0">
            <a:spAutoFit/>
          </a:bodyPr>
          <a:lstStyle/>
          <a:p>
            <a:pPr algn="ctr"/>
            <a:r>
              <a:rPr lang="fr-FR" sz="2400" b="1" dirty="0"/>
              <a:t>Sciences de la vie et systèmes</a:t>
            </a:r>
          </a:p>
        </p:txBody>
      </p:sp>
      <p:sp>
        <p:nvSpPr>
          <p:cNvPr id="3" name="ZoneTexte 2">
            <a:extLst>
              <a:ext uri="{FF2B5EF4-FFF2-40B4-BE49-F238E27FC236}">
                <a16:creationId xmlns:a16="http://schemas.microsoft.com/office/drawing/2014/main" id="{AB1EF220-DA8B-CD41-96EB-57C4558A2368}"/>
              </a:ext>
            </a:extLst>
          </p:cNvPr>
          <p:cNvSpPr txBox="1"/>
          <p:nvPr/>
        </p:nvSpPr>
        <p:spPr>
          <a:xfrm>
            <a:off x="578067" y="1397877"/>
            <a:ext cx="6526925" cy="369332"/>
          </a:xfrm>
          <a:prstGeom prst="rect">
            <a:avLst/>
          </a:prstGeom>
          <a:noFill/>
        </p:spPr>
        <p:txBody>
          <a:bodyPr wrap="square" rtlCol="0">
            <a:spAutoFit/>
          </a:bodyPr>
          <a:lstStyle/>
          <a:p>
            <a:r>
              <a:rPr lang="fr-FR" u="sng" dirty="0"/>
              <a:t>La biologie moléculaire / Biologie et réductionnisme au XXe siècle </a:t>
            </a:r>
          </a:p>
        </p:txBody>
      </p:sp>
      <p:pic>
        <p:nvPicPr>
          <p:cNvPr id="6" name="Image 5">
            <a:extLst>
              <a:ext uri="{FF2B5EF4-FFF2-40B4-BE49-F238E27FC236}">
                <a16:creationId xmlns:a16="http://schemas.microsoft.com/office/drawing/2014/main" id="{EA4F368A-CE6B-4641-B3C2-7A88C6A45B1C}"/>
              </a:ext>
            </a:extLst>
          </p:cNvPr>
          <p:cNvPicPr>
            <a:picLocks noChangeAspect="1"/>
          </p:cNvPicPr>
          <p:nvPr/>
        </p:nvPicPr>
        <p:blipFill>
          <a:blip r:embed="rId2"/>
          <a:stretch>
            <a:fillRect/>
          </a:stretch>
        </p:blipFill>
        <p:spPr>
          <a:xfrm>
            <a:off x="3321707" y="1926459"/>
            <a:ext cx="5359400" cy="4584700"/>
          </a:xfrm>
          <a:prstGeom prst="rect">
            <a:avLst/>
          </a:prstGeom>
        </p:spPr>
      </p:pic>
      <p:sp>
        <p:nvSpPr>
          <p:cNvPr id="7" name="ZoneTexte 6">
            <a:extLst>
              <a:ext uri="{FF2B5EF4-FFF2-40B4-BE49-F238E27FC236}">
                <a16:creationId xmlns:a16="http://schemas.microsoft.com/office/drawing/2014/main" id="{FCC385CD-B54D-D84B-9FC4-DDA0DC1F9842}"/>
              </a:ext>
            </a:extLst>
          </p:cNvPr>
          <p:cNvSpPr txBox="1"/>
          <p:nvPr/>
        </p:nvSpPr>
        <p:spPr>
          <a:xfrm>
            <a:off x="9396248" y="5675586"/>
            <a:ext cx="2102069" cy="646331"/>
          </a:xfrm>
          <a:prstGeom prst="rect">
            <a:avLst/>
          </a:prstGeom>
          <a:noFill/>
        </p:spPr>
        <p:txBody>
          <a:bodyPr wrap="square" rtlCol="0">
            <a:spAutoFit/>
          </a:bodyPr>
          <a:lstStyle/>
          <a:p>
            <a:pPr algn="ctr"/>
            <a:r>
              <a:rPr lang="fr-FR" dirty="0"/>
              <a:t>J. Watson et F. Crick</a:t>
            </a:r>
          </a:p>
          <a:p>
            <a:pPr algn="ctr"/>
            <a:r>
              <a:rPr lang="fr-FR" dirty="0"/>
              <a:t>1953</a:t>
            </a:r>
          </a:p>
        </p:txBody>
      </p:sp>
    </p:spTree>
    <p:extLst>
      <p:ext uri="{BB962C8B-B14F-4D97-AF65-F5344CB8AC3E}">
        <p14:creationId xmlns:p14="http://schemas.microsoft.com/office/powerpoint/2010/main" val="178099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First Course in Systems Biology - 2nd Edition - Eberhard Voit - Rou">
            <a:extLst>
              <a:ext uri="{FF2B5EF4-FFF2-40B4-BE49-F238E27FC236}">
                <a16:creationId xmlns:a16="http://schemas.microsoft.com/office/drawing/2014/main" id="{994E9B55-F8F8-1543-A9AB-525BA603E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988" y="1244006"/>
            <a:ext cx="3065079" cy="39474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4A44D60-165D-1848-8278-697CC3F4DA5B}"/>
              </a:ext>
            </a:extLst>
          </p:cNvPr>
          <p:cNvSpPr txBox="1"/>
          <p:nvPr/>
        </p:nvSpPr>
        <p:spPr>
          <a:xfrm>
            <a:off x="5381297" y="5244662"/>
            <a:ext cx="1292772" cy="369332"/>
          </a:xfrm>
          <a:prstGeom prst="rect">
            <a:avLst/>
          </a:prstGeom>
          <a:noFill/>
        </p:spPr>
        <p:txBody>
          <a:bodyPr wrap="square" rtlCol="0">
            <a:spAutoFit/>
          </a:bodyPr>
          <a:lstStyle/>
          <a:p>
            <a:pPr algn="ctr"/>
            <a:r>
              <a:rPr lang="fr-FR" dirty="0"/>
              <a:t>2018</a:t>
            </a:r>
          </a:p>
        </p:txBody>
      </p:sp>
    </p:spTree>
    <p:extLst>
      <p:ext uri="{BB962C8B-B14F-4D97-AF65-F5344CB8AC3E}">
        <p14:creationId xmlns:p14="http://schemas.microsoft.com/office/powerpoint/2010/main" val="124198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1941-1966 : Développement des concepts fondamentaux de la biologie moléculaire"/>
          <p:cNvSpPr txBox="1"/>
          <p:nvPr/>
        </p:nvSpPr>
        <p:spPr>
          <a:xfrm>
            <a:off x="1758397" y="2962889"/>
            <a:ext cx="8022197"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a:defRPr sz="2600" b="0"/>
            </a:lvl1pPr>
          </a:lstStyle>
          <a:p>
            <a:r>
              <a:rPr sz="1828"/>
              <a:t>1941-1966 : Développement des concepts fondamentaux de la biologie moléculaire</a:t>
            </a:r>
          </a:p>
        </p:txBody>
      </p:sp>
      <p:sp>
        <p:nvSpPr>
          <p:cNvPr id="191" name="1930s : Renforcement d’une tendance réductionniste"/>
          <p:cNvSpPr txBox="1"/>
          <p:nvPr/>
        </p:nvSpPr>
        <p:spPr>
          <a:xfrm>
            <a:off x="1776255" y="1730593"/>
            <a:ext cx="9238585"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lgn="l">
              <a:defRPr sz="2600"/>
            </a:pPr>
            <a:r>
              <a:rPr sz="1828" dirty="0"/>
              <a:t>1930s : </a:t>
            </a:r>
            <a:r>
              <a:rPr sz="1828" dirty="0" err="1"/>
              <a:t>Renforcement</a:t>
            </a:r>
            <a:r>
              <a:rPr sz="1828" dirty="0"/>
              <a:t> </a:t>
            </a:r>
            <a:r>
              <a:rPr sz="1828" dirty="0" err="1"/>
              <a:t>d’une</a:t>
            </a:r>
            <a:r>
              <a:rPr sz="1828" dirty="0"/>
              <a:t> tendance </a:t>
            </a:r>
            <a:r>
              <a:rPr sz="1828" dirty="0" err="1"/>
              <a:t>réduction</a:t>
            </a:r>
            <a:r>
              <a:rPr lang="fr-FR" sz="1828" dirty="0"/>
              <a:t>n</a:t>
            </a:r>
            <a:r>
              <a:rPr sz="1828" dirty="0" err="1"/>
              <a:t>iste</a:t>
            </a:r>
            <a:r>
              <a:rPr lang="fr-FR" sz="1828" dirty="0"/>
              <a:t> pour l’étude du vivant</a:t>
            </a:r>
            <a:r>
              <a:rPr sz="1828" dirty="0"/>
              <a:t> </a:t>
            </a:r>
          </a:p>
        </p:txBody>
      </p:sp>
      <p:sp>
        <p:nvSpPr>
          <p:cNvPr id="192" name="Soutien orienté de la Fondation Rockfeller"/>
          <p:cNvSpPr txBox="1"/>
          <p:nvPr/>
        </p:nvSpPr>
        <p:spPr>
          <a:xfrm>
            <a:off x="3039807" y="2230602"/>
            <a:ext cx="4014753"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a:defRPr sz="2600" b="0" i="1"/>
            </a:lvl1pPr>
          </a:lstStyle>
          <a:p>
            <a:r>
              <a:rPr sz="1828" dirty="0" err="1"/>
              <a:t>Soutien</a:t>
            </a:r>
            <a:r>
              <a:rPr sz="1828" dirty="0"/>
              <a:t> </a:t>
            </a:r>
            <a:r>
              <a:rPr sz="1828" dirty="0" err="1"/>
              <a:t>orienté</a:t>
            </a:r>
            <a:r>
              <a:rPr sz="1828" dirty="0"/>
              <a:t> de la </a:t>
            </a:r>
            <a:r>
              <a:rPr sz="1828" dirty="0" err="1"/>
              <a:t>Fondation</a:t>
            </a:r>
            <a:r>
              <a:rPr sz="1828" dirty="0"/>
              <a:t> </a:t>
            </a:r>
            <a:r>
              <a:rPr sz="1828" dirty="0" err="1"/>
              <a:t>Rockfeller</a:t>
            </a:r>
            <a:endParaRPr sz="1828" dirty="0"/>
          </a:p>
        </p:txBody>
      </p:sp>
      <p:sp>
        <p:nvSpPr>
          <p:cNvPr id="193" name="1970s et suivantes : développement du génie génétique"/>
          <p:cNvSpPr txBox="1"/>
          <p:nvPr/>
        </p:nvSpPr>
        <p:spPr>
          <a:xfrm>
            <a:off x="1789008" y="5016718"/>
            <a:ext cx="5389938"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a:defRPr sz="2600" b="0"/>
            </a:lvl1pPr>
          </a:lstStyle>
          <a:p>
            <a:r>
              <a:rPr sz="1828" dirty="0"/>
              <a:t>1970s et </a:t>
            </a:r>
            <a:r>
              <a:rPr sz="1828" dirty="0" err="1"/>
              <a:t>suivantes</a:t>
            </a:r>
            <a:r>
              <a:rPr sz="1828" dirty="0"/>
              <a:t> : </a:t>
            </a:r>
            <a:r>
              <a:rPr sz="1828" dirty="0" err="1"/>
              <a:t>développement</a:t>
            </a:r>
            <a:r>
              <a:rPr sz="1828" dirty="0"/>
              <a:t> du </a:t>
            </a:r>
            <a:r>
              <a:rPr sz="1828" dirty="0" err="1"/>
              <a:t>génie</a:t>
            </a:r>
            <a:r>
              <a:rPr sz="1828" dirty="0"/>
              <a:t> </a:t>
            </a:r>
            <a:r>
              <a:rPr sz="1828" dirty="0" err="1"/>
              <a:t>génétique</a:t>
            </a:r>
            <a:endParaRPr sz="1828" dirty="0"/>
          </a:p>
        </p:txBody>
      </p:sp>
      <p:sp>
        <p:nvSpPr>
          <p:cNvPr id="194" name="Développement des techniques de séquençage…"/>
          <p:cNvSpPr txBox="1"/>
          <p:nvPr/>
        </p:nvSpPr>
        <p:spPr>
          <a:xfrm>
            <a:off x="3068110" y="5648427"/>
            <a:ext cx="4483856" cy="916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defRPr sz="2600" b="0" i="1"/>
            </a:pPr>
            <a:r>
              <a:rPr sz="1828"/>
              <a:t>Développement des techniques de séquençage</a:t>
            </a:r>
          </a:p>
          <a:p>
            <a:pPr algn="l">
              <a:defRPr sz="2600" b="0" i="1"/>
            </a:pPr>
            <a:r>
              <a:rPr sz="1828"/>
              <a:t>Omiques</a:t>
            </a:r>
          </a:p>
          <a:p>
            <a:pPr algn="l">
              <a:defRPr sz="2600" b="0" i="1"/>
            </a:pPr>
            <a:r>
              <a:rPr sz="1828"/>
              <a:t>                … stockage des données dans l’ADN</a:t>
            </a:r>
          </a:p>
        </p:txBody>
      </p:sp>
      <p:sp>
        <p:nvSpPr>
          <p:cNvPr id="195" name="Rôle des physiciens : groupe du phage…"/>
          <p:cNvSpPr txBox="1"/>
          <p:nvPr/>
        </p:nvSpPr>
        <p:spPr>
          <a:xfrm>
            <a:off x="3089708" y="3462529"/>
            <a:ext cx="7701917" cy="1197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defRPr sz="2600" b="0" i="1"/>
            </a:pPr>
            <a:r>
              <a:rPr sz="1828" dirty="0" err="1"/>
              <a:t>Rôle</a:t>
            </a:r>
            <a:r>
              <a:rPr sz="1828" dirty="0"/>
              <a:t> des </a:t>
            </a:r>
            <a:r>
              <a:rPr sz="1828" dirty="0" err="1"/>
              <a:t>physiciens</a:t>
            </a:r>
            <a:r>
              <a:rPr sz="1828" dirty="0"/>
              <a:t> : </a:t>
            </a:r>
            <a:r>
              <a:rPr sz="1828" dirty="0" err="1"/>
              <a:t>groupe</a:t>
            </a:r>
            <a:r>
              <a:rPr sz="1828" dirty="0"/>
              <a:t> du phage </a:t>
            </a:r>
          </a:p>
          <a:p>
            <a:pPr lvl="8" algn="l">
              <a:defRPr sz="2600" b="0" i="1"/>
            </a:pPr>
            <a:r>
              <a:rPr sz="1828" dirty="0"/>
              <a:t>&gt; </a:t>
            </a:r>
            <a:r>
              <a:rPr sz="1828" dirty="0" err="1"/>
              <a:t>Réduction</a:t>
            </a:r>
            <a:r>
              <a:rPr sz="1828" dirty="0"/>
              <a:t> de la </a:t>
            </a:r>
            <a:r>
              <a:rPr sz="1828" dirty="0" err="1"/>
              <a:t>complexité</a:t>
            </a:r>
            <a:r>
              <a:rPr sz="1828" dirty="0"/>
              <a:t> des </a:t>
            </a:r>
            <a:r>
              <a:rPr sz="1828" dirty="0" err="1"/>
              <a:t>modèles</a:t>
            </a:r>
            <a:endParaRPr sz="1828" dirty="0"/>
          </a:p>
          <a:p>
            <a:pPr algn="l">
              <a:defRPr sz="2600" b="0" i="1"/>
            </a:pPr>
            <a:r>
              <a:rPr lang="fr-FR" sz="1828" dirty="0"/>
              <a:t>Théorie de l’information</a:t>
            </a:r>
          </a:p>
          <a:p>
            <a:pPr algn="l">
              <a:defRPr sz="2600" b="0" i="1"/>
            </a:pPr>
            <a:r>
              <a:rPr sz="1828" dirty="0" err="1"/>
              <a:t>Métaphore</a:t>
            </a:r>
            <a:r>
              <a:rPr sz="1828" dirty="0"/>
              <a:t> du </a:t>
            </a:r>
            <a:r>
              <a:rPr sz="1828" dirty="0" err="1"/>
              <a:t>programme</a:t>
            </a:r>
            <a:r>
              <a:rPr sz="1828" dirty="0"/>
              <a:t> </a:t>
            </a:r>
            <a:r>
              <a:rPr sz="1828" dirty="0" err="1"/>
              <a:t>informatique</a:t>
            </a:r>
            <a:endParaRPr sz="1828" dirty="0"/>
          </a:p>
        </p:txBody>
      </p:sp>
      <p:sp>
        <p:nvSpPr>
          <p:cNvPr id="9" name="ZoneTexte 8">
            <a:extLst>
              <a:ext uri="{FF2B5EF4-FFF2-40B4-BE49-F238E27FC236}">
                <a16:creationId xmlns:a16="http://schemas.microsoft.com/office/drawing/2014/main" id="{F00EC42B-130B-1F46-A4BB-3581F8EB2D9E}"/>
              </a:ext>
            </a:extLst>
          </p:cNvPr>
          <p:cNvSpPr txBox="1"/>
          <p:nvPr/>
        </p:nvSpPr>
        <p:spPr>
          <a:xfrm>
            <a:off x="3089708" y="146408"/>
            <a:ext cx="5454869" cy="461665"/>
          </a:xfrm>
          <a:prstGeom prst="rect">
            <a:avLst/>
          </a:prstGeom>
          <a:noFill/>
        </p:spPr>
        <p:txBody>
          <a:bodyPr wrap="square" rtlCol="0">
            <a:spAutoFit/>
          </a:bodyPr>
          <a:lstStyle/>
          <a:p>
            <a:pPr algn="ctr"/>
            <a:r>
              <a:rPr lang="fr-FR" sz="2400" b="1" dirty="0"/>
              <a:t>Sciences de la vie et systèmes</a:t>
            </a:r>
          </a:p>
        </p:txBody>
      </p:sp>
      <p:sp>
        <p:nvSpPr>
          <p:cNvPr id="10" name="ZoneTexte 9">
            <a:extLst>
              <a:ext uri="{FF2B5EF4-FFF2-40B4-BE49-F238E27FC236}">
                <a16:creationId xmlns:a16="http://schemas.microsoft.com/office/drawing/2014/main" id="{F029F16C-7F72-2C42-AE8B-DAE715612523}"/>
              </a:ext>
            </a:extLst>
          </p:cNvPr>
          <p:cNvSpPr txBox="1"/>
          <p:nvPr/>
        </p:nvSpPr>
        <p:spPr>
          <a:xfrm>
            <a:off x="432033" y="842872"/>
            <a:ext cx="6526925" cy="369332"/>
          </a:xfrm>
          <a:prstGeom prst="rect">
            <a:avLst/>
          </a:prstGeom>
          <a:noFill/>
        </p:spPr>
        <p:txBody>
          <a:bodyPr wrap="square" rtlCol="0">
            <a:spAutoFit/>
          </a:bodyPr>
          <a:lstStyle/>
          <a:p>
            <a:r>
              <a:rPr lang="fr-FR" u="sng" dirty="0"/>
              <a:t>La biologie moléculaire / Biologie et réductionnisme au XXe siècle </a:t>
            </a:r>
          </a:p>
        </p:txBody>
      </p:sp>
      <p:pic>
        <p:nvPicPr>
          <p:cNvPr id="3" name="Image 2">
            <a:extLst>
              <a:ext uri="{FF2B5EF4-FFF2-40B4-BE49-F238E27FC236}">
                <a16:creationId xmlns:a16="http://schemas.microsoft.com/office/drawing/2014/main" id="{DF8FD72C-BDD5-494C-94F6-8D7DD0D88C77}"/>
              </a:ext>
            </a:extLst>
          </p:cNvPr>
          <p:cNvPicPr>
            <a:picLocks noChangeAspect="1"/>
          </p:cNvPicPr>
          <p:nvPr/>
        </p:nvPicPr>
        <p:blipFill>
          <a:blip r:embed="rId2"/>
          <a:stretch>
            <a:fillRect/>
          </a:stretch>
        </p:blipFill>
        <p:spPr>
          <a:xfrm>
            <a:off x="432033" y="2704233"/>
            <a:ext cx="838200" cy="248920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Approche réductionniste vs approche systémique"/>
          <p:cNvSpPr txBox="1"/>
          <p:nvPr/>
        </p:nvSpPr>
        <p:spPr>
          <a:xfrm>
            <a:off x="838735" y="1036409"/>
            <a:ext cx="4764639"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600"/>
            </a:lvl1pPr>
          </a:lstStyle>
          <a:p>
            <a:r>
              <a:rPr sz="1828" dirty="0" err="1"/>
              <a:t>Approche</a:t>
            </a:r>
            <a:r>
              <a:rPr sz="1828" dirty="0"/>
              <a:t> </a:t>
            </a:r>
            <a:r>
              <a:rPr sz="1828" dirty="0" err="1"/>
              <a:t>réductionniste</a:t>
            </a:r>
            <a:r>
              <a:rPr sz="1828" dirty="0"/>
              <a:t> vs </a:t>
            </a:r>
            <a:r>
              <a:rPr sz="1828" dirty="0" err="1"/>
              <a:t>approche</a:t>
            </a:r>
            <a:r>
              <a:rPr sz="1828" dirty="0"/>
              <a:t> </a:t>
            </a:r>
            <a:r>
              <a:rPr sz="1828" dirty="0" err="1"/>
              <a:t>systémique</a:t>
            </a:r>
            <a:endParaRPr sz="1828" dirty="0"/>
          </a:p>
        </p:txBody>
      </p:sp>
      <p:sp>
        <p:nvSpPr>
          <p:cNvPr id="198" name="Bernard"/>
          <p:cNvSpPr txBox="1"/>
          <p:nvPr/>
        </p:nvSpPr>
        <p:spPr>
          <a:xfrm>
            <a:off x="3116833" y="1983468"/>
            <a:ext cx="824008"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Bernard</a:t>
            </a:r>
          </a:p>
        </p:txBody>
      </p:sp>
      <p:sp>
        <p:nvSpPr>
          <p:cNvPr id="199" name="Méthode  exp."/>
          <p:cNvSpPr txBox="1"/>
          <p:nvPr/>
        </p:nvSpPr>
        <p:spPr>
          <a:xfrm>
            <a:off x="5162493" y="1647337"/>
            <a:ext cx="1438022" cy="34913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Méthode  exp.</a:t>
            </a:r>
          </a:p>
        </p:txBody>
      </p:sp>
      <p:sp>
        <p:nvSpPr>
          <p:cNvPr id="200" name="Physiologie"/>
          <p:cNvSpPr txBox="1"/>
          <p:nvPr/>
        </p:nvSpPr>
        <p:spPr>
          <a:xfrm>
            <a:off x="7829895" y="1983468"/>
            <a:ext cx="1126912"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Physiologie</a:t>
            </a:r>
          </a:p>
        </p:txBody>
      </p:sp>
      <p:sp>
        <p:nvSpPr>
          <p:cNvPr id="201" name="Ligne"/>
          <p:cNvSpPr/>
          <p:nvPr/>
        </p:nvSpPr>
        <p:spPr>
          <a:xfrm>
            <a:off x="4496455" y="2158035"/>
            <a:ext cx="3024801"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a:p>
        </p:txBody>
      </p:sp>
      <p:sp>
        <p:nvSpPr>
          <p:cNvPr id="7" name="ZoneTexte 6">
            <a:extLst>
              <a:ext uri="{FF2B5EF4-FFF2-40B4-BE49-F238E27FC236}">
                <a16:creationId xmlns:a16="http://schemas.microsoft.com/office/drawing/2014/main" id="{CEC1CFE3-A3D9-8643-938C-3DE4D9D1A8B4}"/>
              </a:ext>
            </a:extLst>
          </p:cNvPr>
          <p:cNvSpPr txBox="1"/>
          <p:nvPr/>
        </p:nvSpPr>
        <p:spPr>
          <a:xfrm>
            <a:off x="3089708" y="146408"/>
            <a:ext cx="5454869" cy="461665"/>
          </a:xfrm>
          <a:prstGeom prst="rect">
            <a:avLst/>
          </a:prstGeom>
          <a:noFill/>
        </p:spPr>
        <p:txBody>
          <a:bodyPr wrap="square" rtlCol="0">
            <a:spAutoFit/>
          </a:bodyPr>
          <a:lstStyle/>
          <a:p>
            <a:pPr algn="ctr"/>
            <a:r>
              <a:rPr lang="fr-FR" sz="2400" b="1" dirty="0"/>
              <a:t>Sciences de la vie et systèmes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Approche réductionniste vs approche systémique"/>
          <p:cNvSpPr txBox="1"/>
          <p:nvPr/>
        </p:nvSpPr>
        <p:spPr>
          <a:xfrm>
            <a:off x="756802" y="985460"/>
            <a:ext cx="4764639"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600"/>
            </a:lvl1pPr>
          </a:lstStyle>
          <a:p>
            <a:r>
              <a:rPr sz="1828" dirty="0" err="1"/>
              <a:t>Approche</a:t>
            </a:r>
            <a:r>
              <a:rPr sz="1828" dirty="0"/>
              <a:t> </a:t>
            </a:r>
            <a:r>
              <a:rPr sz="1828" dirty="0" err="1"/>
              <a:t>réductionniste</a:t>
            </a:r>
            <a:r>
              <a:rPr sz="1828" dirty="0"/>
              <a:t> vs </a:t>
            </a:r>
            <a:r>
              <a:rPr sz="1828" dirty="0" err="1"/>
              <a:t>approche</a:t>
            </a:r>
            <a:r>
              <a:rPr sz="1828" dirty="0"/>
              <a:t> </a:t>
            </a:r>
            <a:r>
              <a:rPr sz="1828" dirty="0" err="1"/>
              <a:t>systémique</a:t>
            </a:r>
            <a:endParaRPr sz="1828" dirty="0"/>
          </a:p>
        </p:txBody>
      </p:sp>
      <p:sp>
        <p:nvSpPr>
          <p:cNvPr id="204" name="Génocentrisme…"/>
          <p:cNvSpPr txBox="1"/>
          <p:nvPr/>
        </p:nvSpPr>
        <p:spPr>
          <a:xfrm>
            <a:off x="7607200" y="5172402"/>
            <a:ext cx="2076915" cy="626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r>
              <a:t>Génocentrisme</a:t>
            </a:r>
          </a:p>
          <a:p>
            <a:pPr algn="l"/>
            <a:r>
              <a:t>« Le tout génétique »</a:t>
            </a:r>
          </a:p>
        </p:txBody>
      </p:sp>
      <p:sp>
        <p:nvSpPr>
          <p:cNvPr id="205" name="Réductionnisme"/>
          <p:cNvSpPr txBox="1"/>
          <p:nvPr/>
        </p:nvSpPr>
        <p:spPr>
          <a:xfrm>
            <a:off x="5381890" y="5722698"/>
            <a:ext cx="1587743"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0"/>
            </a:lvl1pPr>
          </a:lstStyle>
          <a:p>
            <a:r>
              <a:t>Réductionnisme</a:t>
            </a:r>
          </a:p>
        </p:txBody>
      </p:sp>
      <p:sp>
        <p:nvSpPr>
          <p:cNvPr id="206" name="Ligne"/>
          <p:cNvSpPr/>
          <p:nvPr/>
        </p:nvSpPr>
        <p:spPr>
          <a:xfrm>
            <a:off x="4600633" y="5485468"/>
            <a:ext cx="2816445"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a:p>
        </p:txBody>
      </p:sp>
      <p:sp>
        <p:nvSpPr>
          <p:cNvPr id="207" name="Bio mol"/>
          <p:cNvSpPr txBox="1"/>
          <p:nvPr/>
        </p:nvSpPr>
        <p:spPr>
          <a:xfrm>
            <a:off x="3139122" y="5310901"/>
            <a:ext cx="783869"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Bio mol</a:t>
            </a:r>
          </a:p>
        </p:txBody>
      </p:sp>
      <p:sp>
        <p:nvSpPr>
          <p:cNvPr id="208" name="Bernard"/>
          <p:cNvSpPr txBox="1"/>
          <p:nvPr/>
        </p:nvSpPr>
        <p:spPr>
          <a:xfrm>
            <a:off x="3116833" y="1983468"/>
            <a:ext cx="824008"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Bernard</a:t>
            </a:r>
          </a:p>
        </p:txBody>
      </p:sp>
      <p:sp>
        <p:nvSpPr>
          <p:cNvPr id="209" name="Méthode  exp."/>
          <p:cNvSpPr txBox="1"/>
          <p:nvPr/>
        </p:nvSpPr>
        <p:spPr>
          <a:xfrm>
            <a:off x="5162493" y="1647337"/>
            <a:ext cx="1438022" cy="34913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Méthode  exp.</a:t>
            </a:r>
          </a:p>
        </p:txBody>
      </p:sp>
      <p:sp>
        <p:nvSpPr>
          <p:cNvPr id="210" name="Physiologie"/>
          <p:cNvSpPr txBox="1"/>
          <p:nvPr/>
        </p:nvSpPr>
        <p:spPr>
          <a:xfrm>
            <a:off x="7829895" y="1983468"/>
            <a:ext cx="1126912"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Physiologie</a:t>
            </a:r>
          </a:p>
        </p:txBody>
      </p:sp>
      <p:sp>
        <p:nvSpPr>
          <p:cNvPr id="211" name="Ligne"/>
          <p:cNvSpPr/>
          <p:nvPr/>
        </p:nvSpPr>
        <p:spPr>
          <a:xfrm>
            <a:off x="4496455" y="2158035"/>
            <a:ext cx="3024801"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a:p>
        </p:txBody>
      </p:sp>
      <p:sp>
        <p:nvSpPr>
          <p:cNvPr id="11" name="ZoneTexte 10">
            <a:extLst>
              <a:ext uri="{FF2B5EF4-FFF2-40B4-BE49-F238E27FC236}">
                <a16:creationId xmlns:a16="http://schemas.microsoft.com/office/drawing/2014/main" id="{9D9B3C2B-404E-DB47-B470-D7F036FD5AD9}"/>
              </a:ext>
            </a:extLst>
          </p:cNvPr>
          <p:cNvSpPr txBox="1"/>
          <p:nvPr/>
        </p:nvSpPr>
        <p:spPr>
          <a:xfrm>
            <a:off x="3089708" y="146408"/>
            <a:ext cx="5454869" cy="461665"/>
          </a:xfrm>
          <a:prstGeom prst="rect">
            <a:avLst/>
          </a:prstGeom>
          <a:noFill/>
        </p:spPr>
        <p:txBody>
          <a:bodyPr wrap="square" rtlCol="0">
            <a:spAutoFit/>
          </a:bodyPr>
          <a:lstStyle/>
          <a:p>
            <a:pPr algn="ctr"/>
            <a:r>
              <a:rPr lang="fr-FR" sz="2400" b="1" dirty="0"/>
              <a:t>Sciences de la vie et systèmes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Approche réductionniste vs approche systémique"/>
          <p:cNvSpPr txBox="1"/>
          <p:nvPr/>
        </p:nvSpPr>
        <p:spPr>
          <a:xfrm>
            <a:off x="734513" y="998576"/>
            <a:ext cx="4764639"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600"/>
            </a:lvl1pPr>
          </a:lstStyle>
          <a:p>
            <a:r>
              <a:rPr sz="1828" dirty="0" err="1"/>
              <a:t>Approche</a:t>
            </a:r>
            <a:r>
              <a:rPr sz="1828" dirty="0"/>
              <a:t> </a:t>
            </a:r>
            <a:r>
              <a:rPr sz="1828" dirty="0" err="1"/>
              <a:t>réductionniste</a:t>
            </a:r>
            <a:r>
              <a:rPr sz="1828" dirty="0"/>
              <a:t> vs </a:t>
            </a:r>
            <a:r>
              <a:rPr sz="1828" dirty="0" err="1"/>
              <a:t>approche</a:t>
            </a:r>
            <a:r>
              <a:rPr sz="1828" dirty="0"/>
              <a:t> </a:t>
            </a:r>
            <a:r>
              <a:rPr sz="1828" dirty="0" err="1"/>
              <a:t>systémique</a:t>
            </a:r>
            <a:endParaRPr sz="1828" dirty="0"/>
          </a:p>
        </p:txBody>
      </p:sp>
      <p:sp>
        <p:nvSpPr>
          <p:cNvPr id="214" name="Génocentrisme…"/>
          <p:cNvSpPr txBox="1"/>
          <p:nvPr/>
        </p:nvSpPr>
        <p:spPr>
          <a:xfrm>
            <a:off x="7606738" y="5172402"/>
            <a:ext cx="2076915" cy="626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r>
              <a:t>Génocentrisme</a:t>
            </a:r>
          </a:p>
          <a:p>
            <a:pPr algn="l"/>
            <a:r>
              <a:t>« Le tout génétique »</a:t>
            </a:r>
          </a:p>
        </p:txBody>
      </p:sp>
      <p:sp>
        <p:nvSpPr>
          <p:cNvPr id="215" name="Biologie systémique :…"/>
          <p:cNvSpPr txBox="1"/>
          <p:nvPr/>
        </p:nvSpPr>
        <p:spPr>
          <a:xfrm>
            <a:off x="7567625" y="3892797"/>
            <a:ext cx="2053319" cy="903132"/>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shade val="50000"/>
            </a:schemeClr>
          </a:lnRef>
          <a:fillRef idx="1">
            <a:schemeClr val="accent1"/>
          </a:fillRef>
          <a:effectRef idx="0">
            <a:schemeClr val="accent1"/>
          </a:effectRef>
          <a:fontRef idx="minor">
            <a:schemeClr val="lt1"/>
          </a:fontRef>
        </p:style>
        <p:txBody>
          <a:bodyPr wrap="none" lIns="35719" tIns="35719" rIns="35719" bIns="35719" anchor="ctr">
            <a:spAutoFit/>
          </a:bodyPr>
          <a:lstStyle/>
          <a:p>
            <a:r>
              <a:rPr dirty="0" err="1"/>
              <a:t>Biologie</a:t>
            </a:r>
            <a:r>
              <a:rPr dirty="0"/>
              <a:t> </a:t>
            </a:r>
            <a:r>
              <a:rPr dirty="0" err="1"/>
              <a:t>systémique</a:t>
            </a:r>
            <a:r>
              <a:rPr dirty="0"/>
              <a:t> :</a:t>
            </a:r>
          </a:p>
          <a:p>
            <a:r>
              <a:rPr dirty="0"/>
              <a:t>Interactions</a:t>
            </a:r>
          </a:p>
          <a:p>
            <a:r>
              <a:rPr dirty="0" err="1"/>
              <a:t>Complexité</a:t>
            </a:r>
            <a:endParaRPr dirty="0"/>
          </a:p>
        </p:txBody>
      </p:sp>
      <p:sp>
        <p:nvSpPr>
          <p:cNvPr id="216" name="Réductionnisme"/>
          <p:cNvSpPr txBox="1"/>
          <p:nvPr/>
        </p:nvSpPr>
        <p:spPr>
          <a:xfrm>
            <a:off x="5381890" y="5722698"/>
            <a:ext cx="1587743"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0"/>
            </a:lvl1pPr>
          </a:lstStyle>
          <a:p>
            <a:r>
              <a:t>Réductionnisme</a:t>
            </a:r>
          </a:p>
        </p:txBody>
      </p:sp>
      <p:sp>
        <p:nvSpPr>
          <p:cNvPr id="217" name="Ligne"/>
          <p:cNvSpPr/>
          <p:nvPr/>
        </p:nvSpPr>
        <p:spPr>
          <a:xfrm>
            <a:off x="4600633" y="5485468"/>
            <a:ext cx="2816445"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a:p>
        </p:txBody>
      </p:sp>
      <p:sp>
        <p:nvSpPr>
          <p:cNvPr id="218" name="Bio mol"/>
          <p:cNvSpPr txBox="1"/>
          <p:nvPr/>
        </p:nvSpPr>
        <p:spPr>
          <a:xfrm>
            <a:off x="3139122" y="5310901"/>
            <a:ext cx="783869"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Bio mol</a:t>
            </a:r>
          </a:p>
        </p:txBody>
      </p:sp>
      <p:sp>
        <p:nvSpPr>
          <p:cNvPr id="219" name="Bernard"/>
          <p:cNvSpPr txBox="1"/>
          <p:nvPr/>
        </p:nvSpPr>
        <p:spPr>
          <a:xfrm>
            <a:off x="3116833" y="1983468"/>
            <a:ext cx="824008"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Bernard</a:t>
            </a:r>
          </a:p>
        </p:txBody>
      </p:sp>
      <p:sp>
        <p:nvSpPr>
          <p:cNvPr id="220" name="Méthode  exp."/>
          <p:cNvSpPr txBox="1"/>
          <p:nvPr/>
        </p:nvSpPr>
        <p:spPr>
          <a:xfrm>
            <a:off x="5162493" y="1647337"/>
            <a:ext cx="1438022" cy="34913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Méthode  exp.</a:t>
            </a:r>
          </a:p>
        </p:txBody>
      </p:sp>
      <p:sp>
        <p:nvSpPr>
          <p:cNvPr id="221" name="Complexité du vivant"/>
          <p:cNvSpPr txBox="1"/>
          <p:nvPr/>
        </p:nvSpPr>
        <p:spPr>
          <a:xfrm>
            <a:off x="7587021" y="2849297"/>
            <a:ext cx="2045176" cy="349135"/>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shade val="50000"/>
            </a:schemeClr>
          </a:lnRef>
          <a:fillRef idx="1">
            <a:schemeClr val="accent1"/>
          </a:fillRef>
          <a:effectRef idx="0">
            <a:schemeClr val="accent1"/>
          </a:effectRef>
          <a:fontRef idx="minor">
            <a:schemeClr val="lt1"/>
          </a:fontRef>
        </p:style>
        <p:txBody>
          <a:bodyPr wrap="none" lIns="35719" tIns="35719" rIns="35719" bIns="35719" anchor="ctr">
            <a:spAutoFit/>
          </a:bodyPr>
          <a:lstStyle/>
          <a:p>
            <a:r>
              <a:rPr dirty="0" err="1"/>
              <a:t>Complexité</a:t>
            </a:r>
            <a:r>
              <a:rPr dirty="0"/>
              <a:t> du vivant</a:t>
            </a:r>
          </a:p>
        </p:txBody>
      </p:sp>
      <p:sp>
        <p:nvSpPr>
          <p:cNvPr id="222" name="Physiologie"/>
          <p:cNvSpPr txBox="1"/>
          <p:nvPr/>
        </p:nvSpPr>
        <p:spPr>
          <a:xfrm>
            <a:off x="7829895" y="1983468"/>
            <a:ext cx="1126912"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t>Physiologie</a:t>
            </a:r>
          </a:p>
        </p:txBody>
      </p:sp>
      <p:sp>
        <p:nvSpPr>
          <p:cNvPr id="223" name="Ligne"/>
          <p:cNvSpPr/>
          <p:nvPr/>
        </p:nvSpPr>
        <p:spPr>
          <a:xfrm>
            <a:off x="4496455" y="2158035"/>
            <a:ext cx="3024801"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a:p>
        </p:txBody>
      </p:sp>
      <p:sp>
        <p:nvSpPr>
          <p:cNvPr id="13" name="ZoneTexte 12">
            <a:extLst>
              <a:ext uri="{FF2B5EF4-FFF2-40B4-BE49-F238E27FC236}">
                <a16:creationId xmlns:a16="http://schemas.microsoft.com/office/drawing/2014/main" id="{C0C94A91-4929-D849-A6AA-C4FB0D25E31E}"/>
              </a:ext>
            </a:extLst>
          </p:cNvPr>
          <p:cNvSpPr txBox="1"/>
          <p:nvPr/>
        </p:nvSpPr>
        <p:spPr>
          <a:xfrm>
            <a:off x="3089708" y="146408"/>
            <a:ext cx="5454869" cy="461665"/>
          </a:xfrm>
          <a:prstGeom prst="rect">
            <a:avLst/>
          </a:prstGeom>
          <a:noFill/>
        </p:spPr>
        <p:txBody>
          <a:bodyPr wrap="square" rtlCol="0">
            <a:spAutoFit/>
          </a:bodyPr>
          <a:lstStyle/>
          <a:p>
            <a:pPr algn="ctr"/>
            <a:r>
              <a:rPr lang="fr-FR" sz="2400" b="1" dirty="0"/>
              <a:t>Sciences de la vie et systèmes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843A996-F6EF-F647-BEE4-CF298FE2F6C7}"/>
              </a:ext>
            </a:extLst>
          </p:cNvPr>
          <p:cNvSpPr txBox="1"/>
          <p:nvPr/>
        </p:nvSpPr>
        <p:spPr>
          <a:xfrm>
            <a:off x="3100552" y="346841"/>
            <a:ext cx="5454869" cy="461665"/>
          </a:xfrm>
          <a:prstGeom prst="rect">
            <a:avLst/>
          </a:prstGeom>
          <a:noFill/>
        </p:spPr>
        <p:txBody>
          <a:bodyPr wrap="square" rtlCol="0">
            <a:spAutoFit/>
          </a:bodyPr>
          <a:lstStyle/>
          <a:p>
            <a:pPr algn="ctr"/>
            <a:r>
              <a:rPr lang="fr-FR" sz="2400" b="1" dirty="0"/>
              <a:t>Sciences de la vie et systèmes</a:t>
            </a:r>
          </a:p>
        </p:txBody>
      </p:sp>
      <p:sp>
        <p:nvSpPr>
          <p:cNvPr id="3" name="ZoneTexte 2">
            <a:extLst>
              <a:ext uri="{FF2B5EF4-FFF2-40B4-BE49-F238E27FC236}">
                <a16:creationId xmlns:a16="http://schemas.microsoft.com/office/drawing/2014/main" id="{AB1EF220-DA8B-CD41-96EB-57C4558A2368}"/>
              </a:ext>
            </a:extLst>
          </p:cNvPr>
          <p:cNvSpPr txBox="1"/>
          <p:nvPr/>
        </p:nvSpPr>
        <p:spPr>
          <a:xfrm>
            <a:off x="3403162" y="836306"/>
            <a:ext cx="3216166" cy="369332"/>
          </a:xfrm>
          <a:prstGeom prst="rect">
            <a:avLst/>
          </a:prstGeom>
          <a:noFill/>
        </p:spPr>
        <p:txBody>
          <a:bodyPr wrap="square" rtlCol="0">
            <a:spAutoFit/>
          </a:bodyPr>
          <a:lstStyle/>
          <a:p>
            <a:r>
              <a:rPr lang="fr-FR" u="sng" dirty="0"/>
              <a:t>Tout est-il système en biologie ? </a:t>
            </a:r>
          </a:p>
        </p:txBody>
      </p:sp>
      <p:pic>
        <p:nvPicPr>
          <p:cNvPr id="4" name="Picture 12" descr="R3: Fonctionnement des écosystèmes, N. Mouquet et al. - sfecologie.org">
            <a:extLst>
              <a:ext uri="{FF2B5EF4-FFF2-40B4-BE49-F238E27FC236}">
                <a16:creationId xmlns:a16="http://schemas.microsoft.com/office/drawing/2014/main" id="{3141B310-3C6B-1245-AFC8-C282EB412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52" y="2013750"/>
            <a:ext cx="4260465" cy="28090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gardez le système immunitaire tuer des bactéries">
            <a:extLst>
              <a:ext uri="{FF2B5EF4-FFF2-40B4-BE49-F238E27FC236}">
                <a16:creationId xmlns:a16="http://schemas.microsoft.com/office/drawing/2014/main" id="{4D3005A0-7FD3-E843-9A5B-28FB14168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176" y="4676480"/>
            <a:ext cx="3860800" cy="2108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centrale énergétique de la cellule, Brigitte Meunier - COMPAS -  vulgarisation scientifique">
            <a:extLst>
              <a:ext uri="{FF2B5EF4-FFF2-40B4-BE49-F238E27FC236}">
                <a16:creationId xmlns:a16="http://schemas.microsoft.com/office/drawing/2014/main" id="{D8F1D18A-70FD-6D44-B171-322F32CAB7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0444" y="4763017"/>
            <a:ext cx="1981556" cy="135106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E CORONAVIRUS (COVID-19) ET VOUS... | Société de leucémie et lymphome du  Canada">
            <a:extLst>
              <a:ext uri="{FF2B5EF4-FFF2-40B4-BE49-F238E27FC236}">
                <a16:creationId xmlns:a16="http://schemas.microsoft.com/office/drawing/2014/main" id="{5270063F-096D-6048-9EB4-323D70B82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96" y="4844250"/>
            <a:ext cx="3310280" cy="186479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a transcription, la traduction et la mutation | Alloprof">
            <a:extLst>
              <a:ext uri="{FF2B5EF4-FFF2-40B4-BE49-F238E27FC236}">
                <a16:creationId xmlns:a16="http://schemas.microsoft.com/office/drawing/2014/main" id="{C091DA58-171F-A045-B2AA-D4CEF1989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7818" y="4631298"/>
            <a:ext cx="2230468" cy="21425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aines de Musa thomsonii - Bananier du Bhoutan - Boutique Végétale">
            <a:extLst>
              <a:ext uri="{FF2B5EF4-FFF2-40B4-BE49-F238E27FC236}">
                <a16:creationId xmlns:a16="http://schemas.microsoft.com/office/drawing/2014/main" id="{D2E5A818-35FF-2845-A7A9-5B92000281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8060" y="2390480"/>
            <a:ext cx="2913939" cy="2395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d Buyle, apnéiste photographe - Plongée Infos">
            <a:extLst>
              <a:ext uri="{FF2B5EF4-FFF2-40B4-BE49-F238E27FC236}">
                <a16:creationId xmlns:a16="http://schemas.microsoft.com/office/drawing/2014/main" id="{8732B9AD-AA0B-304F-938F-2394944240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952" y="51917"/>
            <a:ext cx="2906269" cy="19381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nopée : définition et explications">
            <a:extLst>
              <a:ext uri="{FF2B5EF4-FFF2-40B4-BE49-F238E27FC236}">
                <a16:creationId xmlns:a16="http://schemas.microsoft.com/office/drawing/2014/main" id="{4CD825AB-DC6B-3649-A03B-F9444264FB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9329" y="820899"/>
            <a:ext cx="2631362" cy="19735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panda mangeant du bambou : photo de stock (modifiable) 134513474">
            <a:extLst>
              <a:ext uri="{FF2B5EF4-FFF2-40B4-BE49-F238E27FC236}">
                <a16:creationId xmlns:a16="http://schemas.microsoft.com/office/drawing/2014/main" id="{DF240874-68FC-E045-B9E7-BFD44B2D365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5042"/>
          <a:stretch/>
        </p:blipFill>
        <p:spPr bwMode="auto">
          <a:xfrm>
            <a:off x="8975835" y="11613"/>
            <a:ext cx="3216165" cy="2376757"/>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descr="Illustrations big data et médecine">
            <a:extLst>
              <a:ext uri="{FF2B5EF4-FFF2-40B4-BE49-F238E27FC236}">
                <a16:creationId xmlns:a16="http://schemas.microsoft.com/office/drawing/2014/main" id="{E34E0751-D554-A94B-BA84-D60DA5659DBE}"/>
              </a:ext>
            </a:extLst>
          </p:cNvPr>
          <p:cNvPicPr>
            <a:picLocks noChangeAspect="1"/>
          </p:cNvPicPr>
          <p:nvPr/>
        </p:nvPicPr>
        <p:blipFill>
          <a:blip r:embed="rId11"/>
          <a:stretch>
            <a:fillRect/>
          </a:stretch>
        </p:blipFill>
        <p:spPr>
          <a:xfrm>
            <a:off x="5434259" y="2402874"/>
            <a:ext cx="3837531" cy="2273606"/>
          </a:xfrm>
          <a:prstGeom prst="rect">
            <a:avLst/>
          </a:prstGeom>
        </p:spPr>
      </p:pic>
      <p:pic>
        <p:nvPicPr>
          <p:cNvPr id="17" name="Picture 6" descr="Diapositive 1">
            <a:extLst>
              <a:ext uri="{FF2B5EF4-FFF2-40B4-BE49-F238E27FC236}">
                <a16:creationId xmlns:a16="http://schemas.microsoft.com/office/drawing/2014/main" id="{04249B8B-CE74-CA47-9474-51C964DCAF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80063" y="1397360"/>
            <a:ext cx="1599623" cy="157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22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3447F2-8318-CA4A-9B7D-E90647A918D1}"/>
              </a:ext>
            </a:extLst>
          </p:cNvPr>
          <p:cNvSpPr txBox="1"/>
          <p:nvPr/>
        </p:nvSpPr>
        <p:spPr>
          <a:xfrm>
            <a:off x="8810953" y="4395459"/>
            <a:ext cx="2228193" cy="369332"/>
          </a:xfrm>
          <a:prstGeom prst="rect">
            <a:avLst/>
          </a:prstGeom>
          <a:noFill/>
        </p:spPr>
        <p:txBody>
          <a:bodyPr wrap="square" rtlCol="0">
            <a:spAutoFit/>
          </a:bodyPr>
          <a:lstStyle/>
          <a:p>
            <a:r>
              <a:rPr lang="fr-FR" dirty="0"/>
              <a:t>Biologie systémique</a:t>
            </a:r>
          </a:p>
        </p:txBody>
      </p:sp>
      <p:sp>
        <p:nvSpPr>
          <p:cNvPr id="3" name="ZoneTexte 2">
            <a:extLst>
              <a:ext uri="{FF2B5EF4-FFF2-40B4-BE49-F238E27FC236}">
                <a16:creationId xmlns:a16="http://schemas.microsoft.com/office/drawing/2014/main" id="{1346C565-9A47-2049-8140-7AD522FD120F}"/>
              </a:ext>
            </a:extLst>
          </p:cNvPr>
          <p:cNvSpPr txBox="1"/>
          <p:nvPr/>
        </p:nvSpPr>
        <p:spPr>
          <a:xfrm>
            <a:off x="1243506" y="4279845"/>
            <a:ext cx="1702676" cy="923330"/>
          </a:xfrm>
          <a:prstGeom prst="rect">
            <a:avLst/>
          </a:prstGeom>
          <a:noFill/>
        </p:spPr>
        <p:txBody>
          <a:bodyPr wrap="square" rtlCol="0">
            <a:spAutoFit/>
          </a:bodyPr>
          <a:lstStyle/>
          <a:p>
            <a:r>
              <a:rPr lang="fr-FR" dirty="0"/>
              <a:t>Approche systémique du vivant</a:t>
            </a:r>
          </a:p>
        </p:txBody>
      </p:sp>
      <p:cxnSp>
        <p:nvCxnSpPr>
          <p:cNvPr id="5" name="Connecteur droit avec flèche 4">
            <a:extLst>
              <a:ext uri="{FF2B5EF4-FFF2-40B4-BE49-F238E27FC236}">
                <a16:creationId xmlns:a16="http://schemas.microsoft.com/office/drawing/2014/main" id="{600FE080-2D6E-F144-AB3E-7E908B7DDBDF}"/>
              </a:ext>
            </a:extLst>
          </p:cNvPr>
          <p:cNvCxnSpPr>
            <a:cxnSpLocks/>
          </p:cNvCxnSpPr>
          <p:nvPr/>
        </p:nvCxnSpPr>
        <p:spPr>
          <a:xfrm>
            <a:off x="1243506" y="4134170"/>
            <a:ext cx="94382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1CC9578D-A786-6C4A-A31D-9A7A8BC59DA9}"/>
              </a:ext>
            </a:extLst>
          </p:cNvPr>
          <p:cNvSpPr txBox="1"/>
          <p:nvPr/>
        </p:nvSpPr>
        <p:spPr>
          <a:xfrm>
            <a:off x="1161232" y="2861004"/>
            <a:ext cx="3465782" cy="1200329"/>
          </a:xfrm>
          <a:prstGeom prst="rect">
            <a:avLst/>
          </a:prstGeom>
          <a:noFill/>
        </p:spPr>
        <p:txBody>
          <a:bodyPr wrap="square" rtlCol="0">
            <a:spAutoFit/>
          </a:bodyPr>
          <a:lstStyle/>
          <a:p>
            <a:r>
              <a:rPr lang="fr-FR" dirty="0"/>
              <a:t>Description : </a:t>
            </a:r>
          </a:p>
          <a:p>
            <a:r>
              <a:rPr lang="fr-FR" dirty="0"/>
              <a:t>- composition, environnement, structure et mécanisme</a:t>
            </a:r>
          </a:p>
          <a:p>
            <a:r>
              <a:rPr lang="fr-FR" dirty="0"/>
              <a:t>- relations </a:t>
            </a:r>
          </a:p>
        </p:txBody>
      </p:sp>
      <p:sp>
        <p:nvSpPr>
          <p:cNvPr id="7" name="ZoneTexte 6">
            <a:extLst>
              <a:ext uri="{FF2B5EF4-FFF2-40B4-BE49-F238E27FC236}">
                <a16:creationId xmlns:a16="http://schemas.microsoft.com/office/drawing/2014/main" id="{74143A00-D5E6-A247-A18E-8E2663834320}"/>
              </a:ext>
            </a:extLst>
          </p:cNvPr>
          <p:cNvSpPr txBox="1"/>
          <p:nvPr/>
        </p:nvSpPr>
        <p:spPr>
          <a:xfrm>
            <a:off x="8810953" y="3410114"/>
            <a:ext cx="1870842" cy="369332"/>
          </a:xfrm>
          <a:prstGeom prst="rect">
            <a:avLst/>
          </a:prstGeom>
          <a:noFill/>
        </p:spPr>
        <p:txBody>
          <a:bodyPr wrap="square" rtlCol="0">
            <a:spAutoFit/>
          </a:bodyPr>
          <a:lstStyle/>
          <a:p>
            <a:r>
              <a:rPr lang="fr-FR" dirty="0"/>
              <a:t>Mathématisation</a:t>
            </a:r>
          </a:p>
        </p:txBody>
      </p:sp>
      <p:sp>
        <p:nvSpPr>
          <p:cNvPr id="8" name="ZoneTexte 7">
            <a:extLst>
              <a:ext uri="{FF2B5EF4-FFF2-40B4-BE49-F238E27FC236}">
                <a16:creationId xmlns:a16="http://schemas.microsoft.com/office/drawing/2014/main" id="{A3E339DA-D66D-A44F-9A03-10BA1DDF93DD}"/>
              </a:ext>
            </a:extLst>
          </p:cNvPr>
          <p:cNvSpPr txBox="1"/>
          <p:nvPr/>
        </p:nvSpPr>
        <p:spPr>
          <a:xfrm>
            <a:off x="3100552" y="346841"/>
            <a:ext cx="5454869" cy="461665"/>
          </a:xfrm>
          <a:prstGeom prst="rect">
            <a:avLst/>
          </a:prstGeom>
          <a:noFill/>
        </p:spPr>
        <p:txBody>
          <a:bodyPr wrap="square" rtlCol="0">
            <a:spAutoFit/>
          </a:bodyPr>
          <a:lstStyle/>
          <a:p>
            <a:pPr algn="ctr"/>
            <a:r>
              <a:rPr lang="fr-FR" sz="2400" b="1" dirty="0"/>
              <a:t>Sciences de la vie et systèmes</a:t>
            </a:r>
          </a:p>
        </p:txBody>
      </p:sp>
      <p:sp>
        <p:nvSpPr>
          <p:cNvPr id="9" name="ZoneTexte 8">
            <a:extLst>
              <a:ext uri="{FF2B5EF4-FFF2-40B4-BE49-F238E27FC236}">
                <a16:creationId xmlns:a16="http://schemas.microsoft.com/office/drawing/2014/main" id="{4A081CE7-DBFA-0B41-9747-A1104FB7764F}"/>
              </a:ext>
            </a:extLst>
          </p:cNvPr>
          <p:cNvSpPr txBox="1"/>
          <p:nvPr/>
        </p:nvSpPr>
        <p:spPr>
          <a:xfrm>
            <a:off x="578068" y="1397877"/>
            <a:ext cx="4771698" cy="369332"/>
          </a:xfrm>
          <a:prstGeom prst="rect">
            <a:avLst/>
          </a:prstGeom>
          <a:noFill/>
        </p:spPr>
        <p:txBody>
          <a:bodyPr wrap="square" rtlCol="0">
            <a:spAutoFit/>
          </a:bodyPr>
          <a:lstStyle/>
          <a:p>
            <a:r>
              <a:rPr lang="fr-FR" u="sng" dirty="0"/>
              <a:t>La biologie des systèmes ou biologie systémique </a:t>
            </a:r>
          </a:p>
        </p:txBody>
      </p:sp>
      <p:sp>
        <p:nvSpPr>
          <p:cNvPr id="11" name="ZoneTexte 10">
            <a:extLst>
              <a:ext uri="{FF2B5EF4-FFF2-40B4-BE49-F238E27FC236}">
                <a16:creationId xmlns:a16="http://schemas.microsoft.com/office/drawing/2014/main" id="{4110E463-3393-2E4A-A217-00C74EFF13A4}"/>
              </a:ext>
            </a:extLst>
          </p:cNvPr>
          <p:cNvSpPr txBox="1"/>
          <p:nvPr/>
        </p:nvSpPr>
        <p:spPr>
          <a:xfrm>
            <a:off x="4627014" y="3352675"/>
            <a:ext cx="2828925" cy="369332"/>
          </a:xfrm>
          <a:prstGeom prst="rect">
            <a:avLst/>
          </a:prstGeom>
          <a:noFill/>
        </p:spPr>
        <p:txBody>
          <a:bodyPr wrap="square" rtlCol="0">
            <a:spAutoFit/>
          </a:bodyPr>
          <a:lstStyle/>
          <a:p>
            <a:pPr algn="ctr"/>
            <a:r>
              <a:rPr lang="fr-FR" dirty="0"/>
              <a:t>Modélisation</a:t>
            </a:r>
          </a:p>
        </p:txBody>
      </p:sp>
    </p:spTree>
    <p:extLst>
      <p:ext uri="{BB962C8B-B14F-4D97-AF65-F5344CB8AC3E}">
        <p14:creationId xmlns:p14="http://schemas.microsoft.com/office/powerpoint/2010/main" val="595330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B5BA6A1-F16F-2A4D-9DAE-21A7B9679856}"/>
              </a:ext>
            </a:extLst>
          </p:cNvPr>
          <p:cNvSpPr txBox="1"/>
          <p:nvPr/>
        </p:nvSpPr>
        <p:spPr>
          <a:xfrm>
            <a:off x="1019503" y="839264"/>
            <a:ext cx="10152993" cy="2308324"/>
          </a:xfrm>
          <a:prstGeom prst="rect">
            <a:avLst/>
          </a:prstGeom>
          <a:noFill/>
        </p:spPr>
        <p:txBody>
          <a:bodyPr wrap="square" rtlCol="0">
            <a:spAutoFit/>
          </a:bodyPr>
          <a:lstStyle/>
          <a:p>
            <a:r>
              <a:rPr lang="fr-FR" dirty="0" err="1"/>
              <a:t>Bunge</a:t>
            </a:r>
            <a:r>
              <a:rPr lang="fr-FR" dirty="0"/>
              <a:t> (1919-2020)</a:t>
            </a:r>
          </a:p>
          <a:p>
            <a:r>
              <a:rPr lang="fr-FR" dirty="0"/>
              <a:t>« Un objet </a:t>
            </a:r>
            <a:r>
              <a:rPr lang="fr-FR" b="1" dirty="0">
                <a:solidFill>
                  <a:srgbClr val="FF0000"/>
                </a:solidFill>
              </a:rPr>
              <a:t>complexe </a:t>
            </a:r>
            <a:r>
              <a:rPr lang="fr-FR" dirty="0"/>
              <a:t>dont chaque partie ou composante est reliée à au moins une autre composante. (…) L’analyse la plus simple du concept de système fait intervenir les concepts de composition, d’environnement, de structure et de mécanisme. »</a:t>
            </a:r>
          </a:p>
          <a:p>
            <a:endParaRPr lang="fr-FR" dirty="0"/>
          </a:p>
          <a:p>
            <a:r>
              <a:rPr lang="fr-FR" dirty="0" err="1"/>
              <a:t>Bunge</a:t>
            </a:r>
            <a:r>
              <a:rPr lang="fr-FR" dirty="0"/>
              <a:t> M. (2003), </a:t>
            </a:r>
            <a:r>
              <a:rPr lang="fr-FR" i="1" dirty="0"/>
              <a:t>Dictionnaire philosophique Perspective humaniste et scientifique</a:t>
            </a:r>
            <a:r>
              <a:rPr lang="fr-FR" dirty="0"/>
              <a:t>, Paris, Editions </a:t>
            </a:r>
            <a:r>
              <a:rPr lang="fr-FR" dirty="0" err="1"/>
              <a:t>Matériologiques</a:t>
            </a:r>
            <a:r>
              <a:rPr lang="fr-FR" dirty="0"/>
              <a:t>, 2020, p. 450.</a:t>
            </a:r>
          </a:p>
          <a:p>
            <a:endParaRPr lang="fr-FR" dirty="0"/>
          </a:p>
        </p:txBody>
      </p:sp>
      <p:sp>
        <p:nvSpPr>
          <p:cNvPr id="3" name="ZoneTexte 2">
            <a:extLst>
              <a:ext uri="{FF2B5EF4-FFF2-40B4-BE49-F238E27FC236}">
                <a16:creationId xmlns:a16="http://schemas.microsoft.com/office/drawing/2014/main" id="{4229DCFA-6CDC-D144-9CCC-7ABDF4959D13}"/>
              </a:ext>
            </a:extLst>
          </p:cNvPr>
          <p:cNvSpPr txBox="1"/>
          <p:nvPr/>
        </p:nvSpPr>
        <p:spPr>
          <a:xfrm>
            <a:off x="4046483" y="5649404"/>
            <a:ext cx="3678621" cy="369332"/>
          </a:xfrm>
          <a:prstGeom prst="rect">
            <a:avLst/>
          </a:prstGeom>
          <a:noFill/>
        </p:spPr>
        <p:txBody>
          <a:bodyPr wrap="square" rtlCol="0">
            <a:spAutoFit/>
          </a:bodyPr>
          <a:lstStyle/>
          <a:p>
            <a:pPr algn="ctr"/>
            <a:r>
              <a:rPr lang="fr-FR" dirty="0"/>
              <a:t>Compliqué / complexe</a:t>
            </a:r>
          </a:p>
        </p:txBody>
      </p:sp>
      <p:sp>
        <p:nvSpPr>
          <p:cNvPr id="4" name="ZoneTexte 3">
            <a:extLst>
              <a:ext uri="{FF2B5EF4-FFF2-40B4-BE49-F238E27FC236}">
                <a16:creationId xmlns:a16="http://schemas.microsoft.com/office/drawing/2014/main" id="{66165990-5A8B-9B4D-BF4E-D722D025486B}"/>
              </a:ext>
            </a:extLst>
          </p:cNvPr>
          <p:cNvSpPr txBox="1"/>
          <p:nvPr/>
        </p:nvSpPr>
        <p:spPr>
          <a:xfrm>
            <a:off x="1019503" y="3429000"/>
            <a:ext cx="10226566" cy="1754326"/>
          </a:xfrm>
          <a:prstGeom prst="rect">
            <a:avLst/>
          </a:prstGeom>
          <a:noFill/>
        </p:spPr>
        <p:txBody>
          <a:bodyPr wrap="square" rtlCol="0">
            <a:spAutoFit/>
          </a:bodyPr>
          <a:lstStyle/>
          <a:p>
            <a:pPr algn="just"/>
            <a:r>
              <a:rPr lang="fr-FR" dirty="0"/>
              <a:t>En résumé le but de la science est partout identique : connaître les conditions matérielles des phénomènes. Mais si ce but est le même dans les sciences physico- chimiques et biologiques, il est beaucoup plus difficile à atteindre dans les dernières, à cause de la mobilité et de la </a:t>
            </a:r>
            <a:r>
              <a:rPr lang="fr-FR" b="1" dirty="0">
                <a:solidFill>
                  <a:srgbClr val="FF0000"/>
                </a:solidFill>
              </a:rPr>
              <a:t>complexité </a:t>
            </a:r>
            <a:r>
              <a:rPr lang="fr-FR" dirty="0"/>
              <a:t>des phénomènes qu’on y rencontre. »</a:t>
            </a:r>
          </a:p>
          <a:p>
            <a:pPr algn="just"/>
            <a:r>
              <a:rPr lang="fr-FR" dirty="0"/>
              <a:t>  </a:t>
            </a:r>
          </a:p>
          <a:p>
            <a:pPr algn="just"/>
            <a:r>
              <a:rPr lang="fr-FR" dirty="0"/>
              <a:t>Bernard C. (1865), </a:t>
            </a:r>
            <a:r>
              <a:rPr lang="fr-FR" i="1" dirty="0"/>
              <a:t>Introduction à l’étude de la médecine expérimentale</a:t>
            </a:r>
            <a:r>
              <a:rPr lang="fr-FR" dirty="0"/>
              <a:t>, p. 108, Paris Flammarion, 1984.</a:t>
            </a:r>
          </a:p>
        </p:txBody>
      </p:sp>
    </p:spTree>
    <p:extLst>
      <p:ext uri="{BB962C8B-B14F-4D97-AF65-F5344CB8AC3E}">
        <p14:creationId xmlns:p14="http://schemas.microsoft.com/office/powerpoint/2010/main" val="247020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3447F2-8318-CA4A-9B7D-E90647A918D1}"/>
              </a:ext>
            </a:extLst>
          </p:cNvPr>
          <p:cNvSpPr txBox="1"/>
          <p:nvPr/>
        </p:nvSpPr>
        <p:spPr>
          <a:xfrm>
            <a:off x="8810953" y="4052555"/>
            <a:ext cx="2228193" cy="369332"/>
          </a:xfrm>
          <a:prstGeom prst="rect">
            <a:avLst/>
          </a:prstGeom>
          <a:noFill/>
        </p:spPr>
        <p:txBody>
          <a:bodyPr wrap="square" rtlCol="0">
            <a:spAutoFit/>
          </a:bodyPr>
          <a:lstStyle/>
          <a:p>
            <a:r>
              <a:rPr lang="fr-FR" dirty="0"/>
              <a:t>Biologie systémique</a:t>
            </a:r>
          </a:p>
        </p:txBody>
      </p:sp>
      <p:sp>
        <p:nvSpPr>
          <p:cNvPr id="3" name="ZoneTexte 2">
            <a:extLst>
              <a:ext uri="{FF2B5EF4-FFF2-40B4-BE49-F238E27FC236}">
                <a16:creationId xmlns:a16="http://schemas.microsoft.com/office/drawing/2014/main" id="{1346C565-9A47-2049-8140-7AD522FD120F}"/>
              </a:ext>
            </a:extLst>
          </p:cNvPr>
          <p:cNvSpPr txBox="1"/>
          <p:nvPr/>
        </p:nvSpPr>
        <p:spPr>
          <a:xfrm>
            <a:off x="1243506" y="3936941"/>
            <a:ext cx="1702676" cy="923330"/>
          </a:xfrm>
          <a:prstGeom prst="rect">
            <a:avLst/>
          </a:prstGeom>
          <a:noFill/>
        </p:spPr>
        <p:txBody>
          <a:bodyPr wrap="square" rtlCol="0">
            <a:spAutoFit/>
          </a:bodyPr>
          <a:lstStyle/>
          <a:p>
            <a:r>
              <a:rPr lang="fr-FR" dirty="0"/>
              <a:t>Approche systémique du vivant</a:t>
            </a:r>
          </a:p>
        </p:txBody>
      </p:sp>
      <p:cxnSp>
        <p:nvCxnSpPr>
          <p:cNvPr id="5" name="Connecteur droit avec flèche 4">
            <a:extLst>
              <a:ext uri="{FF2B5EF4-FFF2-40B4-BE49-F238E27FC236}">
                <a16:creationId xmlns:a16="http://schemas.microsoft.com/office/drawing/2014/main" id="{600FE080-2D6E-F144-AB3E-7E908B7DDBDF}"/>
              </a:ext>
            </a:extLst>
          </p:cNvPr>
          <p:cNvCxnSpPr>
            <a:cxnSpLocks/>
          </p:cNvCxnSpPr>
          <p:nvPr/>
        </p:nvCxnSpPr>
        <p:spPr>
          <a:xfrm>
            <a:off x="1243506" y="3791266"/>
            <a:ext cx="94382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1CC9578D-A786-6C4A-A31D-9A7A8BC59DA9}"/>
              </a:ext>
            </a:extLst>
          </p:cNvPr>
          <p:cNvSpPr txBox="1"/>
          <p:nvPr/>
        </p:nvSpPr>
        <p:spPr>
          <a:xfrm>
            <a:off x="1161232" y="2518100"/>
            <a:ext cx="3465782" cy="1200329"/>
          </a:xfrm>
          <a:prstGeom prst="rect">
            <a:avLst/>
          </a:prstGeom>
          <a:noFill/>
        </p:spPr>
        <p:txBody>
          <a:bodyPr wrap="square" rtlCol="0">
            <a:spAutoFit/>
          </a:bodyPr>
          <a:lstStyle/>
          <a:p>
            <a:r>
              <a:rPr lang="fr-FR" dirty="0"/>
              <a:t>Description : </a:t>
            </a:r>
          </a:p>
          <a:p>
            <a:r>
              <a:rPr lang="fr-FR" dirty="0"/>
              <a:t>- composition, environnement, structure et mécanisme</a:t>
            </a:r>
          </a:p>
          <a:p>
            <a:r>
              <a:rPr lang="fr-FR" dirty="0"/>
              <a:t>- relations </a:t>
            </a:r>
          </a:p>
        </p:txBody>
      </p:sp>
      <p:sp>
        <p:nvSpPr>
          <p:cNvPr id="7" name="ZoneTexte 6">
            <a:extLst>
              <a:ext uri="{FF2B5EF4-FFF2-40B4-BE49-F238E27FC236}">
                <a16:creationId xmlns:a16="http://schemas.microsoft.com/office/drawing/2014/main" id="{74143A00-D5E6-A247-A18E-8E2663834320}"/>
              </a:ext>
            </a:extLst>
          </p:cNvPr>
          <p:cNvSpPr txBox="1"/>
          <p:nvPr/>
        </p:nvSpPr>
        <p:spPr>
          <a:xfrm>
            <a:off x="8810953" y="3067210"/>
            <a:ext cx="1870842" cy="369332"/>
          </a:xfrm>
          <a:prstGeom prst="rect">
            <a:avLst/>
          </a:prstGeom>
          <a:noFill/>
        </p:spPr>
        <p:txBody>
          <a:bodyPr wrap="square" rtlCol="0">
            <a:spAutoFit/>
          </a:bodyPr>
          <a:lstStyle/>
          <a:p>
            <a:r>
              <a:rPr lang="fr-FR" dirty="0"/>
              <a:t>Mathématisation</a:t>
            </a:r>
          </a:p>
        </p:txBody>
      </p:sp>
      <p:sp>
        <p:nvSpPr>
          <p:cNvPr id="8" name="ZoneTexte 7">
            <a:extLst>
              <a:ext uri="{FF2B5EF4-FFF2-40B4-BE49-F238E27FC236}">
                <a16:creationId xmlns:a16="http://schemas.microsoft.com/office/drawing/2014/main" id="{A3E339DA-D66D-A44F-9A03-10BA1DDF93DD}"/>
              </a:ext>
            </a:extLst>
          </p:cNvPr>
          <p:cNvSpPr txBox="1"/>
          <p:nvPr/>
        </p:nvSpPr>
        <p:spPr>
          <a:xfrm>
            <a:off x="3100552" y="346841"/>
            <a:ext cx="5454869" cy="461665"/>
          </a:xfrm>
          <a:prstGeom prst="rect">
            <a:avLst/>
          </a:prstGeom>
          <a:noFill/>
        </p:spPr>
        <p:txBody>
          <a:bodyPr wrap="square" rtlCol="0">
            <a:spAutoFit/>
          </a:bodyPr>
          <a:lstStyle/>
          <a:p>
            <a:pPr algn="ctr"/>
            <a:r>
              <a:rPr lang="fr-FR" sz="2400" b="1" dirty="0"/>
              <a:t>Sciences de la vie et systèmes</a:t>
            </a:r>
          </a:p>
        </p:txBody>
      </p:sp>
      <p:sp>
        <p:nvSpPr>
          <p:cNvPr id="9" name="ZoneTexte 8">
            <a:extLst>
              <a:ext uri="{FF2B5EF4-FFF2-40B4-BE49-F238E27FC236}">
                <a16:creationId xmlns:a16="http://schemas.microsoft.com/office/drawing/2014/main" id="{4A081CE7-DBFA-0B41-9747-A1104FB7764F}"/>
              </a:ext>
            </a:extLst>
          </p:cNvPr>
          <p:cNvSpPr txBox="1"/>
          <p:nvPr/>
        </p:nvSpPr>
        <p:spPr>
          <a:xfrm>
            <a:off x="578068" y="1397877"/>
            <a:ext cx="4771698" cy="369332"/>
          </a:xfrm>
          <a:prstGeom prst="rect">
            <a:avLst/>
          </a:prstGeom>
          <a:noFill/>
        </p:spPr>
        <p:txBody>
          <a:bodyPr wrap="square" rtlCol="0">
            <a:spAutoFit/>
          </a:bodyPr>
          <a:lstStyle/>
          <a:p>
            <a:r>
              <a:rPr lang="fr-FR" u="sng" dirty="0"/>
              <a:t>La biologie des systèmes ou biologie systémique </a:t>
            </a:r>
          </a:p>
        </p:txBody>
      </p:sp>
      <p:sp>
        <p:nvSpPr>
          <p:cNvPr id="11" name="ZoneTexte 10">
            <a:extLst>
              <a:ext uri="{FF2B5EF4-FFF2-40B4-BE49-F238E27FC236}">
                <a16:creationId xmlns:a16="http://schemas.microsoft.com/office/drawing/2014/main" id="{4110E463-3393-2E4A-A217-00C74EFF13A4}"/>
              </a:ext>
            </a:extLst>
          </p:cNvPr>
          <p:cNvSpPr txBox="1"/>
          <p:nvPr/>
        </p:nvSpPr>
        <p:spPr>
          <a:xfrm>
            <a:off x="4627014" y="3009771"/>
            <a:ext cx="2828925" cy="369332"/>
          </a:xfrm>
          <a:prstGeom prst="rect">
            <a:avLst/>
          </a:prstGeom>
          <a:noFill/>
        </p:spPr>
        <p:txBody>
          <a:bodyPr wrap="square" rtlCol="0">
            <a:spAutoFit/>
          </a:bodyPr>
          <a:lstStyle/>
          <a:p>
            <a:pPr algn="ctr"/>
            <a:r>
              <a:rPr lang="fr-FR" dirty="0"/>
              <a:t>Modélisation</a:t>
            </a:r>
          </a:p>
        </p:txBody>
      </p:sp>
      <p:cxnSp>
        <p:nvCxnSpPr>
          <p:cNvPr id="10" name="Connecteur droit avec flèche 9">
            <a:extLst>
              <a:ext uri="{FF2B5EF4-FFF2-40B4-BE49-F238E27FC236}">
                <a16:creationId xmlns:a16="http://schemas.microsoft.com/office/drawing/2014/main" id="{9FA11AD1-CB35-F34B-BBF0-203586AD28DD}"/>
              </a:ext>
            </a:extLst>
          </p:cNvPr>
          <p:cNvCxnSpPr>
            <a:cxnSpLocks/>
          </p:cNvCxnSpPr>
          <p:nvPr/>
        </p:nvCxnSpPr>
        <p:spPr>
          <a:xfrm>
            <a:off x="2946182" y="4052555"/>
            <a:ext cx="5754906" cy="0"/>
          </a:xfrm>
          <a:prstGeom prst="straightConnector1">
            <a:avLst/>
          </a:prstGeom>
          <a:ln w="698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14" name="ZoneTexte 13">
            <a:extLst>
              <a:ext uri="{FF2B5EF4-FFF2-40B4-BE49-F238E27FC236}">
                <a16:creationId xmlns:a16="http://schemas.microsoft.com/office/drawing/2014/main" id="{6E1EE157-822E-E54C-ADFB-0BF08D8E32EE}"/>
              </a:ext>
            </a:extLst>
          </p:cNvPr>
          <p:cNvSpPr txBox="1"/>
          <p:nvPr/>
        </p:nvSpPr>
        <p:spPr>
          <a:xfrm>
            <a:off x="5349766" y="4203430"/>
            <a:ext cx="1228725" cy="369332"/>
          </a:xfrm>
          <a:prstGeom prst="rect">
            <a:avLst/>
          </a:prstGeom>
          <a:noFill/>
        </p:spPr>
        <p:txBody>
          <a:bodyPr wrap="square" rtlCol="0">
            <a:spAutoFit/>
          </a:bodyPr>
          <a:lstStyle/>
          <a:p>
            <a:r>
              <a:rPr lang="fr-FR" dirty="0">
                <a:solidFill>
                  <a:srgbClr val="FF0000"/>
                </a:solidFill>
              </a:rPr>
              <a:t>complexité</a:t>
            </a:r>
          </a:p>
        </p:txBody>
      </p:sp>
      <p:sp>
        <p:nvSpPr>
          <p:cNvPr id="4" name="ZoneTexte 3">
            <a:extLst>
              <a:ext uri="{FF2B5EF4-FFF2-40B4-BE49-F238E27FC236}">
                <a16:creationId xmlns:a16="http://schemas.microsoft.com/office/drawing/2014/main" id="{692DCF0B-A3B8-384C-88F9-F89F986861AA}"/>
              </a:ext>
            </a:extLst>
          </p:cNvPr>
          <p:cNvSpPr txBox="1"/>
          <p:nvPr/>
        </p:nvSpPr>
        <p:spPr>
          <a:xfrm>
            <a:off x="5823635" y="2463077"/>
            <a:ext cx="43549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dirty="0"/>
              <a:t>Augmentation de la quantité des données</a:t>
            </a:r>
          </a:p>
        </p:txBody>
      </p:sp>
    </p:spTree>
    <p:extLst>
      <p:ext uri="{BB962C8B-B14F-4D97-AF65-F5344CB8AC3E}">
        <p14:creationId xmlns:p14="http://schemas.microsoft.com/office/powerpoint/2010/main" val="3602918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3447F2-8318-CA4A-9B7D-E90647A918D1}"/>
              </a:ext>
            </a:extLst>
          </p:cNvPr>
          <p:cNvSpPr txBox="1"/>
          <p:nvPr/>
        </p:nvSpPr>
        <p:spPr>
          <a:xfrm>
            <a:off x="8810953" y="4052555"/>
            <a:ext cx="2228193" cy="369332"/>
          </a:xfrm>
          <a:prstGeom prst="rect">
            <a:avLst/>
          </a:prstGeom>
          <a:noFill/>
        </p:spPr>
        <p:txBody>
          <a:bodyPr wrap="square" rtlCol="0">
            <a:spAutoFit/>
          </a:bodyPr>
          <a:lstStyle/>
          <a:p>
            <a:r>
              <a:rPr lang="fr-FR" dirty="0"/>
              <a:t>Biologie systémique</a:t>
            </a:r>
          </a:p>
        </p:txBody>
      </p:sp>
      <p:sp>
        <p:nvSpPr>
          <p:cNvPr id="3" name="ZoneTexte 2">
            <a:extLst>
              <a:ext uri="{FF2B5EF4-FFF2-40B4-BE49-F238E27FC236}">
                <a16:creationId xmlns:a16="http://schemas.microsoft.com/office/drawing/2014/main" id="{1346C565-9A47-2049-8140-7AD522FD120F}"/>
              </a:ext>
            </a:extLst>
          </p:cNvPr>
          <p:cNvSpPr txBox="1"/>
          <p:nvPr/>
        </p:nvSpPr>
        <p:spPr>
          <a:xfrm>
            <a:off x="1243506" y="3936941"/>
            <a:ext cx="1702676" cy="923330"/>
          </a:xfrm>
          <a:prstGeom prst="rect">
            <a:avLst/>
          </a:prstGeom>
          <a:noFill/>
        </p:spPr>
        <p:txBody>
          <a:bodyPr wrap="square" rtlCol="0">
            <a:spAutoFit/>
          </a:bodyPr>
          <a:lstStyle/>
          <a:p>
            <a:r>
              <a:rPr lang="fr-FR" dirty="0"/>
              <a:t>Approche systémique du vivant</a:t>
            </a:r>
          </a:p>
        </p:txBody>
      </p:sp>
      <p:cxnSp>
        <p:nvCxnSpPr>
          <p:cNvPr id="5" name="Connecteur droit avec flèche 4">
            <a:extLst>
              <a:ext uri="{FF2B5EF4-FFF2-40B4-BE49-F238E27FC236}">
                <a16:creationId xmlns:a16="http://schemas.microsoft.com/office/drawing/2014/main" id="{600FE080-2D6E-F144-AB3E-7E908B7DDBDF}"/>
              </a:ext>
            </a:extLst>
          </p:cNvPr>
          <p:cNvCxnSpPr>
            <a:cxnSpLocks/>
          </p:cNvCxnSpPr>
          <p:nvPr/>
        </p:nvCxnSpPr>
        <p:spPr>
          <a:xfrm>
            <a:off x="1243506" y="3791266"/>
            <a:ext cx="94382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1CC9578D-A786-6C4A-A31D-9A7A8BC59DA9}"/>
              </a:ext>
            </a:extLst>
          </p:cNvPr>
          <p:cNvSpPr txBox="1"/>
          <p:nvPr/>
        </p:nvSpPr>
        <p:spPr>
          <a:xfrm>
            <a:off x="1161232" y="2518100"/>
            <a:ext cx="3465782" cy="1200329"/>
          </a:xfrm>
          <a:prstGeom prst="rect">
            <a:avLst/>
          </a:prstGeom>
          <a:noFill/>
        </p:spPr>
        <p:txBody>
          <a:bodyPr wrap="square" rtlCol="0">
            <a:spAutoFit/>
          </a:bodyPr>
          <a:lstStyle/>
          <a:p>
            <a:r>
              <a:rPr lang="fr-FR" dirty="0"/>
              <a:t>Description : </a:t>
            </a:r>
          </a:p>
          <a:p>
            <a:r>
              <a:rPr lang="fr-FR" dirty="0"/>
              <a:t>- composition, environnement, structure et mécanisme</a:t>
            </a:r>
          </a:p>
          <a:p>
            <a:r>
              <a:rPr lang="fr-FR" dirty="0"/>
              <a:t>- relations </a:t>
            </a:r>
          </a:p>
        </p:txBody>
      </p:sp>
      <p:sp>
        <p:nvSpPr>
          <p:cNvPr id="7" name="ZoneTexte 6">
            <a:extLst>
              <a:ext uri="{FF2B5EF4-FFF2-40B4-BE49-F238E27FC236}">
                <a16:creationId xmlns:a16="http://schemas.microsoft.com/office/drawing/2014/main" id="{74143A00-D5E6-A247-A18E-8E2663834320}"/>
              </a:ext>
            </a:extLst>
          </p:cNvPr>
          <p:cNvSpPr txBox="1"/>
          <p:nvPr/>
        </p:nvSpPr>
        <p:spPr>
          <a:xfrm>
            <a:off x="8810953" y="3067210"/>
            <a:ext cx="1870842" cy="369332"/>
          </a:xfrm>
          <a:prstGeom prst="rect">
            <a:avLst/>
          </a:prstGeom>
          <a:noFill/>
        </p:spPr>
        <p:txBody>
          <a:bodyPr wrap="square" rtlCol="0">
            <a:spAutoFit/>
          </a:bodyPr>
          <a:lstStyle/>
          <a:p>
            <a:r>
              <a:rPr lang="fr-FR" dirty="0"/>
              <a:t>Mathématisation</a:t>
            </a:r>
          </a:p>
        </p:txBody>
      </p:sp>
      <p:sp>
        <p:nvSpPr>
          <p:cNvPr id="8" name="ZoneTexte 7">
            <a:extLst>
              <a:ext uri="{FF2B5EF4-FFF2-40B4-BE49-F238E27FC236}">
                <a16:creationId xmlns:a16="http://schemas.microsoft.com/office/drawing/2014/main" id="{A3E339DA-D66D-A44F-9A03-10BA1DDF93DD}"/>
              </a:ext>
            </a:extLst>
          </p:cNvPr>
          <p:cNvSpPr txBox="1"/>
          <p:nvPr/>
        </p:nvSpPr>
        <p:spPr>
          <a:xfrm>
            <a:off x="3100552" y="346841"/>
            <a:ext cx="5454869" cy="461665"/>
          </a:xfrm>
          <a:prstGeom prst="rect">
            <a:avLst/>
          </a:prstGeom>
          <a:noFill/>
        </p:spPr>
        <p:txBody>
          <a:bodyPr wrap="square" rtlCol="0">
            <a:spAutoFit/>
          </a:bodyPr>
          <a:lstStyle/>
          <a:p>
            <a:pPr algn="ctr"/>
            <a:r>
              <a:rPr lang="fr-FR" sz="2400" b="1" dirty="0"/>
              <a:t>Sciences de la vie et systèmes</a:t>
            </a:r>
          </a:p>
        </p:txBody>
      </p:sp>
      <p:sp>
        <p:nvSpPr>
          <p:cNvPr id="9" name="ZoneTexte 8">
            <a:extLst>
              <a:ext uri="{FF2B5EF4-FFF2-40B4-BE49-F238E27FC236}">
                <a16:creationId xmlns:a16="http://schemas.microsoft.com/office/drawing/2014/main" id="{4A081CE7-DBFA-0B41-9747-A1104FB7764F}"/>
              </a:ext>
            </a:extLst>
          </p:cNvPr>
          <p:cNvSpPr txBox="1"/>
          <p:nvPr/>
        </p:nvSpPr>
        <p:spPr>
          <a:xfrm>
            <a:off x="578068" y="1397877"/>
            <a:ext cx="4771698" cy="369332"/>
          </a:xfrm>
          <a:prstGeom prst="rect">
            <a:avLst/>
          </a:prstGeom>
          <a:noFill/>
        </p:spPr>
        <p:txBody>
          <a:bodyPr wrap="square" rtlCol="0">
            <a:spAutoFit/>
          </a:bodyPr>
          <a:lstStyle/>
          <a:p>
            <a:r>
              <a:rPr lang="fr-FR" u="sng" dirty="0"/>
              <a:t>La biologie des systèmes ou biologie systémique </a:t>
            </a:r>
          </a:p>
        </p:txBody>
      </p:sp>
      <p:sp>
        <p:nvSpPr>
          <p:cNvPr id="11" name="ZoneTexte 10">
            <a:extLst>
              <a:ext uri="{FF2B5EF4-FFF2-40B4-BE49-F238E27FC236}">
                <a16:creationId xmlns:a16="http://schemas.microsoft.com/office/drawing/2014/main" id="{4110E463-3393-2E4A-A217-00C74EFF13A4}"/>
              </a:ext>
            </a:extLst>
          </p:cNvPr>
          <p:cNvSpPr txBox="1"/>
          <p:nvPr/>
        </p:nvSpPr>
        <p:spPr>
          <a:xfrm>
            <a:off x="4627014" y="3009771"/>
            <a:ext cx="2828925" cy="369332"/>
          </a:xfrm>
          <a:prstGeom prst="rect">
            <a:avLst/>
          </a:prstGeom>
          <a:noFill/>
        </p:spPr>
        <p:txBody>
          <a:bodyPr wrap="square" rtlCol="0">
            <a:spAutoFit/>
          </a:bodyPr>
          <a:lstStyle/>
          <a:p>
            <a:pPr algn="ctr"/>
            <a:r>
              <a:rPr lang="fr-FR" dirty="0"/>
              <a:t>Modélisation</a:t>
            </a:r>
          </a:p>
        </p:txBody>
      </p:sp>
      <p:cxnSp>
        <p:nvCxnSpPr>
          <p:cNvPr id="10" name="Connecteur droit avec flèche 9">
            <a:extLst>
              <a:ext uri="{FF2B5EF4-FFF2-40B4-BE49-F238E27FC236}">
                <a16:creationId xmlns:a16="http://schemas.microsoft.com/office/drawing/2014/main" id="{9FA11AD1-CB35-F34B-BBF0-203586AD28DD}"/>
              </a:ext>
            </a:extLst>
          </p:cNvPr>
          <p:cNvCxnSpPr>
            <a:cxnSpLocks/>
          </p:cNvCxnSpPr>
          <p:nvPr/>
        </p:nvCxnSpPr>
        <p:spPr>
          <a:xfrm>
            <a:off x="2946182" y="4052555"/>
            <a:ext cx="5754906" cy="0"/>
          </a:xfrm>
          <a:prstGeom prst="straightConnector1">
            <a:avLst/>
          </a:prstGeom>
          <a:ln w="698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14" name="ZoneTexte 13">
            <a:extLst>
              <a:ext uri="{FF2B5EF4-FFF2-40B4-BE49-F238E27FC236}">
                <a16:creationId xmlns:a16="http://schemas.microsoft.com/office/drawing/2014/main" id="{6E1EE157-822E-E54C-ADFB-0BF08D8E32EE}"/>
              </a:ext>
            </a:extLst>
          </p:cNvPr>
          <p:cNvSpPr txBox="1"/>
          <p:nvPr/>
        </p:nvSpPr>
        <p:spPr>
          <a:xfrm>
            <a:off x="5349766" y="4203430"/>
            <a:ext cx="1228725" cy="369332"/>
          </a:xfrm>
          <a:prstGeom prst="rect">
            <a:avLst/>
          </a:prstGeom>
          <a:noFill/>
        </p:spPr>
        <p:txBody>
          <a:bodyPr wrap="square" rtlCol="0">
            <a:spAutoFit/>
          </a:bodyPr>
          <a:lstStyle/>
          <a:p>
            <a:r>
              <a:rPr lang="fr-FR" dirty="0">
                <a:solidFill>
                  <a:srgbClr val="FF0000"/>
                </a:solidFill>
              </a:rPr>
              <a:t>complexité</a:t>
            </a:r>
          </a:p>
        </p:txBody>
      </p:sp>
      <p:sp>
        <p:nvSpPr>
          <p:cNvPr id="4" name="ZoneTexte 3">
            <a:extLst>
              <a:ext uri="{FF2B5EF4-FFF2-40B4-BE49-F238E27FC236}">
                <a16:creationId xmlns:a16="http://schemas.microsoft.com/office/drawing/2014/main" id="{692DCF0B-A3B8-384C-88F9-F89F986861AA}"/>
              </a:ext>
            </a:extLst>
          </p:cNvPr>
          <p:cNvSpPr txBox="1"/>
          <p:nvPr/>
        </p:nvSpPr>
        <p:spPr>
          <a:xfrm>
            <a:off x="5349766" y="2423175"/>
            <a:ext cx="533202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dirty="0"/>
              <a:t>Augmentation  de la quantité des données</a:t>
            </a:r>
          </a:p>
        </p:txBody>
      </p:sp>
      <p:sp>
        <p:nvSpPr>
          <p:cNvPr id="12" name="ZoneTexte 11">
            <a:extLst>
              <a:ext uri="{FF2B5EF4-FFF2-40B4-BE49-F238E27FC236}">
                <a16:creationId xmlns:a16="http://schemas.microsoft.com/office/drawing/2014/main" id="{5848AD14-C068-3849-BE5D-90ED33573D7A}"/>
              </a:ext>
            </a:extLst>
          </p:cNvPr>
          <p:cNvSpPr txBox="1"/>
          <p:nvPr/>
        </p:nvSpPr>
        <p:spPr>
          <a:xfrm>
            <a:off x="3498574" y="5340626"/>
            <a:ext cx="53123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dirty="0"/>
              <a:t>Appréhender le paradigme</a:t>
            </a:r>
          </a:p>
        </p:txBody>
      </p:sp>
    </p:spTree>
    <p:extLst>
      <p:ext uri="{BB962C8B-B14F-4D97-AF65-F5344CB8AC3E}">
        <p14:creationId xmlns:p14="http://schemas.microsoft.com/office/powerpoint/2010/main" val="283236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13B0F5B-9B3E-CC4B-BD8C-17EFEDB841CC}"/>
              </a:ext>
            </a:extLst>
          </p:cNvPr>
          <p:cNvSpPr txBox="1"/>
          <p:nvPr/>
        </p:nvSpPr>
        <p:spPr>
          <a:xfrm>
            <a:off x="2638095" y="555579"/>
            <a:ext cx="5654566" cy="461665"/>
          </a:xfrm>
          <a:prstGeom prst="rect">
            <a:avLst/>
          </a:prstGeom>
          <a:noFill/>
        </p:spPr>
        <p:txBody>
          <a:bodyPr wrap="square" rtlCol="0">
            <a:spAutoFit/>
          </a:bodyPr>
          <a:lstStyle/>
          <a:p>
            <a:pPr algn="ctr"/>
            <a:r>
              <a:rPr lang="fr-FR" sz="2400" b="1" dirty="0"/>
              <a:t>Système : histoire de mots </a:t>
            </a:r>
          </a:p>
        </p:txBody>
      </p:sp>
    </p:spTree>
    <p:extLst>
      <p:ext uri="{BB962C8B-B14F-4D97-AF65-F5344CB8AC3E}">
        <p14:creationId xmlns:p14="http://schemas.microsoft.com/office/powerpoint/2010/main" val="152681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13B0F5B-9B3E-CC4B-BD8C-17EFEDB841CC}"/>
              </a:ext>
            </a:extLst>
          </p:cNvPr>
          <p:cNvSpPr txBox="1"/>
          <p:nvPr/>
        </p:nvSpPr>
        <p:spPr>
          <a:xfrm>
            <a:off x="2638095" y="555579"/>
            <a:ext cx="5654566" cy="461665"/>
          </a:xfrm>
          <a:prstGeom prst="rect">
            <a:avLst/>
          </a:prstGeom>
          <a:noFill/>
        </p:spPr>
        <p:txBody>
          <a:bodyPr wrap="square" rtlCol="0">
            <a:spAutoFit/>
          </a:bodyPr>
          <a:lstStyle/>
          <a:p>
            <a:pPr algn="ctr"/>
            <a:r>
              <a:rPr lang="fr-FR" sz="2400" b="1" dirty="0"/>
              <a:t>Système : histoire de mots </a:t>
            </a:r>
          </a:p>
        </p:txBody>
      </p:sp>
      <p:sp>
        <p:nvSpPr>
          <p:cNvPr id="3" name="ZoneTexte 2">
            <a:extLst>
              <a:ext uri="{FF2B5EF4-FFF2-40B4-BE49-F238E27FC236}">
                <a16:creationId xmlns:a16="http://schemas.microsoft.com/office/drawing/2014/main" id="{1E266BC2-9F7D-EE46-A29D-5BAF92F3FCBC}"/>
              </a:ext>
            </a:extLst>
          </p:cNvPr>
          <p:cNvSpPr txBox="1"/>
          <p:nvPr/>
        </p:nvSpPr>
        <p:spPr>
          <a:xfrm>
            <a:off x="956441" y="1984224"/>
            <a:ext cx="8818180" cy="369332"/>
          </a:xfrm>
          <a:prstGeom prst="rect">
            <a:avLst/>
          </a:prstGeom>
          <a:noFill/>
        </p:spPr>
        <p:txBody>
          <a:bodyPr wrap="square" rtlCol="0">
            <a:spAutoFit/>
          </a:bodyPr>
          <a:lstStyle/>
          <a:p>
            <a:r>
              <a:rPr lang="fr-FR" dirty="0"/>
              <a:t>Ne pas tomber dans le piège du « Pour moi, la systémique c’est… »</a:t>
            </a:r>
          </a:p>
        </p:txBody>
      </p:sp>
      <p:sp>
        <p:nvSpPr>
          <p:cNvPr id="5" name="ZoneTexte 4">
            <a:extLst>
              <a:ext uri="{FF2B5EF4-FFF2-40B4-BE49-F238E27FC236}">
                <a16:creationId xmlns:a16="http://schemas.microsoft.com/office/drawing/2014/main" id="{8D1F61FC-B585-5848-824B-02DB2B005465}"/>
              </a:ext>
            </a:extLst>
          </p:cNvPr>
          <p:cNvSpPr txBox="1"/>
          <p:nvPr/>
        </p:nvSpPr>
        <p:spPr>
          <a:xfrm>
            <a:off x="956441" y="2701187"/>
            <a:ext cx="7577959" cy="369332"/>
          </a:xfrm>
          <a:prstGeom prst="rect">
            <a:avLst/>
          </a:prstGeom>
          <a:noFill/>
        </p:spPr>
        <p:txBody>
          <a:bodyPr wrap="square" rtlCol="0">
            <a:spAutoFit/>
          </a:bodyPr>
          <a:lstStyle/>
          <a:p>
            <a:r>
              <a:rPr lang="fr-FR" dirty="0"/>
              <a:t>Analyse critique d’un concept et de son histoire vs formulation d’un opinion </a:t>
            </a:r>
          </a:p>
        </p:txBody>
      </p:sp>
      <p:sp>
        <p:nvSpPr>
          <p:cNvPr id="6" name="ZoneTexte 5">
            <a:extLst>
              <a:ext uri="{FF2B5EF4-FFF2-40B4-BE49-F238E27FC236}">
                <a16:creationId xmlns:a16="http://schemas.microsoft.com/office/drawing/2014/main" id="{17C7DAFB-1341-494A-8669-39734756D69E}"/>
              </a:ext>
            </a:extLst>
          </p:cNvPr>
          <p:cNvSpPr txBox="1"/>
          <p:nvPr/>
        </p:nvSpPr>
        <p:spPr>
          <a:xfrm>
            <a:off x="3836274" y="4037499"/>
            <a:ext cx="3605049" cy="369332"/>
          </a:xfrm>
          <a:prstGeom prst="rect">
            <a:avLst/>
          </a:prstGeom>
          <a:noFill/>
        </p:spPr>
        <p:txBody>
          <a:bodyPr wrap="square" rtlCol="0">
            <a:spAutoFit/>
          </a:bodyPr>
          <a:lstStyle/>
          <a:p>
            <a:r>
              <a:rPr lang="fr-FR" b="1" dirty="0">
                <a:solidFill>
                  <a:srgbClr val="FF0000"/>
                </a:solidFill>
              </a:rPr>
              <a:t>DES </a:t>
            </a:r>
            <a:r>
              <a:rPr lang="fr-FR" dirty="0"/>
              <a:t>définitions du mot système !</a:t>
            </a:r>
          </a:p>
        </p:txBody>
      </p:sp>
    </p:spTree>
    <p:extLst>
      <p:ext uri="{BB962C8B-B14F-4D97-AF65-F5344CB8AC3E}">
        <p14:creationId xmlns:p14="http://schemas.microsoft.com/office/powerpoint/2010/main" val="48852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A89BD15-6265-7D41-A2D2-F30B2E87F9B6}"/>
              </a:ext>
            </a:extLst>
          </p:cNvPr>
          <p:cNvSpPr txBox="1"/>
          <p:nvPr/>
        </p:nvSpPr>
        <p:spPr>
          <a:xfrm>
            <a:off x="856592" y="659043"/>
            <a:ext cx="4845269" cy="369332"/>
          </a:xfrm>
          <a:prstGeom prst="rect">
            <a:avLst/>
          </a:prstGeom>
          <a:noFill/>
        </p:spPr>
        <p:txBody>
          <a:bodyPr wrap="square" rtlCol="0">
            <a:spAutoFit/>
          </a:bodyPr>
          <a:lstStyle/>
          <a:p>
            <a:r>
              <a:rPr lang="fr-FR" u="sng" dirty="0"/>
              <a:t>Système : Définitions</a:t>
            </a:r>
          </a:p>
        </p:txBody>
      </p:sp>
      <p:sp>
        <p:nvSpPr>
          <p:cNvPr id="8" name="ZoneTexte 7">
            <a:extLst>
              <a:ext uri="{FF2B5EF4-FFF2-40B4-BE49-F238E27FC236}">
                <a16:creationId xmlns:a16="http://schemas.microsoft.com/office/drawing/2014/main" id="{8AFD9C86-F836-EE49-B4F6-C764CE01A273}"/>
              </a:ext>
            </a:extLst>
          </p:cNvPr>
          <p:cNvSpPr txBox="1"/>
          <p:nvPr/>
        </p:nvSpPr>
        <p:spPr>
          <a:xfrm>
            <a:off x="856592" y="1198180"/>
            <a:ext cx="10599684" cy="3139321"/>
          </a:xfrm>
          <a:prstGeom prst="rect">
            <a:avLst/>
          </a:prstGeom>
          <a:noFill/>
        </p:spPr>
        <p:txBody>
          <a:bodyPr wrap="square" rtlCol="0">
            <a:spAutoFit/>
          </a:bodyPr>
          <a:lstStyle/>
          <a:p>
            <a:r>
              <a:rPr lang="fr-FR" dirty="0"/>
              <a:t>Système n. m. est emprunté (1552) au bas latin </a:t>
            </a:r>
            <a:r>
              <a:rPr lang="fr-FR" i="1" dirty="0" err="1"/>
              <a:t>systema</a:t>
            </a:r>
            <a:r>
              <a:rPr lang="fr-FR" dirty="0"/>
              <a:t> (iv</a:t>
            </a:r>
            <a:r>
              <a:rPr lang="fr-FR" baseline="30000" dirty="0"/>
              <a:t>e</a:t>
            </a:r>
            <a:r>
              <a:rPr lang="fr-FR" dirty="0"/>
              <a:t> siècle) « assemblage », terme de musique utilisé au moyen âge (…)  </a:t>
            </a:r>
            <a:r>
              <a:rPr lang="fr-FR" i="1" dirty="0" err="1"/>
              <a:t>Systema</a:t>
            </a:r>
            <a:r>
              <a:rPr lang="fr-FR" dirty="0"/>
              <a:t> reprend reprend une acception du grec </a:t>
            </a:r>
            <a:r>
              <a:rPr lang="fr-FR" i="1" dirty="0" err="1"/>
              <a:t>sustêma</a:t>
            </a:r>
            <a:r>
              <a:rPr lang="fr-FR" dirty="0"/>
              <a:t> « assemblage, ensemble », dans la théorie cosmologique d’Aristote, et (…) le mot désigne aussi dans divers domaines une combinaison, un groupement (corps de la société, musique, poésie..) </a:t>
            </a:r>
          </a:p>
          <a:p>
            <a:r>
              <a:rPr lang="fr-FR" i="1" dirty="0" err="1"/>
              <a:t>Sustema</a:t>
            </a:r>
            <a:r>
              <a:rPr lang="fr-FR" dirty="0"/>
              <a:t> vient du verbe </a:t>
            </a:r>
            <a:r>
              <a:rPr lang="fr-FR" i="1" dirty="0" err="1"/>
              <a:t>susnistanai</a:t>
            </a:r>
            <a:r>
              <a:rPr lang="fr-FR" dirty="0"/>
              <a:t> : placer ensemble, grouper, unir…</a:t>
            </a:r>
          </a:p>
          <a:p>
            <a:endParaRPr lang="fr-FR" dirty="0"/>
          </a:p>
          <a:p>
            <a:r>
              <a:rPr lang="fr-FR" dirty="0"/>
              <a:t>Système est introduit au milieu du XVI</a:t>
            </a:r>
            <a:r>
              <a:rPr lang="fr-FR" baseline="30000" dirty="0"/>
              <a:t>e</a:t>
            </a:r>
            <a:r>
              <a:rPr lang="fr-FR" dirty="0"/>
              <a:t> siècle dans le vocabulaire scientifique pour désigner un ensemble de propositions, ordonnées pour constituer une doctrine cohérente du monde ; cet emploi, qui ne présume pas de la vérité des propositions, se développe surtout à partir de la seconde moitié du XVII</a:t>
            </a:r>
            <a:r>
              <a:rPr lang="fr-FR" baseline="30000" dirty="0"/>
              <a:t>e</a:t>
            </a:r>
            <a:r>
              <a:rPr lang="fr-FR" dirty="0"/>
              <a:t> siècle.</a:t>
            </a:r>
          </a:p>
          <a:p>
            <a:endParaRPr lang="fr-FR" dirty="0"/>
          </a:p>
          <a:p>
            <a:r>
              <a:rPr lang="fr-FR" dirty="0"/>
              <a:t>…</a:t>
            </a:r>
          </a:p>
        </p:txBody>
      </p:sp>
      <p:sp>
        <p:nvSpPr>
          <p:cNvPr id="9" name="ZoneTexte 8">
            <a:extLst>
              <a:ext uri="{FF2B5EF4-FFF2-40B4-BE49-F238E27FC236}">
                <a16:creationId xmlns:a16="http://schemas.microsoft.com/office/drawing/2014/main" id="{4027EEF1-47CB-184C-8B13-82579957C477}"/>
              </a:ext>
            </a:extLst>
          </p:cNvPr>
          <p:cNvSpPr txBox="1"/>
          <p:nvPr/>
        </p:nvSpPr>
        <p:spPr>
          <a:xfrm>
            <a:off x="856592" y="5749158"/>
            <a:ext cx="10746829" cy="646331"/>
          </a:xfrm>
          <a:prstGeom prst="rect">
            <a:avLst/>
          </a:prstGeom>
          <a:noFill/>
        </p:spPr>
        <p:txBody>
          <a:bodyPr wrap="square" rtlCol="0">
            <a:spAutoFit/>
          </a:bodyPr>
          <a:lstStyle/>
          <a:p>
            <a:r>
              <a:rPr lang="fr-FR" dirty="0"/>
              <a:t>D’après Rey Alain (</a:t>
            </a:r>
            <a:r>
              <a:rPr lang="fr-FR" dirty="0" err="1"/>
              <a:t>dir</a:t>
            </a:r>
            <a:r>
              <a:rPr lang="fr-FR" dirty="0"/>
              <a:t>.), </a:t>
            </a:r>
            <a:r>
              <a:rPr lang="fr-FR" i="1" dirty="0"/>
              <a:t>Le Robert Dictionnaire historique de la langue française </a:t>
            </a:r>
            <a:r>
              <a:rPr lang="fr-FR" dirty="0"/>
              <a:t>(DHLF), Paris, Dictionnaires Le Robert, 19998, Vol 3, p. 3732.</a:t>
            </a:r>
          </a:p>
        </p:txBody>
      </p:sp>
    </p:spTree>
    <p:extLst>
      <p:ext uri="{BB962C8B-B14F-4D97-AF65-F5344CB8AC3E}">
        <p14:creationId xmlns:p14="http://schemas.microsoft.com/office/powerpoint/2010/main" val="18915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0887C4A-6173-A844-8CF4-A76C8AFACF1E}"/>
              </a:ext>
            </a:extLst>
          </p:cNvPr>
          <p:cNvSpPr txBox="1"/>
          <p:nvPr/>
        </p:nvSpPr>
        <p:spPr>
          <a:xfrm>
            <a:off x="1671146" y="1211030"/>
            <a:ext cx="8933792" cy="923330"/>
          </a:xfrm>
          <a:prstGeom prst="rect">
            <a:avLst/>
          </a:prstGeom>
          <a:noFill/>
        </p:spPr>
        <p:txBody>
          <a:bodyPr wrap="square" rtlCol="0">
            <a:spAutoFit/>
          </a:bodyPr>
          <a:lstStyle/>
          <a:p>
            <a:r>
              <a:rPr lang="fr-FR" dirty="0"/>
              <a:t>Saussure (1857-1913)</a:t>
            </a:r>
          </a:p>
          <a:p>
            <a:r>
              <a:rPr lang="fr-FR" dirty="0"/>
              <a:t>« Un totalité organisée faite d’éléments solidaires ne pouvant être définis que les uns par rapport aux autres en fonction de leur place dans cette totalité »</a:t>
            </a:r>
          </a:p>
        </p:txBody>
      </p:sp>
      <p:sp>
        <p:nvSpPr>
          <p:cNvPr id="3" name="ZoneTexte 2">
            <a:extLst>
              <a:ext uri="{FF2B5EF4-FFF2-40B4-BE49-F238E27FC236}">
                <a16:creationId xmlns:a16="http://schemas.microsoft.com/office/drawing/2014/main" id="{7EED6AB8-B28E-364F-BE18-D5097390044A}"/>
              </a:ext>
            </a:extLst>
          </p:cNvPr>
          <p:cNvSpPr txBox="1"/>
          <p:nvPr/>
        </p:nvSpPr>
        <p:spPr>
          <a:xfrm>
            <a:off x="1671146" y="2317015"/>
            <a:ext cx="9241059" cy="646331"/>
          </a:xfrm>
          <a:prstGeom prst="rect">
            <a:avLst/>
          </a:prstGeom>
          <a:noFill/>
        </p:spPr>
        <p:txBody>
          <a:bodyPr wrap="square" rtlCol="0">
            <a:spAutoFit/>
          </a:bodyPr>
          <a:lstStyle/>
          <a:p>
            <a:r>
              <a:rPr lang="fr-FR" dirty="0"/>
              <a:t>Von </a:t>
            </a:r>
            <a:r>
              <a:rPr lang="fr-FR" dirty="0" err="1"/>
              <a:t>Bertalanffy</a:t>
            </a:r>
            <a:r>
              <a:rPr lang="fr-FR" dirty="0"/>
              <a:t>  (1901-1972)</a:t>
            </a:r>
          </a:p>
          <a:p>
            <a:r>
              <a:rPr lang="fr-FR" dirty="0"/>
              <a:t>« Ensemble d’unités en interrelations mutuelles »</a:t>
            </a:r>
          </a:p>
        </p:txBody>
      </p:sp>
      <p:sp>
        <p:nvSpPr>
          <p:cNvPr id="4" name="ZoneTexte 3">
            <a:extLst>
              <a:ext uri="{FF2B5EF4-FFF2-40B4-BE49-F238E27FC236}">
                <a16:creationId xmlns:a16="http://schemas.microsoft.com/office/drawing/2014/main" id="{2893AA16-8DDE-B440-B402-D205C168400C}"/>
              </a:ext>
            </a:extLst>
          </p:cNvPr>
          <p:cNvSpPr txBox="1"/>
          <p:nvPr/>
        </p:nvSpPr>
        <p:spPr>
          <a:xfrm>
            <a:off x="1639615" y="3105834"/>
            <a:ext cx="9302190" cy="646331"/>
          </a:xfrm>
          <a:prstGeom prst="rect">
            <a:avLst/>
          </a:prstGeom>
          <a:noFill/>
        </p:spPr>
        <p:txBody>
          <a:bodyPr wrap="square" rtlCol="0">
            <a:spAutoFit/>
          </a:bodyPr>
          <a:lstStyle/>
          <a:p>
            <a:r>
              <a:rPr lang="fr-FR" dirty="0"/>
              <a:t>de Rosnay</a:t>
            </a:r>
          </a:p>
          <a:p>
            <a:r>
              <a:rPr lang="fr-FR" dirty="0"/>
              <a:t>« Ensemble d’éléments en interaction dynamique, organisés en fonction d’un but »</a:t>
            </a:r>
          </a:p>
        </p:txBody>
      </p:sp>
      <p:sp>
        <p:nvSpPr>
          <p:cNvPr id="5" name="ZoneTexte 4">
            <a:extLst>
              <a:ext uri="{FF2B5EF4-FFF2-40B4-BE49-F238E27FC236}">
                <a16:creationId xmlns:a16="http://schemas.microsoft.com/office/drawing/2014/main" id="{9F0D32C4-9EDC-C04F-81CC-DE112FCB7F40}"/>
              </a:ext>
            </a:extLst>
          </p:cNvPr>
          <p:cNvSpPr txBox="1"/>
          <p:nvPr/>
        </p:nvSpPr>
        <p:spPr>
          <a:xfrm>
            <a:off x="1639615" y="3896333"/>
            <a:ext cx="7631260" cy="646331"/>
          </a:xfrm>
          <a:prstGeom prst="rect">
            <a:avLst/>
          </a:prstGeom>
          <a:noFill/>
        </p:spPr>
        <p:txBody>
          <a:bodyPr wrap="square" rtlCol="0">
            <a:spAutoFit/>
          </a:bodyPr>
          <a:lstStyle/>
          <a:p>
            <a:r>
              <a:rPr lang="fr-FR" dirty="0"/>
              <a:t>Morin</a:t>
            </a:r>
          </a:p>
          <a:p>
            <a:r>
              <a:rPr lang="fr-FR" dirty="0"/>
              <a:t>« Unité globale organisée d’interrelations entre éléments, actions ou individus »</a:t>
            </a:r>
          </a:p>
        </p:txBody>
      </p:sp>
      <p:sp>
        <p:nvSpPr>
          <p:cNvPr id="6" name="ZoneTexte 5">
            <a:extLst>
              <a:ext uri="{FF2B5EF4-FFF2-40B4-BE49-F238E27FC236}">
                <a16:creationId xmlns:a16="http://schemas.microsoft.com/office/drawing/2014/main" id="{EA89BD15-6265-7D41-A2D2-F30B2E87F9B6}"/>
              </a:ext>
            </a:extLst>
          </p:cNvPr>
          <p:cNvSpPr txBox="1"/>
          <p:nvPr/>
        </p:nvSpPr>
        <p:spPr>
          <a:xfrm>
            <a:off x="856592" y="659043"/>
            <a:ext cx="4845269" cy="369332"/>
          </a:xfrm>
          <a:prstGeom prst="rect">
            <a:avLst/>
          </a:prstGeom>
          <a:noFill/>
        </p:spPr>
        <p:txBody>
          <a:bodyPr wrap="square" rtlCol="0">
            <a:spAutoFit/>
          </a:bodyPr>
          <a:lstStyle/>
          <a:p>
            <a:r>
              <a:rPr lang="fr-FR" u="sng" dirty="0"/>
              <a:t>Système : Définitions</a:t>
            </a:r>
          </a:p>
        </p:txBody>
      </p:sp>
      <p:sp>
        <p:nvSpPr>
          <p:cNvPr id="7" name="ZoneTexte 6">
            <a:extLst>
              <a:ext uri="{FF2B5EF4-FFF2-40B4-BE49-F238E27FC236}">
                <a16:creationId xmlns:a16="http://schemas.microsoft.com/office/drawing/2014/main" id="{F980B6FB-B6BF-5644-B578-60E29B834C26}"/>
              </a:ext>
            </a:extLst>
          </p:cNvPr>
          <p:cNvSpPr txBox="1"/>
          <p:nvPr/>
        </p:nvSpPr>
        <p:spPr>
          <a:xfrm>
            <a:off x="1671146" y="6100948"/>
            <a:ext cx="6011917" cy="369332"/>
          </a:xfrm>
          <a:prstGeom prst="rect">
            <a:avLst/>
          </a:prstGeom>
          <a:noFill/>
        </p:spPr>
        <p:txBody>
          <a:bodyPr wrap="square" rtlCol="0">
            <a:spAutoFit/>
          </a:bodyPr>
          <a:lstStyle/>
          <a:p>
            <a:r>
              <a:rPr lang="fr-FR" dirty="0"/>
              <a:t>https://</a:t>
            </a:r>
            <a:r>
              <a:rPr lang="fr-FR" dirty="0" err="1"/>
              <a:t>www.cnrtl.fr</a:t>
            </a:r>
            <a:r>
              <a:rPr lang="fr-FR" dirty="0"/>
              <a:t>/</a:t>
            </a:r>
            <a:r>
              <a:rPr lang="fr-FR" dirty="0" err="1"/>
              <a:t>definition</a:t>
            </a:r>
            <a:r>
              <a:rPr lang="fr-FR" dirty="0"/>
              <a:t>/syst%C3%A8me</a:t>
            </a:r>
          </a:p>
        </p:txBody>
      </p:sp>
      <p:sp>
        <p:nvSpPr>
          <p:cNvPr id="8" name="ZoneTexte 7">
            <a:extLst>
              <a:ext uri="{FF2B5EF4-FFF2-40B4-BE49-F238E27FC236}">
                <a16:creationId xmlns:a16="http://schemas.microsoft.com/office/drawing/2014/main" id="{FC02A9E0-8915-8048-A4A7-9563980CAB12}"/>
              </a:ext>
            </a:extLst>
          </p:cNvPr>
          <p:cNvSpPr txBox="1"/>
          <p:nvPr/>
        </p:nvSpPr>
        <p:spPr>
          <a:xfrm>
            <a:off x="1671146" y="4749112"/>
            <a:ext cx="8675960" cy="1200329"/>
          </a:xfrm>
          <a:prstGeom prst="rect">
            <a:avLst/>
          </a:prstGeom>
          <a:noFill/>
        </p:spPr>
        <p:txBody>
          <a:bodyPr wrap="square" rtlCol="0">
            <a:spAutoFit/>
          </a:bodyPr>
          <a:lstStyle/>
          <a:p>
            <a:r>
              <a:rPr lang="fr-FR" dirty="0" err="1"/>
              <a:t>Bunge</a:t>
            </a:r>
            <a:r>
              <a:rPr lang="fr-FR" dirty="0"/>
              <a:t> (1919-2020)</a:t>
            </a:r>
          </a:p>
          <a:p>
            <a:r>
              <a:rPr lang="fr-FR" dirty="0"/>
              <a:t>« Un objet complexe dont chaque partie ou composante est reliée à au moins une autre composante. (…) L’analyse la plus simple du concept de système fait intervenir les concepts de composition, d’environnement, de structure et de mécanisme. » </a:t>
            </a:r>
            <a:r>
              <a:rPr lang="fr-FR" dirty="0" err="1"/>
              <a:t>Cf</a:t>
            </a:r>
            <a:r>
              <a:rPr lang="fr-FR" dirty="0"/>
              <a:t> doc.</a:t>
            </a:r>
          </a:p>
        </p:txBody>
      </p:sp>
    </p:spTree>
    <p:extLst>
      <p:ext uri="{BB962C8B-B14F-4D97-AF65-F5344CB8AC3E}">
        <p14:creationId xmlns:p14="http://schemas.microsoft.com/office/powerpoint/2010/main" val="281749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836CD7E-78BB-E24E-A006-A2591BB8AC68}"/>
              </a:ext>
            </a:extLst>
          </p:cNvPr>
          <p:cNvSpPr txBox="1"/>
          <p:nvPr/>
        </p:nvSpPr>
        <p:spPr>
          <a:xfrm>
            <a:off x="3132083" y="493147"/>
            <a:ext cx="5559972" cy="461665"/>
          </a:xfrm>
          <a:prstGeom prst="rect">
            <a:avLst/>
          </a:prstGeom>
          <a:noFill/>
        </p:spPr>
        <p:txBody>
          <a:bodyPr wrap="square" rtlCol="0">
            <a:spAutoFit/>
          </a:bodyPr>
          <a:lstStyle/>
          <a:p>
            <a:pPr algn="ctr"/>
            <a:r>
              <a:rPr lang="fr-FR" sz="2400" b="1" dirty="0"/>
              <a:t>« Partout autour de nous, des systèmes »</a:t>
            </a:r>
            <a:r>
              <a:rPr lang="fr-FR" sz="1600" b="1" baseline="30000" dirty="0"/>
              <a:t>1</a:t>
            </a:r>
          </a:p>
        </p:txBody>
      </p:sp>
      <p:sp>
        <p:nvSpPr>
          <p:cNvPr id="3" name="ZoneTexte 2">
            <a:extLst>
              <a:ext uri="{FF2B5EF4-FFF2-40B4-BE49-F238E27FC236}">
                <a16:creationId xmlns:a16="http://schemas.microsoft.com/office/drawing/2014/main" id="{83AE5684-E94C-F24C-A409-760AB1697ACA}"/>
              </a:ext>
            </a:extLst>
          </p:cNvPr>
          <p:cNvSpPr txBox="1"/>
          <p:nvPr/>
        </p:nvSpPr>
        <p:spPr>
          <a:xfrm>
            <a:off x="9669519" y="6519446"/>
            <a:ext cx="2659118" cy="338554"/>
          </a:xfrm>
          <a:prstGeom prst="rect">
            <a:avLst/>
          </a:prstGeom>
          <a:noFill/>
        </p:spPr>
        <p:txBody>
          <a:bodyPr wrap="square" rtlCol="0">
            <a:spAutoFit/>
          </a:bodyPr>
          <a:lstStyle/>
          <a:p>
            <a:r>
              <a:rPr lang="fr-FR" sz="1600" dirty="0">
                <a:solidFill>
                  <a:schemeClr val="bg1">
                    <a:lumMod val="65000"/>
                  </a:schemeClr>
                </a:solidFill>
              </a:rPr>
              <a:t>1 – </a:t>
            </a:r>
            <a:r>
              <a:rPr lang="fr-FR" sz="1600" dirty="0" err="1">
                <a:solidFill>
                  <a:schemeClr val="bg1">
                    <a:lumMod val="65000"/>
                  </a:schemeClr>
                </a:solidFill>
              </a:rPr>
              <a:t>Bertalanffy</a:t>
            </a:r>
            <a:r>
              <a:rPr lang="fr-FR" sz="1600" dirty="0">
                <a:solidFill>
                  <a:schemeClr val="bg1">
                    <a:lumMod val="65000"/>
                  </a:schemeClr>
                </a:solidFill>
              </a:rPr>
              <a:t>, TGS, 1968, 1</a:t>
            </a:r>
          </a:p>
        </p:txBody>
      </p:sp>
      <p:pic>
        <p:nvPicPr>
          <p:cNvPr id="5122" name="Picture 2" descr="Emmanuel Macron annonce une &quot;transformation en profondeur&quot; du système de  santé">
            <a:extLst>
              <a:ext uri="{FF2B5EF4-FFF2-40B4-BE49-F238E27FC236}">
                <a16:creationId xmlns:a16="http://schemas.microsoft.com/office/drawing/2014/main" id="{3DF62FFD-780F-FD47-B3F0-EA6EAA11F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649" y="3135266"/>
            <a:ext cx="3602812" cy="23668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6BCEE4EA-638F-9644-8F41-C712E1BA4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306" y="1249318"/>
            <a:ext cx="2953407" cy="196711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ngénieur en télécommunication - rôle, compétences, salaire... - Kicklox">
            <a:extLst>
              <a:ext uri="{FF2B5EF4-FFF2-40B4-BE49-F238E27FC236}">
                <a16:creationId xmlns:a16="http://schemas.microsoft.com/office/drawing/2014/main" id="{20BF4BFF-B3B0-7A4E-AF2E-46B1B70B2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506" y="4844400"/>
            <a:ext cx="2950674" cy="196711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le système immunitaire">
            <a:extLst>
              <a:ext uri="{FF2B5EF4-FFF2-40B4-BE49-F238E27FC236}">
                <a16:creationId xmlns:a16="http://schemas.microsoft.com/office/drawing/2014/main" id="{718D44CC-1E08-CF48-A5B2-0CF23D2C7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1204" y="921590"/>
            <a:ext cx="1820050" cy="219871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R3: Fonctionnement des écosystèmes, N. Mouquet et al. - sfecologie.org">
            <a:extLst>
              <a:ext uri="{FF2B5EF4-FFF2-40B4-BE49-F238E27FC236}">
                <a16:creationId xmlns:a16="http://schemas.microsoft.com/office/drawing/2014/main" id="{9FA31867-4AD9-6D4B-B9D5-8BAF2D4316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8606" y="1101292"/>
            <a:ext cx="2966050" cy="1955637"/>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Revivez la journée de mobilisation historique en France">
            <a:extLst>
              <a:ext uri="{FF2B5EF4-FFF2-40B4-BE49-F238E27FC236}">
                <a16:creationId xmlns:a16="http://schemas.microsoft.com/office/drawing/2014/main" id="{D3ED659B-4955-0149-8C22-CDCEFF8BB6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8900" y="2973410"/>
            <a:ext cx="3730189" cy="210134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1E22E021-7D40-7741-901F-1D40501E03BC}"/>
              </a:ext>
            </a:extLst>
          </p:cNvPr>
          <p:cNvPicPr>
            <a:picLocks noChangeAspect="1"/>
          </p:cNvPicPr>
          <p:nvPr/>
        </p:nvPicPr>
        <p:blipFill>
          <a:blip r:embed="rId9"/>
          <a:stretch>
            <a:fillRect/>
          </a:stretch>
        </p:blipFill>
        <p:spPr>
          <a:xfrm>
            <a:off x="4415719" y="845665"/>
            <a:ext cx="1301693" cy="1283008"/>
          </a:xfrm>
          <a:prstGeom prst="rect">
            <a:avLst/>
          </a:prstGeom>
        </p:spPr>
      </p:pic>
      <p:pic>
        <p:nvPicPr>
          <p:cNvPr id="5146" name="Picture 26" descr="Boulangerie Julien Paris - Boulangeries Pâtisseries (adresse, avis)">
            <a:extLst>
              <a:ext uri="{FF2B5EF4-FFF2-40B4-BE49-F238E27FC236}">
                <a16:creationId xmlns:a16="http://schemas.microsoft.com/office/drawing/2014/main" id="{344AC225-299E-C941-BA76-11C29C69C3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97201" y="288208"/>
            <a:ext cx="212090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341A627-42A4-D048-B427-C8B5F90E8D4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86" t="20037" r="1186" b="-7246"/>
          <a:stretch/>
        </p:blipFill>
        <p:spPr bwMode="auto">
          <a:xfrm>
            <a:off x="9259406" y="5153087"/>
            <a:ext cx="2730500" cy="23668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Tout Savoir sur le Violon ! | Superprof">
            <a:extLst>
              <a:ext uri="{FF2B5EF4-FFF2-40B4-BE49-F238E27FC236}">
                <a16:creationId xmlns:a16="http://schemas.microsoft.com/office/drawing/2014/main" id="{F7F7FF29-F9B4-954C-9646-40D1F9EEEB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75380" y="5153087"/>
            <a:ext cx="2966050" cy="14417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La cellule eucaryote - Cours de biologie, sur eBiologie.fr">
            <a:extLst>
              <a:ext uri="{FF2B5EF4-FFF2-40B4-BE49-F238E27FC236}">
                <a16:creationId xmlns:a16="http://schemas.microsoft.com/office/drawing/2014/main" id="{8CB12B3B-B685-0242-BD38-9F919EEA97C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316" y="4715159"/>
            <a:ext cx="2536802" cy="20186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a:extLst>
              <a:ext uri="{FF2B5EF4-FFF2-40B4-BE49-F238E27FC236}">
                <a16:creationId xmlns:a16="http://schemas.microsoft.com/office/drawing/2014/main" id="{DD4677DA-BDDB-364D-956C-730701AEBC5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332" y="-31770"/>
            <a:ext cx="2198718" cy="21987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InfraStructures - Mai 2000 - Les grands chantiers du siècle : le réseau d' autoroutes Dwight D. Eisenhower des États-Unis">
            <a:extLst>
              <a:ext uri="{FF2B5EF4-FFF2-40B4-BE49-F238E27FC236}">
                <a16:creationId xmlns:a16="http://schemas.microsoft.com/office/drawing/2014/main" id="{BCAD99B4-3591-FC46-AD4C-87EBAA333EC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42098" y="2786544"/>
            <a:ext cx="2493807" cy="19891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port Cover">
            <a:extLst>
              <a:ext uri="{FF2B5EF4-FFF2-40B4-BE49-F238E27FC236}">
                <a16:creationId xmlns:a16="http://schemas.microsoft.com/office/drawing/2014/main" id="{2DD36339-1B30-AE49-9218-D5C3C0C0B0D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6323" y="1133517"/>
            <a:ext cx="1698917" cy="21987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a:extLst>
              <a:ext uri="{FF2B5EF4-FFF2-40B4-BE49-F238E27FC236}">
                <a16:creationId xmlns:a16="http://schemas.microsoft.com/office/drawing/2014/main" id="{9A6CBA3A-F06C-394F-865A-B85D9CDBB0C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7132" y="3345173"/>
            <a:ext cx="2138723" cy="112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97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89890090-E5A8-EC46-9397-9961A2CED9A8}"/>
              </a:ext>
            </a:extLst>
          </p:cNvPr>
          <p:cNvCxnSpPr>
            <a:cxnSpLocks/>
          </p:cNvCxnSpPr>
          <p:nvPr/>
        </p:nvCxnSpPr>
        <p:spPr>
          <a:xfrm>
            <a:off x="1124607" y="3081906"/>
            <a:ext cx="99743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9DA3C6D9-BEC8-A245-BFF2-511100CB868A}"/>
              </a:ext>
            </a:extLst>
          </p:cNvPr>
          <p:cNvSpPr txBox="1"/>
          <p:nvPr/>
        </p:nvSpPr>
        <p:spPr>
          <a:xfrm>
            <a:off x="5028202" y="2115289"/>
            <a:ext cx="291336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fr-FR" dirty="0"/>
              <a:t>L. Von </a:t>
            </a:r>
            <a:r>
              <a:rPr lang="fr-FR" dirty="0" err="1"/>
              <a:t>Bertalanffy</a:t>
            </a:r>
            <a:r>
              <a:rPr lang="fr-FR" dirty="0"/>
              <a:t>, </a:t>
            </a:r>
          </a:p>
          <a:p>
            <a:pPr algn="ctr"/>
            <a:r>
              <a:rPr lang="fr-FR" i="1" dirty="0"/>
              <a:t>General System Theory</a:t>
            </a:r>
            <a:r>
              <a:rPr lang="fr-FR" dirty="0"/>
              <a:t>, 1968</a:t>
            </a:r>
          </a:p>
        </p:txBody>
      </p:sp>
      <p:sp>
        <p:nvSpPr>
          <p:cNvPr id="12" name="ZoneTexte 11">
            <a:extLst>
              <a:ext uri="{FF2B5EF4-FFF2-40B4-BE49-F238E27FC236}">
                <a16:creationId xmlns:a16="http://schemas.microsoft.com/office/drawing/2014/main" id="{C1F96A73-9922-C945-A2C4-C166992B3401}"/>
              </a:ext>
            </a:extLst>
          </p:cNvPr>
          <p:cNvSpPr txBox="1"/>
          <p:nvPr/>
        </p:nvSpPr>
        <p:spPr>
          <a:xfrm>
            <a:off x="3300248" y="3776094"/>
            <a:ext cx="188135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dirty="0"/>
              <a:t>N. Wiener, </a:t>
            </a:r>
          </a:p>
          <a:p>
            <a:pPr algn="ctr"/>
            <a:r>
              <a:rPr lang="fr-FR" i="1" dirty="0" err="1"/>
              <a:t>Cybernetics</a:t>
            </a:r>
            <a:r>
              <a:rPr lang="fr-FR" dirty="0"/>
              <a:t>, 1948</a:t>
            </a:r>
          </a:p>
        </p:txBody>
      </p:sp>
      <p:sp>
        <p:nvSpPr>
          <p:cNvPr id="13" name="ZoneTexte 12">
            <a:extLst>
              <a:ext uri="{FF2B5EF4-FFF2-40B4-BE49-F238E27FC236}">
                <a16:creationId xmlns:a16="http://schemas.microsoft.com/office/drawing/2014/main" id="{92E4203D-8DFF-9643-BB4A-AF9B19F090CB}"/>
              </a:ext>
            </a:extLst>
          </p:cNvPr>
          <p:cNvSpPr txBox="1"/>
          <p:nvPr/>
        </p:nvSpPr>
        <p:spPr>
          <a:xfrm>
            <a:off x="1987453" y="4716830"/>
            <a:ext cx="464031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a:t>Shannon, </a:t>
            </a:r>
          </a:p>
          <a:p>
            <a:pPr algn="ctr"/>
            <a:r>
              <a:rPr lang="fr-FR" i="1" dirty="0"/>
              <a:t>The </a:t>
            </a:r>
            <a:r>
              <a:rPr lang="fr-FR" i="1" dirty="0" err="1"/>
              <a:t>Mathematical</a:t>
            </a:r>
            <a:r>
              <a:rPr lang="fr-FR" i="1" dirty="0"/>
              <a:t> Theory of Information</a:t>
            </a:r>
            <a:r>
              <a:rPr lang="fr-FR" dirty="0"/>
              <a:t>, 1949 </a:t>
            </a:r>
          </a:p>
        </p:txBody>
      </p:sp>
      <p:sp>
        <p:nvSpPr>
          <p:cNvPr id="14" name="ZoneTexte 13">
            <a:extLst>
              <a:ext uri="{FF2B5EF4-FFF2-40B4-BE49-F238E27FC236}">
                <a16:creationId xmlns:a16="http://schemas.microsoft.com/office/drawing/2014/main" id="{C578DD4B-8DF9-5840-92D3-1DA7011AB789}"/>
              </a:ext>
            </a:extLst>
          </p:cNvPr>
          <p:cNvSpPr txBox="1"/>
          <p:nvPr/>
        </p:nvSpPr>
        <p:spPr>
          <a:xfrm>
            <a:off x="1219200" y="5887800"/>
            <a:ext cx="971155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t>Domaines de développement et/ou d’application : </a:t>
            </a:r>
          </a:p>
          <a:p>
            <a:pPr algn="ctr"/>
            <a:r>
              <a:rPr lang="fr-FR" dirty="0"/>
              <a:t>Industrie, armement, aéronautique, spatial, informatique, biologie, société…</a:t>
            </a:r>
          </a:p>
        </p:txBody>
      </p:sp>
      <p:sp>
        <p:nvSpPr>
          <p:cNvPr id="16" name="ZoneTexte 15">
            <a:extLst>
              <a:ext uri="{FF2B5EF4-FFF2-40B4-BE49-F238E27FC236}">
                <a16:creationId xmlns:a16="http://schemas.microsoft.com/office/drawing/2014/main" id="{D2014C82-0EF0-9B4F-8288-7569F050C0DA}"/>
              </a:ext>
            </a:extLst>
          </p:cNvPr>
          <p:cNvSpPr txBox="1"/>
          <p:nvPr/>
        </p:nvSpPr>
        <p:spPr>
          <a:xfrm>
            <a:off x="5181600" y="277702"/>
            <a:ext cx="26065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Formalisation du concept</a:t>
            </a:r>
          </a:p>
        </p:txBody>
      </p:sp>
      <p:cxnSp>
        <p:nvCxnSpPr>
          <p:cNvPr id="18" name="Connecteur droit avec flèche 17">
            <a:extLst>
              <a:ext uri="{FF2B5EF4-FFF2-40B4-BE49-F238E27FC236}">
                <a16:creationId xmlns:a16="http://schemas.microsoft.com/office/drawing/2014/main" id="{7CDD8BF8-F2B0-FF45-8B9E-4D698FE6DFE6}"/>
              </a:ext>
            </a:extLst>
          </p:cNvPr>
          <p:cNvCxnSpPr>
            <a:cxnSpLocks/>
            <a:stCxn id="16" idx="2"/>
          </p:cNvCxnSpPr>
          <p:nvPr/>
        </p:nvCxnSpPr>
        <p:spPr>
          <a:xfrm>
            <a:off x="6484883" y="647034"/>
            <a:ext cx="0" cy="561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01685236-45AE-8E4F-AE9C-D22D195D3927}"/>
              </a:ext>
            </a:extLst>
          </p:cNvPr>
          <p:cNvSpPr txBox="1"/>
          <p:nvPr/>
        </p:nvSpPr>
        <p:spPr>
          <a:xfrm>
            <a:off x="5712373" y="1251862"/>
            <a:ext cx="1545020" cy="37837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dirty="0"/>
              <a:t>Penser le tout</a:t>
            </a:r>
          </a:p>
        </p:txBody>
      </p:sp>
      <p:cxnSp>
        <p:nvCxnSpPr>
          <p:cNvPr id="24" name="Connecteur droit avec flèche 23">
            <a:extLst>
              <a:ext uri="{FF2B5EF4-FFF2-40B4-BE49-F238E27FC236}">
                <a16:creationId xmlns:a16="http://schemas.microsoft.com/office/drawing/2014/main" id="{1AAB2241-DBB4-6441-BDD2-788AA006439B}"/>
              </a:ext>
            </a:extLst>
          </p:cNvPr>
          <p:cNvCxnSpPr>
            <a:stCxn id="22" idx="2"/>
            <a:endCxn id="7" idx="0"/>
          </p:cNvCxnSpPr>
          <p:nvPr/>
        </p:nvCxnSpPr>
        <p:spPr>
          <a:xfrm>
            <a:off x="6484883" y="1630234"/>
            <a:ext cx="0" cy="48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738BCFBA-7BA2-3846-952C-F4A4593D352E}"/>
              </a:ext>
            </a:extLst>
          </p:cNvPr>
          <p:cNvSpPr txBox="1"/>
          <p:nvPr/>
        </p:nvSpPr>
        <p:spPr>
          <a:xfrm>
            <a:off x="9017876" y="872019"/>
            <a:ext cx="180777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Communication</a:t>
            </a:r>
          </a:p>
        </p:txBody>
      </p:sp>
      <p:sp>
        <p:nvSpPr>
          <p:cNvPr id="26" name="ZoneTexte 25">
            <a:extLst>
              <a:ext uri="{FF2B5EF4-FFF2-40B4-BE49-F238E27FC236}">
                <a16:creationId xmlns:a16="http://schemas.microsoft.com/office/drawing/2014/main" id="{0F790F14-7617-E540-A6DF-A2A1F322E937}"/>
              </a:ext>
            </a:extLst>
          </p:cNvPr>
          <p:cNvSpPr txBox="1"/>
          <p:nvPr/>
        </p:nvSpPr>
        <p:spPr>
          <a:xfrm>
            <a:off x="9017876" y="1445568"/>
            <a:ext cx="191288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Auto-organisation</a:t>
            </a:r>
          </a:p>
        </p:txBody>
      </p:sp>
      <p:sp>
        <p:nvSpPr>
          <p:cNvPr id="2" name="ZoneTexte 1">
            <a:extLst>
              <a:ext uri="{FF2B5EF4-FFF2-40B4-BE49-F238E27FC236}">
                <a16:creationId xmlns:a16="http://schemas.microsoft.com/office/drawing/2014/main" id="{A8E511E9-CEFF-5849-9FD2-EF2376060E4F}"/>
              </a:ext>
            </a:extLst>
          </p:cNvPr>
          <p:cNvSpPr txBox="1"/>
          <p:nvPr/>
        </p:nvSpPr>
        <p:spPr>
          <a:xfrm>
            <a:off x="6627771" y="3237214"/>
            <a:ext cx="435128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FR" dirty="0"/>
              <a:t>SYSTEMIQUE</a:t>
            </a:r>
          </a:p>
        </p:txBody>
      </p:sp>
      <p:sp>
        <p:nvSpPr>
          <p:cNvPr id="4" name="ZoneTexte 3">
            <a:extLst>
              <a:ext uri="{FF2B5EF4-FFF2-40B4-BE49-F238E27FC236}">
                <a16:creationId xmlns:a16="http://schemas.microsoft.com/office/drawing/2014/main" id="{7A5AD6EF-163B-2344-9877-14370E553C21}"/>
              </a:ext>
            </a:extLst>
          </p:cNvPr>
          <p:cNvSpPr txBox="1"/>
          <p:nvPr/>
        </p:nvSpPr>
        <p:spPr>
          <a:xfrm>
            <a:off x="977462" y="420414"/>
            <a:ext cx="2322781" cy="830997"/>
          </a:xfrm>
          <a:prstGeom prst="rect">
            <a:avLst/>
          </a:prstGeom>
          <a:noFill/>
        </p:spPr>
        <p:txBody>
          <a:bodyPr wrap="square" rtlCol="0">
            <a:spAutoFit/>
          </a:bodyPr>
          <a:lstStyle/>
          <a:p>
            <a:r>
              <a:rPr lang="fr-FR" sz="2400" b="1" dirty="0"/>
              <a:t>Emergence</a:t>
            </a:r>
          </a:p>
          <a:p>
            <a:r>
              <a:rPr lang="fr-FR" sz="2400" b="1" dirty="0"/>
              <a:t>de la systémique</a:t>
            </a:r>
          </a:p>
        </p:txBody>
      </p:sp>
    </p:spTree>
    <p:extLst>
      <p:ext uri="{BB962C8B-B14F-4D97-AF65-F5344CB8AC3E}">
        <p14:creationId xmlns:p14="http://schemas.microsoft.com/office/powerpoint/2010/main" val="7219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4B866C9-5FF4-174D-9FF9-282FF7D5E5CE}"/>
              </a:ext>
            </a:extLst>
          </p:cNvPr>
          <p:cNvSpPr txBox="1"/>
          <p:nvPr/>
        </p:nvSpPr>
        <p:spPr>
          <a:xfrm>
            <a:off x="893381" y="407444"/>
            <a:ext cx="9616964" cy="461665"/>
          </a:xfrm>
          <a:prstGeom prst="rect">
            <a:avLst/>
          </a:prstGeom>
          <a:noFill/>
        </p:spPr>
        <p:txBody>
          <a:bodyPr wrap="square" rtlCol="0">
            <a:spAutoFit/>
          </a:bodyPr>
          <a:lstStyle/>
          <a:p>
            <a:pPr algn="ctr"/>
            <a:r>
              <a:rPr lang="fr-FR" sz="2400" b="1" dirty="0"/>
              <a:t>La théorie générale de systèmes (TGS) de Ludwig </a:t>
            </a:r>
            <a:r>
              <a:rPr lang="fr-FR" sz="2400" b="1" dirty="0" err="1"/>
              <a:t>von</a:t>
            </a:r>
            <a:r>
              <a:rPr lang="fr-FR" sz="2400" b="1" dirty="0"/>
              <a:t> </a:t>
            </a:r>
            <a:r>
              <a:rPr lang="fr-FR" sz="2400" b="1" dirty="0" err="1"/>
              <a:t>Bertalanffy</a:t>
            </a:r>
            <a:r>
              <a:rPr lang="fr-FR" sz="2400" b="1" dirty="0"/>
              <a:t>  </a:t>
            </a:r>
          </a:p>
        </p:txBody>
      </p:sp>
      <p:pic>
        <p:nvPicPr>
          <p:cNvPr id="1026" name="Picture 2" descr="Note de lecture : « Théorie générale des systèmes (Ludwig von Bertalanffy)  | «Charybde 27 : le Blog">
            <a:extLst>
              <a:ext uri="{FF2B5EF4-FFF2-40B4-BE49-F238E27FC236}">
                <a16:creationId xmlns:a16="http://schemas.microsoft.com/office/drawing/2014/main" id="{5698F6FF-0E34-C947-BBD1-B9EF71786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78" y="1010239"/>
            <a:ext cx="2441731" cy="175988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86FD02B-BDC7-E64D-86DF-1760E483A1E1}"/>
              </a:ext>
            </a:extLst>
          </p:cNvPr>
          <p:cNvSpPr txBox="1"/>
          <p:nvPr/>
        </p:nvSpPr>
        <p:spPr>
          <a:xfrm>
            <a:off x="630621" y="2821945"/>
            <a:ext cx="1681654" cy="369332"/>
          </a:xfrm>
          <a:prstGeom prst="rect">
            <a:avLst/>
          </a:prstGeom>
          <a:noFill/>
        </p:spPr>
        <p:txBody>
          <a:bodyPr wrap="square" rtlCol="0">
            <a:spAutoFit/>
          </a:bodyPr>
          <a:lstStyle/>
          <a:p>
            <a:pPr algn="ctr"/>
            <a:r>
              <a:rPr lang="fr-FR" dirty="0"/>
              <a:t>1901-1972</a:t>
            </a:r>
          </a:p>
        </p:txBody>
      </p:sp>
      <p:sp>
        <p:nvSpPr>
          <p:cNvPr id="6" name="ZoneTexte 5">
            <a:extLst>
              <a:ext uri="{FF2B5EF4-FFF2-40B4-BE49-F238E27FC236}">
                <a16:creationId xmlns:a16="http://schemas.microsoft.com/office/drawing/2014/main" id="{B7156767-D8A4-5E49-A426-63DEEC86C14F}"/>
              </a:ext>
            </a:extLst>
          </p:cNvPr>
          <p:cNvSpPr txBox="1"/>
          <p:nvPr/>
        </p:nvSpPr>
        <p:spPr>
          <a:xfrm>
            <a:off x="3279228" y="1399468"/>
            <a:ext cx="6253655" cy="369332"/>
          </a:xfrm>
          <a:prstGeom prst="rect">
            <a:avLst/>
          </a:prstGeom>
          <a:noFill/>
        </p:spPr>
        <p:txBody>
          <a:bodyPr wrap="square" rtlCol="0">
            <a:spAutoFit/>
          </a:bodyPr>
          <a:lstStyle/>
          <a:p>
            <a:r>
              <a:rPr lang="fr-FR" dirty="0"/>
              <a:t>TGS  = Ce qui est commun aux systèmes </a:t>
            </a:r>
          </a:p>
        </p:txBody>
      </p:sp>
      <p:sp>
        <p:nvSpPr>
          <p:cNvPr id="7" name="ZoneTexte 6">
            <a:extLst>
              <a:ext uri="{FF2B5EF4-FFF2-40B4-BE49-F238E27FC236}">
                <a16:creationId xmlns:a16="http://schemas.microsoft.com/office/drawing/2014/main" id="{427C7DFB-AE30-3841-AE23-F0BD80C17A04}"/>
              </a:ext>
            </a:extLst>
          </p:cNvPr>
          <p:cNvSpPr txBox="1"/>
          <p:nvPr/>
        </p:nvSpPr>
        <p:spPr>
          <a:xfrm>
            <a:off x="3268718" y="1888199"/>
            <a:ext cx="5780689" cy="369332"/>
          </a:xfrm>
          <a:prstGeom prst="rect">
            <a:avLst/>
          </a:prstGeom>
          <a:noFill/>
        </p:spPr>
        <p:txBody>
          <a:bodyPr wrap="square" rtlCol="0">
            <a:spAutoFit/>
          </a:bodyPr>
          <a:lstStyle/>
          <a:p>
            <a:r>
              <a:rPr lang="fr-FR" dirty="0"/>
              <a:t>Etude scientifique des « tout » et des « totalité »</a:t>
            </a:r>
          </a:p>
        </p:txBody>
      </p:sp>
      <p:sp>
        <p:nvSpPr>
          <p:cNvPr id="8" name="ZoneTexte 7">
            <a:extLst>
              <a:ext uri="{FF2B5EF4-FFF2-40B4-BE49-F238E27FC236}">
                <a16:creationId xmlns:a16="http://schemas.microsoft.com/office/drawing/2014/main" id="{9F4F62C9-9762-8C42-852A-30B2E74364AD}"/>
              </a:ext>
            </a:extLst>
          </p:cNvPr>
          <p:cNvSpPr txBox="1"/>
          <p:nvPr/>
        </p:nvSpPr>
        <p:spPr>
          <a:xfrm>
            <a:off x="3279228" y="2787890"/>
            <a:ext cx="7987862" cy="3416320"/>
          </a:xfrm>
          <a:prstGeom prst="rect">
            <a:avLst/>
          </a:prstGeom>
          <a:noFill/>
        </p:spPr>
        <p:txBody>
          <a:bodyPr wrap="square" rtlCol="0">
            <a:spAutoFit/>
          </a:bodyPr>
          <a:lstStyle/>
          <a:p>
            <a:r>
              <a:rPr lang="fr-FR" dirty="0"/>
              <a:t>3 aspects indissociables :</a:t>
            </a:r>
          </a:p>
          <a:p>
            <a:pPr marL="285750" indent="-285750">
              <a:buFontTx/>
              <a:buChar char="-"/>
            </a:pPr>
            <a:r>
              <a:rPr lang="fr-FR" dirty="0"/>
              <a:t>Sciences des systèmes : pour rendre intelligible un ensemble d’objets, il faut connaître non seulement les éléments, mais aussi leurs relations. </a:t>
            </a:r>
          </a:p>
          <a:p>
            <a:pPr marL="285750" indent="-285750">
              <a:buFontTx/>
              <a:buChar char="-"/>
            </a:pPr>
            <a:r>
              <a:rPr lang="fr-FR" dirty="0"/>
              <a:t>Technologie des systèmes</a:t>
            </a:r>
          </a:p>
          <a:p>
            <a:pPr marL="285750" indent="-285750">
              <a:buFontTx/>
              <a:buChar char="-"/>
            </a:pPr>
            <a:r>
              <a:rPr lang="fr-FR" dirty="0"/>
              <a:t>Philosophie des systèmes : </a:t>
            </a:r>
          </a:p>
          <a:p>
            <a:pPr marL="1657350" lvl="3" indent="-285750">
              <a:buFontTx/>
              <a:buChar char="-"/>
            </a:pPr>
            <a:r>
              <a:rPr lang="fr-FR" dirty="0"/>
              <a:t>« réorientation de la pensée et de la vision du monde issue de l’introduction du concept de « système ». </a:t>
            </a:r>
          </a:p>
          <a:p>
            <a:pPr marL="1657350" lvl="3" indent="-285750">
              <a:buFontTx/>
              <a:buChar char="-"/>
            </a:pPr>
            <a:r>
              <a:rPr lang="fr-FR" dirty="0"/>
              <a:t>Systèmes </a:t>
            </a:r>
            <a:r>
              <a:rPr lang="fr-FR" dirty="0" err="1"/>
              <a:t>rééls</a:t>
            </a:r>
            <a:r>
              <a:rPr lang="fr-FR" dirty="0"/>
              <a:t> / systèmes conceptuels (abstraits)</a:t>
            </a:r>
          </a:p>
          <a:p>
            <a:pPr marL="1657350" lvl="3" indent="-285750">
              <a:buFontTx/>
              <a:buChar char="-"/>
            </a:pPr>
            <a:r>
              <a:rPr lang="fr-FR" dirty="0"/>
              <a:t>Pour </a:t>
            </a:r>
            <a:r>
              <a:rPr lang="fr-FR" dirty="0" err="1"/>
              <a:t>Bertalanffy</a:t>
            </a:r>
            <a:r>
              <a:rPr lang="fr-FR" dirty="0"/>
              <a:t>, le réductionnisme est dépassé.</a:t>
            </a:r>
          </a:p>
          <a:p>
            <a:pPr marL="1657350" lvl="3" indent="-285750">
              <a:buFontTx/>
              <a:buChar char="-"/>
            </a:pPr>
            <a:r>
              <a:rPr lang="fr-FR" dirty="0"/>
              <a:t>« … une théorie plus générale des sciences spécialisées. Une tendance cachée des diverses branches. » (TGS, 13)</a:t>
            </a:r>
          </a:p>
          <a:p>
            <a:pPr marL="1657350" lvl="3" indent="-285750">
              <a:buFontTx/>
              <a:buChar char="-"/>
            </a:pPr>
            <a:endParaRPr lang="fr-FR" dirty="0"/>
          </a:p>
        </p:txBody>
      </p:sp>
      <p:pic>
        <p:nvPicPr>
          <p:cNvPr id="1028" name="Picture 4" descr="General System Theory : Bertalanffy, Ludwig Von: Amazon.fr: Livres">
            <a:extLst>
              <a:ext uri="{FF2B5EF4-FFF2-40B4-BE49-F238E27FC236}">
                <a16:creationId xmlns:a16="http://schemas.microsoft.com/office/drawing/2014/main" id="{E465E821-8D05-1B4F-99D9-2CAF2A5B2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1" y="3198921"/>
            <a:ext cx="1943100" cy="30861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95975187-E954-C54E-9A4D-15EA6DDA3C4A}"/>
              </a:ext>
            </a:extLst>
          </p:cNvPr>
          <p:cNvSpPr txBox="1"/>
          <p:nvPr/>
        </p:nvSpPr>
        <p:spPr>
          <a:xfrm>
            <a:off x="978032" y="6394238"/>
            <a:ext cx="1240221" cy="369332"/>
          </a:xfrm>
          <a:prstGeom prst="rect">
            <a:avLst/>
          </a:prstGeom>
          <a:noFill/>
        </p:spPr>
        <p:txBody>
          <a:bodyPr wrap="square" rtlCol="0">
            <a:spAutoFit/>
          </a:bodyPr>
          <a:lstStyle/>
          <a:p>
            <a:pPr algn="ctr"/>
            <a:r>
              <a:rPr lang="fr-FR" dirty="0"/>
              <a:t>1968</a:t>
            </a:r>
          </a:p>
        </p:txBody>
      </p:sp>
    </p:spTree>
    <p:extLst>
      <p:ext uri="{BB962C8B-B14F-4D97-AF65-F5344CB8AC3E}">
        <p14:creationId xmlns:p14="http://schemas.microsoft.com/office/powerpoint/2010/main" val="10937295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TotalTime>
  <Words>1942</Words>
  <Application>Microsoft Macintosh PowerPoint</Application>
  <PresentationFormat>Grand écran</PresentationFormat>
  <Paragraphs>226</Paragraphs>
  <Slides>28</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Calibri</vt:lpstr>
      <vt:lpstr>Calibri Light</vt:lpstr>
      <vt:lpstr>Thème Office</vt:lpstr>
      <vt:lpstr>Emergence  de l’approche systémique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Emergence de la systémique</dc:title>
  <dc:creator>Microsoft Office User</dc:creator>
  <cp:lastModifiedBy>Microsoft Office User</cp:lastModifiedBy>
  <cp:revision>55</cp:revision>
  <dcterms:created xsi:type="dcterms:W3CDTF">2021-09-20T06:32:13Z</dcterms:created>
  <dcterms:modified xsi:type="dcterms:W3CDTF">2021-11-28T19:48:36Z</dcterms:modified>
</cp:coreProperties>
</file>