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489" r:id="rId2"/>
    <p:sldId id="270" r:id="rId3"/>
    <p:sldId id="267" r:id="rId4"/>
    <p:sldId id="755" r:id="rId5"/>
    <p:sldId id="756" r:id="rId6"/>
    <p:sldId id="705" r:id="rId7"/>
    <p:sldId id="617" r:id="rId8"/>
    <p:sldId id="710" r:id="rId9"/>
    <p:sldId id="691" r:id="rId10"/>
    <p:sldId id="759" r:id="rId11"/>
    <p:sldId id="760" r:id="rId12"/>
    <p:sldId id="757" r:id="rId13"/>
    <p:sldId id="259" r:id="rId14"/>
    <p:sldId id="262" r:id="rId15"/>
    <p:sldId id="260" r:id="rId16"/>
    <p:sldId id="261" r:id="rId17"/>
    <p:sldId id="290" r:id="rId18"/>
    <p:sldId id="291" r:id="rId19"/>
    <p:sldId id="266" r:id="rId20"/>
    <p:sldId id="271" r:id="rId21"/>
    <p:sldId id="264" r:id="rId22"/>
    <p:sldId id="272" r:id="rId23"/>
    <p:sldId id="265" r:id="rId24"/>
    <p:sldId id="273" r:id="rId25"/>
    <p:sldId id="256" r:id="rId26"/>
    <p:sldId id="758" r:id="rId27"/>
    <p:sldId id="676" r:id="rId28"/>
    <p:sldId id="682" r:id="rId29"/>
    <p:sldId id="714" r:id="rId30"/>
    <p:sldId id="732" r:id="rId31"/>
    <p:sldId id="715" r:id="rId32"/>
    <p:sldId id="733" r:id="rId33"/>
    <p:sldId id="745" r:id="rId34"/>
    <p:sldId id="743" r:id="rId35"/>
    <p:sldId id="744" r:id="rId36"/>
    <p:sldId id="740" r:id="rId37"/>
    <p:sldId id="734" r:id="rId38"/>
    <p:sldId id="718" r:id="rId39"/>
    <p:sldId id="735" r:id="rId40"/>
    <p:sldId id="741" r:id="rId41"/>
    <p:sldId id="737" r:id="rId42"/>
    <p:sldId id="723" r:id="rId43"/>
    <p:sldId id="702" r:id="rId44"/>
    <p:sldId id="761" r:id="rId45"/>
    <p:sldId id="268" r:id="rId46"/>
    <p:sldId id="274" r:id="rId47"/>
    <p:sldId id="275" r:id="rId48"/>
    <p:sldId id="276" r:id="rId49"/>
    <p:sldId id="277" r:id="rId50"/>
    <p:sldId id="283" r:id="rId51"/>
    <p:sldId id="284" r:id="rId52"/>
    <p:sldId id="288" r:id="rId53"/>
    <p:sldId id="289" r:id="rId54"/>
    <p:sldId id="286" r:id="rId55"/>
    <p:sldId id="287" r:id="rId5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34"/>
    <p:restoredTop sz="71381"/>
  </p:normalViewPr>
  <p:slideViewPr>
    <p:cSldViewPr snapToGrid="0" snapToObjects="1">
      <p:cViewPr varScale="1">
        <p:scale>
          <a:sx n="92" d="100"/>
          <a:sy n="92" d="100"/>
        </p:scale>
        <p:origin x="2064" y="168"/>
      </p:cViewPr>
      <p:guideLst/>
    </p:cSldViewPr>
  </p:slideViewPr>
  <p:notesTextViewPr>
    <p:cViewPr>
      <p:scale>
        <a:sx n="114" d="100"/>
        <a:sy n="114"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CEDD75-E758-0C42-B28F-2839CBF0ADDA}" type="datetimeFigureOut">
              <a:rPr lang="fr-FR" smtClean="0"/>
              <a:t>26/11/2021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BB4837-E083-7644-9608-B60498E9344E}" type="slidenum">
              <a:rPr lang="fr-FR" smtClean="0"/>
              <a:t>‹N°›</a:t>
            </a:fld>
            <a:endParaRPr lang="fr-FR"/>
          </a:p>
        </p:txBody>
      </p:sp>
    </p:spTree>
    <p:extLst>
      <p:ext uri="{BB962C8B-B14F-4D97-AF65-F5344CB8AC3E}">
        <p14:creationId xmlns:p14="http://schemas.microsoft.com/office/powerpoint/2010/main" val="2102512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biorender.co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biorender.co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pubmed-ncbi-nlm-nih-gov.proxy.insermbiblio.inist.fr/28109325/"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nature.com/articles/s41467-019-08831-9"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www-sciencedirect-com.proxy.insermbiblio.inist.fr/science/article/pii/S2211124720311645?via%3Dihub#mmc2" TargetMode="External"/><Relationship Id="rId13" Type="http://schemas.openxmlformats.org/officeDocument/2006/relationships/hyperlink" Target="https://www-sciencedirect-com.proxy.insermbiblio.inist.fr/science/article/pii/S2211124720311645?via%3Dihub#bib1" TargetMode="External"/><Relationship Id="rId3" Type="http://schemas.openxmlformats.org/officeDocument/2006/relationships/hyperlink" Target="https://www-nature-com.proxy.insermbiblio.inist.fr/articles/s41586-020-2157-4#ref-CR1" TargetMode="External"/><Relationship Id="rId7" Type="http://schemas.openxmlformats.org/officeDocument/2006/relationships/hyperlink" Target="https://www-sciencedirect-com.proxy.insermbiblio.inist.fr/science/article/pii/S2211124720311645?via%3Dihub#mmc3" TargetMode="External"/><Relationship Id="rId12" Type="http://schemas.openxmlformats.org/officeDocument/2006/relationships/hyperlink" Target="https://www-sciencedirect-com.proxy.insermbiblio.inist.fr/science/article/pii/S2211124720311645?via%3Dihub#bib110"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www-sciencedirect-com.proxy.insermbiblio.inist.fr/science/article/pii/S2211124720311645?via%3Dihub#mmc1" TargetMode="External"/><Relationship Id="rId11" Type="http://schemas.openxmlformats.org/officeDocument/2006/relationships/hyperlink" Target="https://www-sciencedirect-com.proxy.insermbiblio.inist.fr/science/article/pii/S2211124720311645?via%3Dihub#bib77" TargetMode="External"/><Relationship Id="rId5" Type="http://schemas.openxmlformats.org/officeDocument/2006/relationships/hyperlink" Target="https://www-sciencedirect-com.proxy.insermbiblio.inist.fr/science/article/pii/S2211124720311645?via%3Dihub#fig4" TargetMode="External"/><Relationship Id="rId10" Type="http://schemas.openxmlformats.org/officeDocument/2006/relationships/hyperlink" Target="https://www-sciencedirect-com.proxy.insermbiblio.inist.fr/science/article/pii/S2211124720311645?via%3Dihub#bib13" TargetMode="External"/><Relationship Id="rId4" Type="http://schemas.openxmlformats.org/officeDocument/2006/relationships/hyperlink" Target="https://www-sciencedirect-com.proxy.insermbiblio.inist.fr/science/article/pii/S2211124720311645?via%3Dihub#bib37" TargetMode="External"/><Relationship Id="rId9" Type="http://schemas.openxmlformats.org/officeDocument/2006/relationships/hyperlink" Target="https://www-sciencedirect-com.proxy.insermbiblio.inist.fr/science/article/pii/S2211124720311645?via%3Dihub#bib38" TargetMode="External"/><Relationship Id="rId14" Type="http://schemas.openxmlformats.org/officeDocument/2006/relationships/hyperlink" Target="https://www-sciencedirect-com.proxy.insermbiblio.inist.fr/science/article/pii/S2211124720311645?via%3Dihub#bib112"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fr.wikipedia.org/wiki/Acide_ribonucl%C3%A9ique"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fr.wikipedia.org/wiki/ARN" TargetMode="External"/><Relationship Id="rId5" Type="http://schemas.openxmlformats.org/officeDocument/2006/relationships/hyperlink" Target="https://fr.wikipedia.org/wiki/Interf%C3%A9rence_par_ARN" TargetMode="External"/><Relationship Id="rId4" Type="http://schemas.openxmlformats.org/officeDocument/2006/relationships/hyperlink" Target="https://fr.wikipedia.org/wiki/Structure_de_l%27ARN" TargetMode="Externa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www-sciencedirect-com.proxy.insermbiblio.inist.fr/science/article/pii/S009286742100283X?via%3Dihub#bib51" TargetMode="External"/><Relationship Id="rId3" Type="http://schemas.openxmlformats.org/officeDocument/2006/relationships/hyperlink" Target="https://www-sciencedirect-com.proxy.insermbiblio.inist.fr/topics/immunology-and-microbiology/endocytosis" TargetMode="External"/><Relationship Id="rId7" Type="http://schemas.openxmlformats.org/officeDocument/2006/relationships/hyperlink" Target="https://www-sciencedirect-com.proxy.insermbiblio.inist.fr/topics/immunology-and-microbiology/renin-angiotensin-aldosterone-system"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www-sciencedirect-com.proxy.insermbiblio.inist.fr/science/article/pii/S009286742100283X?via%3Dihub#fig4" TargetMode="External"/><Relationship Id="rId11" Type="http://schemas.openxmlformats.org/officeDocument/2006/relationships/hyperlink" Target="https://www-sciencedirect-com.proxy.insermbiblio.inist.fr/topics/neuroscience/vasopressin" TargetMode="External"/><Relationship Id="rId5" Type="http://schemas.openxmlformats.org/officeDocument/2006/relationships/hyperlink" Target="https://www-sciencedirect-com.proxy.insermbiblio.inist.fr/science/article/pii/S009286742100283X?via%3Dihub#fig2" TargetMode="External"/><Relationship Id="rId10" Type="http://schemas.openxmlformats.org/officeDocument/2006/relationships/hyperlink" Target="https://www-sciencedirect-com.proxy.insermbiblio.inist.fr/topics/neuroscience/diabetes-insipidus" TargetMode="External"/><Relationship Id="rId4" Type="http://schemas.openxmlformats.org/officeDocument/2006/relationships/hyperlink" Target="https://www-sciencedirect-com.proxy.insermbiblio.inist.fr/topics/immunology-and-microbiology/western-blot" TargetMode="External"/><Relationship Id="rId9" Type="http://schemas.openxmlformats.org/officeDocument/2006/relationships/hyperlink" Target="https://www-sciencedirect-com.proxy.insermbiblio.inist.fr/topics/neuroscience/argipressin"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sciencedirect-com.proxy.insermbiblio.inist.fr/science/article/pii/S009286742100283X?via%3Dihub#sec4" TargetMode="External"/><Relationship Id="rId7" Type="http://schemas.openxmlformats.org/officeDocument/2006/relationships/hyperlink" Target="https://www-sciencedirect-com.proxy.insermbiblio.inist.fr/topics/immunology-and-microbiology/endocytosis"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www-sciencedirect-com.proxy.insermbiblio.inist.fr/topics/neuroscience/angiotensin-converting-enzyme-2" TargetMode="External"/><Relationship Id="rId5" Type="http://schemas.openxmlformats.org/officeDocument/2006/relationships/hyperlink" Target="https://www-sciencedirect-com.proxy.insermbiblio.inist.fr/topics/immunology-and-microbiology/severe-acute-respiratory-syndrome-coronavirus-2" TargetMode="External"/><Relationship Id="rId4" Type="http://schemas.openxmlformats.org/officeDocument/2006/relationships/hyperlink" Target="https://www-sciencedirect-com.proxy.insermbiblio.inist.fr/science/article/pii/S009286742100283X?via%3Dihub#fig7"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www.sciencedirect.com/topics/neuroscience/adaptor-protein" TargetMode="External"/><Relationship Id="rId13" Type="http://schemas.openxmlformats.org/officeDocument/2006/relationships/hyperlink" Target="https://www.sciencedirect.com/topics/biochemistry-genetics-and-molecular-biology/cytoskeleton" TargetMode="External"/><Relationship Id="rId3" Type="http://schemas.openxmlformats.org/officeDocument/2006/relationships/hyperlink" Target="https://www-ncbi-nlm-nih-gov.proxy.insermbiblio.inist.fr/pmc/articles/PMC7951565/#bib29" TargetMode="External"/><Relationship Id="rId7" Type="http://schemas.openxmlformats.org/officeDocument/2006/relationships/hyperlink" Target="https://www.sciencedirect.com/topics/neuroscience/mass-spectrometry" TargetMode="External"/><Relationship Id="rId12" Type="http://schemas.openxmlformats.org/officeDocument/2006/relationships/hyperlink" Target="https://www.sciencedirect.com/science/article/pii/S009286742100297X?via%3Dihub#fig2"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www-ncbi-nlm-nih-gov.proxy.insermbiblio.inist.fr/pmc/articles/PMC7951565/#bib9" TargetMode="External"/><Relationship Id="rId11" Type="http://schemas.openxmlformats.org/officeDocument/2006/relationships/hyperlink" Target="https://www.sciencedirect.com/topics/neuroscience/enzyme-modification" TargetMode="External"/><Relationship Id="rId5" Type="http://schemas.openxmlformats.org/officeDocument/2006/relationships/hyperlink" Target="https://www-ncbi-nlm-nih-gov.proxy.insermbiblio.inist.fr/pmc/articles/PMC7951565/#bib3" TargetMode="External"/><Relationship Id="rId10" Type="http://schemas.openxmlformats.org/officeDocument/2006/relationships/hyperlink" Target="https://www.sciencedirect.com/topics/neuroscience/hepatitis-b-vaccine" TargetMode="External"/><Relationship Id="rId4" Type="http://schemas.openxmlformats.org/officeDocument/2006/relationships/hyperlink" Target="https://www-ncbi-nlm-nih-gov.proxy.insermbiblio.inist.fr/pmc/articles/PMC7951565/#bib18" TargetMode="External"/><Relationship Id="rId9" Type="http://schemas.openxmlformats.org/officeDocument/2006/relationships/hyperlink" Target="https://www.sciencedirect.com/topics/neuroscience/helicase" TargetMode="External"/><Relationship Id="rId14" Type="http://schemas.openxmlformats.org/officeDocument/2006/relationships/hyperlink" Target="https://www.sciencedirect.com/topics/neuroscience/intracellular-trafficking"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medecinesciences.org/articles/medsci/full_html/2021/08/msc200481/msc200481.html#R7"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s://www.medecinesciences.org/fr/articles/medsci/full_html/2021/08/msc200481/msc200481.html#F1" TargetMode="External"/><Relationship Id="rId5" Type="http://schemas.openxmlformats.org/officeDocument/2006/relationships/hyperlink" Target="https://www.medecinesciences.org/fr/articles/medsci/full_html/2021/08/msc200481/msc200481.html#R8" TargetMode="External"/><Relationship Id="rId4" Type="http://schemas.openxmlformats.org/officeDocument/2006/relationships/hyperlink" Target="https://www.medecinesciences.org/fr/articles/medsci/full_html/2021/08/msc200481/msc200481.html#R6"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nature-com.proxy.insermbiblio.inist.fr/nri"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globalhealth5050.org/covid19/"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doi-org.proxy.insermbiblio.inist.fr/10.1038/s41586-021-03767-x"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documentation-snds.health-data-hub.fr/glossaire/Cnam.html" TargetMode="External"/><Relationship Id="rId7" Type="http://schemas.openxmlformats.org/officeDocument/2006/relationships/hyperlink" Target="https://documentation-snds.health-data-hub.fr/glossaire/CNSA.html" TargetMode="External"/><Relationship Id="rId2" Type="http://schemas.openxmlformats.org/officeDocument/2006/relationships/slide" Target="../slides/slide51.xml"/><Relationship Id="rId1" Type="http://schemas.openxmlformats.org/officeDocument/2006/relationships/notesMaster" Target="../notesMasters/notesMaster1.xml"/><Relationship Id="rId6" Type="http://schemas.openxmlformats.org/officeDocument/2006/relationships/hyperlink" Target="https://documentation-snds.health-data-hub.fr/glossaire/CepiDC.html" TargetMode="External"/><Relationship Id="rId5" Type="http://schemas.openxmlformats.org/officeDocument/2006/relationships/hyperlink" Target="https://documentation-snds.health-data-hub.fr/glossaire/PMSI.html" TargetMode="External"/><Relationship Id="rId4" Type="http://schemas.openxmlformats.org/officeDocument/2006/relationships/hyperlink" Target="https://documentation-snds.health-data-hub.fr/glossaire/SNIIRAM.html"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ncbi-nlm-nih-gov.proxy.insermbiblio.inist.fr/pmc/articles/PMC7183932/#sec0006"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ncbi-nlm-nih-gov.proxy.insermbiblio.inist.fr/pmc/articles/PMC8020825/figure/Fig1/" TargetMode="External"/><Relationship Id="rId2" Type="http://schemas.openxmlformats.org/officeDocument/2006/relationships/slide" Target="../slides/slide55.xml"/><Relationship Id="rId1" Type="http://schemas.openxmlformats.org/officeDocument/2006/relationships/notesMaster" Target="../notesMasters/notesMaster1.xml"/><Relationship Id="rId5" Type="http://schemas.openxmlformats.org/officeDocument/2006/relationships/hyperlink" Target="https://www-ncbi-nlm-nih-gov.proxy.insermbiblio.inist.fr/pmc/articles/PMC8020825/#CR29" TargetMode="External"/><Relationship Id="rId4" Type="http://schemas.openxmlformats.org/officeDocument/2006/relationships/hyperlink" Target="https://www-ncbi-nlm-nih-gov.proxy.insermbiblio.inist.fr/pmc/articles/PMC8020825/#CR28"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9AC25D7-50D1-4749-819C-74D54C2204D1}" type="slidenum">
              <a:rPr lang="fr-FR" smtClean="0"/>
              <a:t>1</a:t>
            </a:fld>
            <a:endParaRPr lang="fr-FR"/>
          </a:p>
        </p:txBody>
      </p:sp>
    </p:spTree>
    <p:extLst>
      <p:ext uri="{BB962C8B-B14F-4D97-AF65-F5344CB8AC3E}">
        <p14:creationId xmlns:p14="http://schemas.microsoft.com/office/powerpoint/2010/main" val="295048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a:t>Des </a:t>
            </a:r>
            <a:r>
              <a:rPr lang="fr-FR" baseline="0" dirty="0" err="1"/>
              <a:t>symptomes</a:t>
            </a:r>
            <a:r>
              <a:rPr lang="fr-FR" baseline="0" dirty="0"/>
              <a:t> non spécifique = +++ difficultés diagnostic</a:t>
            </a:r>
          </a:p>
        </p:txBody>
      </p:sp>
      <p:sp>
        <p:nvSpPr>
          <p:cNvPr id="4" name="Espace réservé du numéro de diapositive 3"/>
          <p:cNvSpPr>
            <a:spLocks noGrp="1"/>
          </p:cNvSpPr>
          <p:nvPr>
            <p:ph type="sldNum" sz="quarter" idx="10"/>
          </p:nvPr>
        </p:nvSpPr>
        <p:spPr/>
        <p:txBody>
          <a:bodyPr/>
          <a:lstStyle/>
          <a:p>
            <a:fld id="{29AC25D7-50D1-4749-819C-74D54C2204D1}" type="slidenum">
              <a:rPr lang="fr-FR" smtClean="0"/>
              <a:t>10</a:t>
            </a:fld>
            <a:endParaRPr lang="fr-FR"/>
          </a:p>
        </p:txBody>
      </p:sp>
    </p:spTree>
    <p:extLst>
      <p:ext uri="{BB962C8B-B14F-4D97-AF65-F5344CB8AC3E}">
        <p14:creationId xmlns:p14="http://schemas.microsoft.com/office/powerpoint/2010/main" val="2704499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a:t>Des spécificités cliniques = Patients avec virage inflammatoire &gt;10j</a:t>
            </a:r>
          </a:p>
        </p:txBody>
      </p:sp>
      <p:sp>
        <p:nvSpPr>
          <p:cNvPr id="4" name="Espace réservé du numéro de diapositive 3"/>
          <p:cNvSpPr>
            <a:spLocks noGrp="1"/>
          </p:cNvSpPr>
          <p:nvPr>
            <p:ph type="sldNum" sz="quarter" idx="10"/>
          </p:nvPr>
        </p:nvSpPr>
        <p:spPr/>
        <p:txBody>
          <a:bodyPr/>
          <a:lstStyle/>
          <a:p>
            <a:fld id="{29AC25D7-50D1-4749-819C-74D54C2204D1}" type="slidenum">
              <a:rPr lang="fr-FR" smtClean="0"/>
              <a:t>11</a:t>
            </a:fld>
            <a:endParaRPr lang="fr-FR"/>
          </a:p>
        </p:txBody>
      </p:sp>
    </p:spTree>
    <p:extLst>
      <p:ext uri="{BB962C8B-B14F-4D97-AF65-F5344CB8AC3E}">
        <p14:creationId xmlns:p14="http://schemas.microsoft.com/office/powerpoint/2010/main" val="4166026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9AC25D7-50D1-4749-819C-74D54C2204D1}" type="slidenum">
              <a:rPr lang="fr-FR" smtClean="0"/>
              <a:t>12</a:t>
            </a:fld>
            <a:endParaRPr lang="fr-FR"/>
          </a:p>
        </p:txBody>
      </p:sp>
    </p:spTree>
    <p:extLst>
      <p:ext uri="{BB962C8B-B14F-4D97-AF65-F5344CB8AC3E}">
        <p14:creationId xmlns:p14="http://schemas.microsoft.com/office/powerpoint/2010/main" val="1987765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a:t>
            </a:r>
            <a:r>
              <a:rPr lang="fr-FR" dirty="0" err="1"/>
              <a:t>journals-plos-org.proxy.insermbiblio.inist.fr</a:t>
            </a:r>
            <a:r>
              <a:rPr lang="fr-FR" dirty="0"/>
              <a:t>/</a:t>
            </a:r>
            <a:r>
              <a:rPr lang="fr-FR" dirty="0" err="1"/>
              <a:t>plospathogens</a:t>
            </a:r>
            <a:r>
              <a:rPr lang="fr-FR" dirty="0"/>
              <a:t>/</a:t>
            </a:r>
            <a:r>
              <a:rPr lang="fr-FR" dirty="0" err="1"/>
              <a:t>article?id</a:t>
            </a:r>
            <a:r>
              <a:rPr lang="fr-FR" dirty="0"/>
              <a:t>=10.1371/journal.ppat.1009037</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On the </a:t>
            </a:r>
            <a:r>
              <a:rPr lang="fr-FR" b="1" dirty="0" err="1"/>
              <a:t>whereabouts</a:t>
            </a:r>
            <a:r>
              <a:rPr lang="fr-FR" b="1" dirty="0"/>
              <a:t> of SARS-CoV-2 in the </a:t>
            </a:r>
            <a:r>
              <a:rPr lang="fr-FR" b="1" dirty="0" err="1"/>
              <a:t>human</a:t>
            </a:r>
            <a:r>
              <a:rPr lang="fr-FR" b="1" dirty="0"/>
              <a:t> body: A </a:t>
            </a:r>
            <a:r>
              <a:rPr lang="fr-FR" b="1" dirty="0" err="1"/>
              <a:t>systematic</a:t>
            </a:r>
            <a:r>
              <a:rPr lang="fr-FR" b="1" dirty="0"/>
              <a:t> </a:t>
            </a:r>
            <a:r>
              <a:rPr lang="fr-FR" b="1" dirty="0" err="1"/>
              <a:t>review</a:t>
            </a:r>
            <a:endParaRPr lang="fr-FR" b="1" dirty="0"/>
          </a:p>
          <a:p>
            <a:r>
              <a:rPr lang="fr-FR" dirty="0" err="1"/>
              <a:t>Fig</a:t>
            </a:r>
            <a:r>
              <a:rPr lang="fr-FR" dirty="0"/>
              <a:t> 1. </a:t>
            </a:r>
            <a:r>
              <a:rPr lang="fr-FR" dirty="0" err="1"/>
              <a:t>Overview</a:t>
            </a:r>
            <a:r>
              <a:rPr lang="fr-FR" dirty="0"/>
              <a:t> of the </a:t>
            </a:r>
            <a:r>
              <a:rPr lang="fr-FR" dirty="0" err="1"/>
              <a:t>systematic</a:t>
            </a:r>
            <a:r>
              <a:rPr lang="fr-FR" dirty="0"/>
              <a:t> </a:t>
            </a:r>
            <a:r>
              <a:rPr lang="fr-FR" dirty="0" err="1"/>
              <a:t>literature</a:t>
            </a:r>
            <a:r>
              <a:rPr lang="fr-FR" dirty="0"/>
              <a:t> screening pipeline.</a:t>
            </a:r>
          </a:p>
          <a:p>
            <a:r>
              <a:rPr lang="fr-FR" dirty="0" err="1"/>
              <a:t>Pubmed</a:t>
            </a:r>
            <a:r>
              <a:rPr lang="fr-FR" dirty="0"/>
              <a:t>, Web of Science, </a:t>
            </a:r>
            <a:r>
              <a:rPr lang="fr-FR" dirty="0" err="1"/>
              <a:t>BioRxiv</a:t>
            </a:r>
            <a:r>
              <a:rPr lang="fr-FR" dirty="0"/>
              <a:t> and </a:t>
            </a:r>
            <a:r>
              <a:rPr lang="fr-FR" dirty="0" err="1"/>
              <a:t>MedRxiv</a:t>
            </a:r>
            <a:r>
              <a:rPr lang="fr-FR" dirty="0"/>
              <a:t> </a:t>
            </a:r>
            <a:r>
              <a:rPr lang="fr-FR" dirty="0" err="1"/>
              <a:t>were</a:t>
            </a:r>
            <a:r>
              <a:rPr lang="fr-FR" dirty="0"/>
              <a:t> </a:t>
            </a:r>
            <a:r>
              <a:rPr lang="fr-FR" dirty="0" err="1"/>
              <a:t>used</a:t>
            </a:r>
            <a:r>
              <a:rPr lang="fr-FR" dirty="0"/>
              <a:t> as </a:t>
            </a:r>
            <a:r>
              <a:rPr lang="fr-FR" dirty="0" err="1"/>
              <a:t>database</a:t>
            </a:r>
            <a:r>
              <a:rPr lang="fr-FR" dirty="0"/>
              <a:t> sources for the time </a:t>
            </a:r>
            <a:r>
              <a:rPr lang="fr-FR" dirty="0" err="1"/>
              <a:t>period</a:t>
            </a:r>
            <a:r>
              <a:rPr lang="fr-FR" dirty="0"/>
              <a:t> </a:t>
            </a:r>
            <a:r>
              <a:rPr lang="fr-FR" dirty="0" err="1"/>
              <a:t>January</a:t>
            </a:r>
            <a:r>
              <a:rPr lang="fr-FR" dirty="0"/>
              <a:t> 1</a:t>
            </a:r>
            <a:r>
              <a:rPr lang="fr-FR" baseline="30000" dirty="0"/>
              <a:t>st</a:t>
            </a:r>
            <a:r>
              <a:rPr lang="fr-FR" dirty="0"/>
              <a:t>—</a:t>
            </a:r>
            <a:r>
              <a:rPr lang="fr-FR" dirty="0" err="1"/>
              <a:t>June</a:t>
            </a:r>
            <a:r>
              <a:rPr lang="fr-FR" dirty="0"/>
              <a:t> 23</a:t>
            </a:r>
            <a:r>
              <a:rPr lang="fr-FR" baseline="30000" dirty="0"/>
              <a:t>rd</a:t>
            </a:r>
            <a:r>
              <a:rPr lang="fr-FR" dirty="0"/>
              <a:t> 2020 and for the </a:t>
            </a:r>
            <a:r>
              <a:rPr lang="fr-FR" dirty="0" err="1"/>
              <a:t>retrieval</a:t>
            </a:r>
            <a:r>
              <a:rPr lang="fr-FR" dirty="0"/>
              <a:t> of SARS-CoV-2 </a:t>
            </a:r>
            <a:r>
              <a:rPr lang="fr-FR" dirty="0" err="1"/>
              <a:t>reservoir</a:t>
            </a:r>
            <a:r>
              <a:rPr lang="fr-FR" dirty="0"/>
              <a:t> </a:t>
            </a:r>
            <a:r>
              <a:rPr lang="fr-FR" dirty="0" err="1"/>
              <a:t>studies</a:t>
            </a:r>
            <a:r>
              <a:rPr lang="fr-FR" dirty="0"/>
              <a:t>.</a:t>
            </a:r>
          </a:p>
          <a:p>
            <a:endParaRPr lang="fr-FR" dirty="0"/>
          </a:p>
          <a:p>
            <a:r>
              <a:rPr lang="fr-FR" dirty="0"/>
              <a:t>The </a:t>
            </a:r>
            <a:r>
              <a:rPr lang="fr-FR" dirty="0" err="1"/>
              <a:t>following</a:t>
            </a:r>
            <a:r>
              <a:rPr lang="fr-FR" dirty="0"/>
              <a:t> </a:t>
            </a:r>
            <a:r>
              <a:rPr lang="fr-FR" dirty="0" err="1"/>
              <a:t>search</a:t>
            </a:r>
            <a:r>
              <a:rPr lang="fr-FR" dirty="0"/>
              <a:t> </a:t>
            </a:r>
            <a:r>
              <a:rPr lang="fr-FR" dirty="0" err="1"/>
              <a:t>terms</a:t>
            </a:r>
            <a:r>
              <a:rPr lang="fr-FR" dirty="0"/>
              <a:t> </a:t>
            </a:r>
            <a:r>
              <a:rPr lang="fr-FR" dirty="0" err="1"/>
              <a:t>were</a:t>
            </a:r>
            <a:r>
              <a:rPr lang="fr-FR" dirty="0"/>
              <a:t> </a:t>
            </a:r>
            <a:r>
              <a:rPr lang="fr-FR" dirty="0" err="1"/>
              <a:t>used</a:t>
            </a:r>
            <a:r>
              <a:rPr lang="fr-FR" dirty="0"/>
              <a:t> in </a:t>
            </a:r>
            <a:r>
              <a:rPr lang="fr-FR" dirty="0" err="1"/>
              <a:t>Pubmed</a:t>
            </a:r>
            <a:r>
              <a:rPr lang="fr-FR" dirty="0"/>
              <a:t> and Web of Science to </a:t>
            </a:r>
            <a:r>
              <a:rPr lang="fr-FR" dirty="0" err="1"/>
              <a:t>construct</a:t>
            </a:r>
            <a:r>
              <a:rPr lang="fr-FR" dirty="0"/>
              <a:t> the initial </a:t>
            </a:r>
            <a:r>
              <a:rPr lang="fr-FR" dirty="0" err="1"/>
              <a:t>dataset</a:t>
            </a:r>
            <a:r>
              <a:rPr lang="fr-FR" dirty="0"/>
              <a:t> of articles: ((SARS-COV2[All Fields] OR ("COVID-19"[</a:t>
            </a:r>
            <a:r>
              <a:rPr lang="fr-FR" dirty="0" err="1"/>
              <a:t>Supplementary</a:t>
            </a:r>
            <a:r>
              <a:rPr lang="fr-FR" dirty="0"/>
              <a:t> Concept] OR "COVID-19"[All Fields] OR "covid19"[All Fields])) AND ("2020/01/01"[PDAT]: "2020/12/31"[PDAT]) NOT ("</a:t>
            </a:r>
            <a:r>
              <a:rPr lang="fr-FR" dirty="0" err="1"/>
              <a:t>review</a:t>
            </a:r>
            <a:r>
              <a:rPr lang="fr-FR" dirty="0"/>
              <a:t>"[Publication Type] OR "</a:t>
            </a:r>
            <a:r>
              <a:rPr lang="fr-FR" dirty="0" err="1"/>
              <a:t>review</a:t>
            </a:r>
            <a:r>
              <a:rPr lang="fr-FR" dirty="0"/>
              <a:t> </a:t>
            </a:r>
            <a:r>
              <a:rPr lang="fr-FR" dirty="0" err="1"/>
              <a:t>literature</a:t>
            </a:r>
            <a:r>
              <a:rPr lang="fr-FR" dirty="0"/>
              <a:t> as topic"[</a:t>
            </a:r>
            <a:r>
              <a:rPr lang="fr-FR" dirty="0" err="1"/>
              <a:t>MeSH</a:t>
            </a:r>
            <a:r>
              <a:rPr lang="fr-FR" dirty="0"/>
              <a:t> </a:t>
            </a:r>
            <a:r>
              <a:rPr lang="fr-FR" dirty="0" err="1"/>
              <a:t>Terms</a:t>
            </a:r>
            <a:r>
              <a:rPr lang="fr-FR" dirty="0"/>
              <a:t>] OR "</a:t>
            </a:r>
            <a:r>
              <a:rPr lang="fr-FR" dirty="0" err="1"/>
              <a:t>review</a:t>
            </a:r>
            <a:r>
              <a:rPr lang="fr-FR" dirty="0"/>
              <a:t>"[All Fields]) AND ("</a:t>
            </a:r>
            <a:r>
              <a:rPr lang="fr-FR" dirty="0" err="1"/>
              <a:t>loattrfull</a:t>
            </a:r>
            <a:r>
              <a:rPr lang="fr-FR" dirty="0"/>
              <a:t> </a:t>
            </a:r>
            <a:r>
              <a:rPr lang="fr-FR" dirty="0" err="1"/>
              <a:t>text</a:t>
            </a:r>
            <a:r>
              <a:rPr lang="fr-FR" dirty="0"/>
              <a:t>"[</a:t>
            </a:r>
            <a:r>
              <a:rPr lang="fr-FR" dirty="0" err="1"/>
              <a:t>sb</a:t>
            </a:r>
            <a:r>
              <a:rPr lang="fr-FR" dirty="0"/>
              <a:t>] AND "</a:t>
            </a:r>
            <a:r>
              <a:rPr lang="fr-FR" dirty="0" err="1"/>
              <a:t>humans</a:t>
            </a:r>
            <a:r>
              <a:rPr lang="fr-FR" dirty="0"/>
              <a:t>"[</a:t>
            </a:r>
            <a:r>
              <a:rPr lang="fr-FR" dirty="0" err="1"/>
              <a:t>MeSH</a:t>
            </a:r>
            <a:r>
              <a:rPr lang="fr-FR" dirty="0"/>
              <a:t> </a:t>
            </a:r>
            <a:r>
              <a:rPr lang="fr-FR" dirty="0" err="1"/>
              <a:t>Terms</a:t>
            </a:r>
            <a:r>
              <a:rPr lang="fr-FR" dirty="0"/>
              <a:t>] AND English[</a:t>
            </a:r>
            <a:r>
              <a:rPr lang="fr-FR" dirty="0" err="1"/>
              <a:t>lang</a:t>
            </a:r>
            <a:r>
              <a:rPr lang="fr-FR" dirty="0"/>
              <a:t>])) AND (</a:t>
            </a:r>
            <a:r>
              <a:rPr lang="fr-FR" dirty="0" err="1"/>
              <a:t>brain</a:t>
            </a:r>
            <a:r>
              <a:rPr lang="fr-FR" dirty="0"/>
              <a:t> OR </a:t>
            </a:r>
            <a:r>
              <a:rPr lang="fr-FR" dirty="0" err="1"/>
              <a:t>cerebrum</a:t>
            </a:r>
            <a:r>
              <a:rPr lang="fr-FR" dirty="0"/>
              <a:t> OR </a:t>
            </a:r>
            <a:r>
              <a:rPr lang="fr-FR" dirty="0" err="1"/>
              <a:t>cerebellum</a:t>
            </a:r>
            <a:r>
              <a:rPr lang="fr-FR" dirty="0"/>
              <a:t> OR "</a:t>
            </a:r>
            <a:r>
              <a:rPr lang="fr-FR" dirty="0" err="1"/>
              <a:t>nervous</a:t>
            </a:r>
            <a:r>
              <a:rPr lang="fr-FR" dirty="0"/>
              <a:t> system" OR </a:t>
            </a:r>
            <a:r>
              <a:rPr lang="fr-FR" dirty="0" err="1"/>
              <a:t>neuron</a:t>
            </a:r>
            <a:r>
              <a:rPr lang="fr-FR" dirty="0"/>
              <a:t>* OR spinal OR </a:t>
            </a:r>
            <a:r>
              <a:rPr lang="fr-FR" dirty="0" err="1"/>
              <a:t>brainstem</a:t>
            </a:r>
            <a:r>
              <a:rPr lang="fr-FR" dirty="0"/>
              <a:t> OR </a:t>
            </a:r>
            <a:r>
              <a:rPr lang="fr-FR" dirty="0" err="1"/>
              <a:t>olfactory</a:t>
            </a:r>
            <a:r>
              <a:rPr lang="fr-FR" dirty="0"/>
              <a:t> OR nasal OR </a:t>
            </a:r>
            <a:r>
              <a:rPr lang="fr-FR" dirty="0" err="1"/>
              <a:t>pharyn</a:t>
            </a:r>
            <a:r>
              <a:rPr lang="fr-FR" dirty="0"/>
              <a:t>* OR </a:t>
            </a:r>
            <a:r>
              <a:rPr lang="fr-FR" dirty="0" err="1"/>
              <a:t>trachea</a:t>
            </a:r>
            <a:r>
              <a:rPr lang="fr-FR" dirty="0"/>
              <a:t> OR </a:t>
            </a:r>
            <a:r>
              <a:rPr lang="fr-FR" dirty="0" err="1"/>
              <a:t>lung</a:t>
            </a:r>
            <a:r>
              <a:rPr lang="fr-FR" dirty="0"/>
              <a:t> OR </a:t>
            </a:r>
            <a:r>
              <a:rPr lang="fr-FR" dirty="0" err="1"/>
              <a:t>airway</a:t>
            </a:r>
            <a:r>
              <a:rPr lang="fr-FR" dirty="0"/>
              <a:t> OR </a:t>
            </a:r>
            <a:r>
              <a:rPr lang="fr-FR" dirty="0" err="1"/>
              <a:t>bronch</a:t>
            </a:r>
            <a:r>
              <a:rPr lang="fr-FR" dirty="0"/>
              <a:t>* OR </a:t>
            </a:r>
            <a:r>
              <a:rPr lang="fr-FR" dirty="0" err="1"/>
              <a:t>heart</a:t>
            </a:r>
            <a:r>
              <a:rPr lang="fr-FR" dirty="0"/>
              <a:t> OR </a:t>
            </a:r>
            <a:r>
              <a:rPr lang="fr-FR" dirty="0" err="1"/>
              <a:t>vascular</a:t>
            </a:r>
            <a:r>
              <a:rPr lang="fr-FR" dirty="0"/>
              <a:t> OR </a:t>
            </a:r>
            <a:r>
              <a:rPr lang="fr-FR" dirty="0" err="1"/>
              <a:t>arterial</a:t>
            </a:r>
            <a:r>
              <a:rPr lang="fr-FR" dirty="0"/>
              <a:t> OR </a:t>
            </a:r>
            <a:r>
              <a:rPr lang="fr-FR" dirty="0" err="1"/>
              <a:t>vena</a:t>
            </a:r>
            <a:r>
              <a:rPr lang="fr-FR" dirty="0"/>
              <a:t> OR "</a:t>
            </a:r>
            <a:r>
              <a:rPr lang="fr-FR" dirty="0" err="1"/>
              <a:t>blood</a:t>
            </a:r>
            <a:r>
              <a:rPr lang="fr-FR" dirty="0"/>
              <a:t> </a:t>
            </a:r>
            <a:r>
              <a:rPr lang="fr-FR" dirty="0" err="1"/>
              <a:t>vessel</a:t>
            </a:r>
            <a:r>
              <a:rPr lang="fr-FR" dirty="0"/>
              <a:t>" OR "</a:t>
            </a:r>
            <a:r>
              <a:rPr lang="fr-FR" dirty="0" err="1"/>
              <a:t>lymph</a:t>
            </a:r>
            <a:r>
              <a:rPr lang="fr-FR" dirty="0"/>
              <a:t> </a:t>
            </a:r>
            <a:r>
              <a:rPr lang="fr-FR" dirty="0" err="1"/>
              <a:t>node</a:t>
            </a:r>
            <a:r>
              <a:rPr lang="fr-FR" dirty="0"/>
              <a:t>" OR "</a:t>
            </a:r>
            <a:r>
              <a:rPr lang="fr-FR" dirty="0" err="1"/>
              <a:t>lymph</a:t>
            </a:r>
            <a:r>
              <a:rPr lang="fr-FR" dirty="0"/>
              <a:t> </a:t>
            </a:r>
            <a:r>
              <a:rPr lang="fr-FR" dirty="0" err="1"/>
              <a:t>vessel</a:t>
            </a:r>
            <a:r>
              <a:rPr lang="fr-FR" dirty="0"/>
              <a:t>" OR </a:t>
            </a:r>
            <a:r>
              <a:rPr lang="fr-FR" dirty="0" err="1"/>
              <a:t>lymphatic</a:t>
            </a:r>
            <a:r>
              <a:rPr lang="fr-FR" dirty="0"/>
              <a:t> OR thymus OR spleen OR "</a:t>
            </a:r>
            <a:r>
              <a:rPr lang="fr-FR" dirty="0" err="1"/>
              <a:t>bone</a:t>
            </a:r>
            <a:r>
              <a:rPr lang="fr-FR" dirty="0"/>
              <a:t> </a:t>
            </a:r>
            <a:r>
              <a:rPr lang="fr-FR" dirty="0" err="1"/>
              <a:t>marrow</a:t>
            </a:r>
            <a:r>
              <a:rPr lang="fr-FR" dirty="0"/>
              <a:t>" OR </a:t>
            </a:r>
            <a:r>
              <a:rPr lang="fr-FR" dirty="0" err="1"/>
              <a:t>tonsils</a:t>
            </a:r>
            <a:r>
              <a:rPr lang="fr-FR" dirty="0"/>
              <a:t> OR </a:t>
            </a:r>
            <a:r>
              <a:rPr lang="fr-FR" dirty="0" err="1"/>
              <a:t>blood</a:t>
            </a:r>
            <a:r>
              <a:rPr lang="fr-FR" dirty="0"/>
              <a:t> OR oral OR </a:t>
            </a:r>
            <a:r>
              <a:rPr lang="fr-FR" dirty="0" err="1"/>
              <a:t>mouth</a:t>
            </a:r>
            <a:r>
              <a:rPr lang="fr-FR" dirty="0"/>
              <a:t> OR? </a:t>
            </a:r>
            <a:r>
              <a:rPr lang="fr-FR" dirty="0" err="1"/>
              <a:t>esophagus</a:t>
            </a:r>
            <a:r>
              <a:rPr lang="fr-FR" dirty="0"/>
              <a:t> OR </a:t>
            </a:r>
            <a:r>
              <a:rPr lang="fr-FR" dirty="0" err="1"/>
              <a:t>stomach</a:t>
            </a:r>
            <a:r>
              <a:rPr lang="fr-FR" dirty="0"/>
              <a:t> OR </a:t>
            </a:r>
            <a:r>
              <a:rPr lang="fr-FR" dirty="0" err="1"/>
              <a:t>pancreas</a:t>
            </a:r>
            <a:r>
              <a:rPr lang="fr-FR" dirty="0"/>
              <a:t> OR </a:t>
            </a:r>
            <a:r>
              <a:rPr lang="fr-FR" dirty="0" err="1"/>
              <a:t>liver</a:t>
            </a:r>
            <a:r>
              <a:rPr lang="fr-FR" dirty="0"/>
              <a:t> OR "</a:t>
            </a:r>
            <a:r>
              <a:rPr lang="fr-FR" dirty="0" err="1"/>
              <a:t>gall</a:t>
            </a:r>
            <a:r>
              <a:rPr lang="fr-FR" dirty="0"/>
              <a:t> </a:t>
            </a:r>
            <a:r>
              <a:rPr lang="fr-FR" dirty="0" err="1"/>
              <a:t>bladder</a:t>
            </a:r>
            <a:r>
              <a:rPr lang="fr-FR" dirty="0"/>
              <a:t>" OR </a:t>
            </a:r>
            <a:r>
              <a:rPr lang="fr-FR" dirty="0" err="1"/>
              <a:t>gut</a:t>
            </a:r>
            <a:r>
              <a:rPr lang="fr-FR" dirty="0"/>
              <a:t> OR intestin* OR </a:t>
            </a:r>
            <a:r>
              <a:rPr lang="fr-FR" dirty="0" err="1"/>
              <a:t>salivary</a:t>
            </a:r>
            <a:r>
              <a:rPr lang="fr-FR" dirty="0"/>
              <a:t> OR saliva OR </a:t>
            </a:r>
            <a:r>
              <a:rPr lang="fr-FR" dirty="0" err="1"/>
              <a:t>stool</a:t>
            </a:r>
            <a:r>
              <a:rPr lang="fr-FR" dirty="0"/>
              <a:t> OR </a:t>
            </a:r>
            <a:r>
              <a:rPr lang="fr-FR" dirty="0" err="1"/>
              <a:t>faeces</a:t>
            </a:r>
            <a:r>
              <a:rPr lang="fr-FR" dirty="0"/>
              <a:t> OR </a:t>
            </a:r>
            <a:r>
              <a:rPr lang="fr-FR" dirty="0" err="1"/>
              <a:t>kidney</a:t>
            </a:r>
            <a:r>
              <a:rPr lang="fr-FR" dirty="0"/>
              <a:t> OR </a:t>
            </a:r>
            <a:r>
              <a:rPr lang="fr-FR" dirty="0" err="1"/>
              <a:t>urethra</a:t>
            </a:r>
            <a:r>
              <a:rPr lang="fr-FR" dirty="0"/>
              <a:t> OR </a:t>
            </a:r>
            <a:r>
              <a:rPr lang="fr-FR" dirty="0" err="1"/>
              <a:t>ureter</a:t>
            </a:r>
            <a:r>
              <a:rPr lang="fr-FR" dirty="0"/>
              <a:t> OR </a:t>
            </a:r>
            <a:r>
              <a:rPr lang="fr-FR" dirty="0" err="1"/>
              <a:t>bladder</a:t>
            </a:r>
            <a:r>
              <a:rPr lang="fr-FR" dirty="0"/>
              <a:t> OR </a:t>
            </a:r>
            <a:r>
              <a:rPr lang="fr-FR" dirty="0" err="1"/>
              <a:t>kidney</a:t>
            </a:r>
            <a:r>
              <a:rPr lang="fr-FR" dirty="0"/>
              <a:t> OR urine OR </a:t>
            </a:r>
            <a:r>
              <a:rPr lang="fr-FR" dirty="0" err="1"/>
              <a:t>testit</a:t>
            </a:r>
            <a:r>
              <a:rPr lang="fr-FR" dirty="0"/>
              <a:t> OR </a:t>
            </a:r>
            <a:r>
              <a:rPr lang="fr-FR" dirty="0" err="1"/>
              <a:t>epididym</a:t>
            </a:r>
            <a:r>
              <a:rPr lang="fr-FR" dirty="0"/>
              <a:t>* OR prostate OR </a:t>
            </a:r>
            <a:r>
              <a:rPr lang="fr-FR" dirty="0" err="1"/>
              <a:t>penis</a:t>
            </a:r>
            <a:r>
              <a:rPr lang="fr-FR" dirty="0"/>
              <a:t> OR </a:t>
            </a:r>
            <a:r>
              <a:rPr lang="fr-FR" dirty="0" err="1"/>
              <a:t>sperm</a:t>
            </a:r>
            <a:r>
              <a:rPr lang="fr-FR" dirty="0"/>
              <a:t> OR </a:t>
            </a:r>
            <a:r>
              <a:rPr lang="fr-FR" dirty="0" err="1"/>
              <a:t>semen</a:t>
            </a:r>
            <a:r>
              <a:rPr lang="fr-FR" dirty="0"/>
              <a:t> OR </a:t>
            </a:r>
            <a:r>
              <a:rPr lang="fr-FR" dirty="0" err="1"/>
              <a:t>ovari</a:t>
            </a:r>
            <a:r>
              <a:rPr lang="fr-FR" dirty="0"/>
              <a:t>* OR </a:t>
            </a:r>
            <a:r>
              <a:rPr lang="fr-FR" dirty="0" err="1"/>
              <a:t>uterus</a:t>
            </a:r>
            <a:r>
              <a:rPr lang="fr-FR" dirty="0"/>
              <a:t> OR </a:t>
            </a:r>
            <a:r>
              <a:rPr lang="fr-FR" dirty="0" err="1"/>
              <a:t>vagina</a:t>
            </a:r>
            <a:r>
              <a:rPr lang="fr-FR" dirty="0"/>
              <a:t>* OR placenta* OR </a:t>
            </a:r>
            <a:r>
              <a:rPr lang="fr-FR" dirty="0" err="1"/>
              <a:t>tegument</a:t>
            </a:r>
            <a:r>
              <a:rPr lang="fr-FR" dirty="0"/>
              <a:t> OR skin OR muscle* OR </a:t>
            </a:r>
            <a:r>
              <a:rPr lang="fr-FR" dirty="0" err="1"/>
              <a:t>bone</a:t>
            </a:r>
            <a:r>
              <a:rPr lang="fr-FR" dirty="0"/>
              <a:t> OR joint OR hypothalamus OR </a:t>
            </a:r>
            <a:r>
              <a:rPr lang="fr-FR" dirty="0" err="1"/>
              <a:t>pituitary</a:t>
            </a:r>
            <a:r>
              <a:rPr lang="fr-FR" dirty="0"/>
              <a:t> OR </a:t>
            </a:r>
            <a:r>
              <a:rPr lang="fr-FR" dirty="0" err="1"/>
              <a:t>thyroid</a:t>
            </a:r>
            <a:r>
              <a:rPr lang="fr-FR" dirty="0"/>
              <a:t> OR </a:t>
            </a:r>
            <a:r>
              <a:rPr lang="fr-FR" dirty="0" err="1"/>
              <a:t>adrenal</a:t>
            </a:r>
            <a:r>
              <a:rPr lang="fr-FR" dirty="0"/>
              <a:t> OR </a:t>
            </a:r>
            <a:r>
              <a:rPr lang="fr-FR" dirty="0" err="1"/>
              <a:t>reservoir</a:t>
            </a:r>
            <a:r>
              <a:rPr lang="fr-FR" dirty="0"/>
              <a:t> OR </a:t>
            </a:r>
            <a:r>
              <a:rPr lang="fr-FR" dirty="0" err="1"/>
              <a:t>autopsy</a:t>
            </a:r>
            <a:r>
              <a:rPr lang="fr-FR" dirty="0"/>
              <a:t> OR </a:t>
            </a:r>
            <a:r>
              <a:rPr lang="fr-FR" dirty="0" err="1"/>
              <a:t>cardiovascular</a:t>
            </a:r>
            <a:r>
              <a:rPr lang="fr-FR" dirty="0"/>
              <a:t> OR </a:t>
            </a:r>
            <a:r>
              <a:rPr lang="fr-FR" dirty="0" err="1"/>
              <a:t>immunological</a:t>
            </a:r>
            <a:r>
              <a:rPr lang="fr-FR" dirty="0"/>
              <a:t> OR </a:t>
            </a:r>
            <a:r>
              <a:rPr lang="fr-FR" dirty="0" err="1"/>
              <a:t>endocrinal</a:t>
            </a:r>
            <a:r>
              <a:rPr lang="fr-FR" dirty="0"/>
              <a:t> OR </a:t>
            </a:r>
            <a:r>
              <a:rPr lang="fr-FR" dirty="0" err="1"/>
              <a:t>genital</a:t>
            </a:r>
            <a:r>
              <a:rPr lang="fr-FR" dirty="0"/>
              <a:t> OR </a:t>
            </a:r>
            <a:r>
              <a:rPr lang="fr-FR" dirty="0" err="1"/>
              <a:t>urinary</a:t>
            </a:r>
            <a:r>
              <a:rPr lang="fr-FR" dirty="0"/>
              <a:t> OR digestive OR </a:t>
            </a:r>
            <a:r>
              <a:rPr lang="fr-FR" dirty="0" err="1"/>
              <a:t>respiratory</a:t>
            </a:r>
            <a:r>
              <a:rPr lang="fr-FR" dirty="0"/>
              <a:t>). In addition, all </a:t>
            </a:r>
            <a:r>
              <a:rPr lang="fr-FR" dirty="0" err="1"/>
              <a:t>preprint</a:t>
            </a:r>
            <a:r>
              <a:rPr lang="fr-FR" dirty="0"/>
              <a:t> articles on SARS-CoV-2 </a:t>
            </a:r>
            <a:r>
              <a:rPr lang="fr-FR" dirty="0" err="1"/>
              <a:t>were</a:t>
            </a:r>
            <a:r>
              <a:rPr lang="fr-FR" dirty="0"/>
              <a:t> </a:t>
            </a:r>
            <a:r>
              <a:rPr lang="fr-FR" dirty="0" err="1"/>
              <a:t>included</a:t>
            </a:r>
            <a:r>
              <a:rPr lang="fr-FR" dirty="0"/>
              <a:t> in the screening </a:t>
            </a:r>
            <a:r>
              <a:rPr lang="fr-FR" dirty="0" err="1"/>
              <a:t>strategy</a:t>
            </a:r>
            <a:r>
              <a:rPr lang="fr-FR" dirty="0"/>
              <a:t>.</a:t>
            </a:r>
          </a:p>
          <a:p>
            <a:endParaRPr lang="fr-FR" dirty="0"/>
          </a:p>
          <a:p>
            <a:r>
              <a:rPr lang="fr-FR" dirty="0" err="1"/>
              <a:t>Since</a:t>
            </a:r>
            <a:r>
              <a:rPr lang="fr-FR" dirty="0"/>
              <a:t> SARS-CoV-2 </a:t>
            </a:r>
            <a:r>
              <a:rPr lang="fr-FR" dirty="0" err="1"/>
              <a:t>appeared</a:t>
            </a:r>
            <a:r>
              <a:rPr lang="fr-FR" dirty="0"/>
              <a:t> in the </a:t>
            </a:r>
            <a:r>
              <a:rPr lang="fr-FR" dirty="0" err="1"/>
              <a:t>human</a:t>
            </a:r>
            <a:r>
              <a:rPr lang="fr-FR" dirty="0"/>
              <a:t> population, the </a:t>
            </a:r>
            <a:r>
              <a:rPr lang="fr-FR" dirty="0" err="1"/>
              <a:t>scientific</a:t>
            </a:r>
            <a:r>
              <a:rPr lang="fr-FR" dirty="0"/>
              <a:t> </a:t>
            </a:r>
            <a:r>
              <a:rPr lang="fr-FR" dirty="0" err="1"/>
              <a:t>community</a:t>
            </a:r>
            <a:r>
              <a:rPr lang="fr-FR" dirty="0"/>
              <a:t> has </a:t>
            </a:r>
            <a:r>
              <a:rPr lang="fr-FR" dirty="0" err="1"/>
              <a:t>scrambled</a:t>
            </a:r>
            <a:r>
              <a:rPr lang="fr-FR" dirty="0"/>
              <a:t> to </a:t>
            </a:r>
            <a:r>
              <a:rPr lang="fr-FR" dirty="0" err="1"/>
              <a:t>gather</a:t>
            </a:r>
            <a:r>
              <a:rPr lang="fr-FR" dirty="0"/>
              <a:t> as </a:t>
            </a:r>
            <a:r>
              <a:rPr lang="fr-FR" dirty="0" err="1"/>
              <a:t>much</a:t>
            </a:r>
            <a:r>
              <a:rPr lang="fr-FR" dirty="0"/>
              <a:t> information as possible to </a:t>
            </a:r>
            <a:r>
              <a:rPr lang="fr-FR" dirty="0" err="1"/>
              <a:t>find</a:t>
            </a:r>
            <a:r>
              <a:rPr lang="fr-FR" dirty="0"/>
              <a:t> good </a:t>
            </a:r>
            <a:r>
              <a:rPr lang="fr-FR" dirty="0" err="1"/>
              <a:t>strategies</a:t>
            </a:r>
            <a:r>
              <a:rPr lang="fr-FR" dirty="0"/>
              <a:t> for the </a:t>
            </a:r>
            <a:r>
              <a:rPr lang="fr-FR" dirty="0" err="1"/>
              <a:t>containment</a:t>
            </a:r>
            <a:r>
              <a:rPr lang="fr-FR" dirty="0"/>
              <a:t> and </a:t>
            </a:r>
            <a:r>
              <a:rPr lang="fr-FR" dirty="0" err="1"/>
              <a:t>treatment</a:t>
            </a:r>
            <a:r>
              <a:rPr lang="fr-FR" dirty="0"/>
              <a:t> of </a:t>
            </a:r>
            <a:r>
              <a:rPr lang="fr-FR" dirty="0" err="1"/>
              <a:t>this</a:t>
            </a:r>
            <a:r>
              <a:rPr lang="fr-FR" dirty="0"/>
              <a:t> </a:t>
            </a:r>
            <a:r>
              <a:rPr lang="fr-FR" dirty="0" err="1"/>
              <a:t>pandemic</a:t>
            </a:r>
            <a:r>
              <a:rPr lang="fr-FR" dirty="0"/>
              <a:t> virus. </a:t>
            </a:r>
            <a:r>
              <a:rPr lang="fr-FR" dirty="0" err="1"/>
              <a:t>Here</a:t>
            </a:r>
            <a:r>
              <a:rPr lang="fr-FR" dirty="0"/>
              <a:t>, </a:t>
            </a:r>
            <a:r>
              <a:rPr lang="fr-FR" dirty="0" err="1"/>
              <a:t>we</a:t>
            </a:r>
            <a:r>
              <a:rPr lang="fr-FR" dirty="0"/>
              <a:t> </a:t>
            </a:r>
            <a:r>
              <a:rPr lang="fr-FR" dirty="0" err="1"/>
              <a:t>performed</a:t>
            </a:r>
            <a:r>
              <a:rPr lang="fr-FR" dirty="0"/>
              <a:t> a </a:t>
            </a:r>
            <a:r>
              <a:rPr lang="fr-FR" dirty="0" err="1"/>
              <a:t>systematic</a:t>
            </a:r>
            <a:r>
              <a:rPr lang="fr-FR" dirty="0"/>
              <a:t> </a:t>
            </a:r>
            <a:r>
              <a:rPr lang="fr-FR" dirty="0" err="1"/>
              <a:t>review</a:t>
            </a:r>
            <a:r>
              <a:rPr lang="fr-FR" dirty="0"/>
              <a:t> of the </a:t>
            </a:r>
            <a:r>
              <a:rPr lang="fr-FR" dirty="0" err="1"/>
              <a:t>current</a:t>
            </a:r>
            <a:r>
              <a:rPr lang="fr-FR" dirty="0"/>
              <a:t> (</a:t>
            </a:r>
            <a:r>
              <a:rPr lang="fr-FR" dirty="0" err="1"/>
              <a:t>pre</a:t>
            </a:r>
            <a:r>
              <a:rPr lang="fr-FR" dirty="0"/>
              <a:t>)</a:t>
            </a:r>
            <a:r>
              <a:rPr lang="fr-FR" dirty="0" err="1"/>
              <a:t>published</a:t>
            </a:r>
            <a:r>
              <a:rPr lang="fr-FR" dirty="0"/>
              <a:t> SARS-CoV-2 </a:t>
            </a:r>
            <a:r>
              <a:rPr lang="fr-FR" dirty="0" err="1"/>
              <a:t>literature</a:t>
            </a:r>
            <a:r>
              <a:rPr lang="fr-FR" dirty="0"/>
              <a:t> </a:t>
            </a:r>
            <a:r>
              <a:rPr lang="fr-FR" dirty="0" err="1"/>
              <a:t>with</a:t>
            </a:r>
            <a:r>
              <a:rPr lang="fr-FR" dirty="0"/>
              <a:t> a focus on the </a:t>
            </a:r>
            <a:r>
              <a:rPr lang="fr-FR" dirty="0" err="1"/>
              <a:t>evidence</a:t>
            </a:r>
            <a:r>
              <a:rPr lang="fr-FR" dirty="0"/>
              <a:t> </a:t>
            </a:r>
            <a:r>
              <a:rPr lang="fr-FR" dirty="0" err="1"/>
              <a:t>concerning</a:t>
            </a:r>
            <a:r>
              <a:rPr lang="fr-FR" dirty="0"/>
              <a:t> SARS-CoV-2 distribution in </a:t>
            </a:r>
            <a:r>
              <a:rPr lang="fr-FR" dirty="0" err="1"/>
              <a:t>human</a:t>
            </a:r>
            <a:r>
              <a:rPr lang="fr-FR" dirty="0"/>
              <a:t> tissues and viral </a:t>
            </a:r>
            <a:r>
              <a:rPr lang="fr-FR" dirty="0" err="1"/>
              <a:t>shedding</a:t>
            </a:r>
            <a:r>
              <a:rPr lang="fr-FR" dirty="0"/>
              <a:t> in body </a:t>
            </a:r>
            <a:r>
              <a:rPr lang="fr-FR" dirty="0" err="1"/>
              <a:t>fluids</a:t>
            </a:r>
            <a:r>
              <a:rPr lang="fr-FR" dirty="0"/>
              <a:t>. In addition, </a:t>
            </a:r>
            <a:r>
              <a:rPr lang="fr-FR" dirty="0" err="1"/>
              <a:t>this</a:t>
            </a:r>
            <a:r>
              <a:rPr lang="fr-FR" dirty="0"/>
              <a:t> </a:t>
            </a:r>
            <a:r>
              <a:rPr lang="fr-FR" dirty="0" err="1"/>
              <a:t>evidence</a:t>
            </a:r>
            <a:r>
              <a:rPr lang="fr-FR" dirty="0"/>
              <a:t> </a:t>
            </a:r>
            <a:r>
              <a:rPr lang="fr-FR" dirty="0" err="1"/>
              <a:t>is</a:t>
            </a:r>
            <a:r>
              <a:rPr lang="fr-FR" dirty="0"/>
              <a:t> </a:t>
            </a:r>
            <a:r>
              <a:rPr lang="fr-FR" dirty="0" err="1"/>
              <a:t>aligned</a:t>
            </a:r>
            <a:r>
              <a:rPr lang="fr-FR" dirty="0"/>
              <a:t> </a:t>
            </a:r>
            <a:r>
              <a:rPr lang="fr-FR" dirty="0" err="1"/>
              <a:t>with</a:t>
            </a:r>
            <a:r>
              <a:rPr lang="fr-FR" dirty="0"/>
              <a:t> </a:t>
            </a:r>
            <a:r>
              <a:rPr lang="fr-FR" dirty="0" err="1"/>
              <a:t>published</a:t>
            </a:r>
            <a:r>
              <a:rPr lang="fr-FR" dirty="0"/>
              <a:t> ACE2 entry-</a:t>
            </a:r>
            <a:r>
              <a:rPr lang="fr-FR" dirty="0" err="1"/>
              <a:t>receptor</a:t>
            </a:r>
            <a:r>
              <a:rPr lang="fr-FR" dirty="0"/>
              <a:t> (single </a:t>
            </a:r>
            <a:r>
              <a:rPr lang="fr-FR" dirty="0" err="1"/>
              <a:t>cell</a:t>
            </a:r>
            <a:r>
              <a:rPr lang="fr-FR" dirty="0"/>
              <a:t>) expression data </a:t>
            </a:r>
            <a:r>
              <a:rPr lang="fr-FR" dirty="0" err="1"/>
              <a:t>across</a:t>
            </a:r>
            <a:r>
              <a:rPr lang="fr-FR" dirty="0"/>
              <a:t> the </a:t>
            </a:r>
            <a:r>
              <a:rPr lang="fr-FR" dirty="0" err="1"/>
              <a:t>human</a:t>
            </a:r>
            <a:r>
              <a:rPr lang="fr-FR" dirty="0"/>
              <a:t> body to </a:t>
            </a:r>
            <a:r>
              <a:rPr lang="fr-FR" dirty="0" err="1"/>
              <a:t>construct</a:t>
            </a:r>
            <a:r>
              <a:rPr lang="fr-FR" dirty="0"/>
              <a:t> a viral distribution and ACE2 </a:t>
            </a:r>
            <a:r>
              <a:rPr lang="fr-FR" dirty="0" err="1"/>
              <a:t>receptor</a:t>
            </a:r>
            <a:r>
              <a:rPr lang="fr-FR" dirty="0"/>
              <a:t> body </a:t>
            </a:r>
            <a:r>
              <a:rPr lang="fr-FR" dirty="0" err="1"/>
              <a:t>map</a:t>
            </a:r>
            <a:r>
              <a:rPr lang="fr-FR" dirty="0"/>
              <a:t>. </a:t>
            </a:r>
            <a:r>
              <a:rPr lang="fr-FR" dirty="0" err="1"/>
              <a:t>We</a:t>
            </a:r>
            <a:r>
              <a:rPr lang="fr-FR" dirty="0"/>
              <a:t> </a:t>
            </a:r>
            <a:r>
              <a:rPr lang="fr-FR" dirty="0" err="1"/>
              <a:t>highlight</a:t>
            </a:r>
            <a:r>
              <a:rPr lang="fr-FR" dirty="0"/>
              <a:t> the </a:t>
            </a:r>
            <a:r>
              <a:rPr lang="fr-FR" dirty="0" err="1"/>
              <a:t>broad</a:t>
            </a:r>
            <a:r>
              <a:rPr lang="fr-FR" dirty="0"/>
              <a:t> </a:t>
            </a:r>
            <a:r>
              <a:rPr lang="fr-FR" dirty="0" err="1"/>
              <a:t>organotropism</a:t>
            </a:r>
            <a:r>
              <a:rPr lang="fr-FR" dirty="0"/>
              <a:t> of SARS-CoV-2, as </a:t>
            </a:r>
            <a:r>
              <a:rPr lang="fr-FR" dirty="0" err="1"/>
              <a:t>many</a:t>
            </a:r>
            <a:r>
              <a:rPr lang="fr-FR" dirty="0"/>
              <a:t> </a:t>
            </a:r>
            <a:r>
              <a:rPr lang="fr-FR" dirty="0" err="1"/>
              <a:t>studies</a:t>
            </a:r>
            <a:r>
              <a:rPr lang="fr-FR" dirty="0"/>
              <a:t> </a:t>
            </a:r>
            <a:r>
              <a:rPr lang="fr-FR" dirty="0" err="1"/>
              <a:t>identified</a:t>
            </a:r>
            <a:r>
              <a:rPr lang="fr-FR" dirty="0"/>
              <a:t> viral components (RNA, </a:t>
            </a:r>
            <a:r>
              <a:rPr lang="fr-FR" dirty="0" err="1"/>
              <a:t>proteins</a:t>
            </a:r>
            <a:r>
              <a:rPr lang="fr-FR" dirty="0"/>
              <a:t>) in multiple </a:t>
            </a:r>
            <a:r>
              <a:rPr lang="fr-FR" dirty="0" err="1"/>
              <a:t>organs</a:t>
            </a:r>
            <a:r>
              <a:rPr lang="fr-FR" dirty="0"/>
              <a:t>, </a:t>
            </a:r>
            <a:r>
              <a:rPr lang="fr-FR" dirty="0" err="1"/>
              <a:t>including</a:t>
            </a:r>
            <a:r>
              <a:rPr lang="fr-FR" dirty="0"/>
              <a:t> the pharynx, </a:t>
            </a:r>
            <a:r>
              <a:rPr lang="fr-FR" dirty="0" err="1"/>
              <a:t>trachea</a:t>
            </a:r>
            <a:r>
              <a:rPr lang="fr-FR" dirty="0"/>
              <a:t>, </a:t>
            </a:r>
            <a:r>
              <a:rPr lang="fr-FR" dirty="0" err="1"/>
              <a:t>lungs</a:t>
            </a:r>
            <a:r>
              <a:rPr lang="fr-FR" dirty="0"/>
              <a:t>, </a:t>
            </a:r>
            <a:r>
              <a:rPr lang="fr-FR" dirty="0" err="1"/>
              <a:t>blood</a:t>
            </a:r>
            <a:r>
              <a:rPr lang="fr-FR" dirty="0"/>
              <a:t>, </a:t>
            </a:r>
            <a:r>
              <a:rPr lang="fr-FR" dirty="0" err="1"/>
              <a:t>heart</a:t>
            </a:r>
            <a:r>
              <a:rPr lang="fr-FR" dirty="0"/>
              <a:t>, </a:t>
            </a:r>
            <a:r>
              <a:rPr lang="fr-FR" dirty="0" err="1"/>
              <a:t>vessels</a:t>
            </a:r>
            <a:r>
              <a:rPr lang="fr-FR" dirty="0"/>
              <a:t>, intestines, </a:t>
            </a:r>
            <a:r>
              <a:rPr lang="fr-FR" dirty="0" err="1"/>
              <a:t>brain</a:t>
            </a:r>
            <a:r>
              <a:rPr lang="fr-FR" dirty="0"/>
              <a:t>, male </a:t>
            </a:r>
            <a:r>
              <a:rPr lang="fr-FR" dirty="0" err="1"/>
              <a:t>genitals</a:t>
            </a:r>
            <a:r>
              <a:rPr lang="fr-FR" dirty="0"/>
              <a:t> and </a:t>
            </a:r>
            <a:r>
              <a:rPr lang="fr-FR" dirty="0" err="1"/>
              <a:t>kidneys</a:t>
            </a:r>
            <a:r>
              <a:rPr lang="fr-FR" dirty="0"/>
              <a:t>. This </a:t>
            </a:r>
            <a:r>
              <a:rPr lang="fr-FR" dirty="0" err="1"/>
              <a:t>also</a:t>
            </a:r>
            <a:r>
              <a:rPr lang="fr-FR" dirty="0"/>
              <a:t> </a:t>
            </a:r>
            <a:r>
              <a:rPr lang="fr-FR" dirty="0" err="1"/>
              <a:t>implicates</a:t>
            </a:r>
            <a:r>
              <a:rPr lang="fr-FR" dirty="0"/>
              <a:t> the </a:t>
            </a:r>
            <a:r>
              <a:rPr lang="fr-FR" dirty="0" err="1"/>
              <a:t>presence</a:t>
            </a:r>
            <a:r>
              <a:rPr lang="fr-FR" dirty="0"/>
              <a:t> of viral components in </a:t>
            </a:r>
            <a:r>
              <a:rPr lang="fr-FR" dirty="0" err="1"/>
              <a:t>various</a:t>
            </a:r>
            <a:r>
              <a:rPr lang="fr-FR" dirty="0"/>
              <a:t> body </a:t>
            </a:r>
            <a:r>
              <a:rPr lang="fr-FR" dirty="0" err="1"/>
              <a:t>fluids</a:t>
            </a:r>
            <a:r>
              <a:rPr lang="fr-FR" dirty="0"/>
              <a:t> </a:t>
            </a:r>
            <a:r>
              <a:rPr lang="fr-FR" dirty="0" err="1"/>
              <a:t>such</a:t>
            </a:r>
            <a:r>
              <a:rPr lang="fr-FR" dirty="0"/>
              <a:t> as mucus, saliva, urine, </a:t>
            </a:r>
            <a:r>
              <a:rPr lang="fr-FR" dirty="0" err="1"/>
              <a:t>cerebrospinal</a:t>
            </a:r>
            <a:r>
              <a:rPr lang="fr-FR" dirty="0"/>
              <a:t> </a:t>
            </a:r>
            <a:r>
              <a:rPr lang="fr-FR" dirty="0" err="1"/>
              <a:t>fluid</a:t>
            </a:r>
            <a:r>
              <a:rPr lang="fr-FR" dirty="0"/>
              <a:t>, </a:t>
            </a:r>
            <a:r>
              <a:rPr lang="fr-FR" dirty="0" err="1"/>
              <a:t>semen</a:t>
            </a:r>
            <a:r>
              <a:rPr lang="fr-FR" dirty="0"/>
              <a:t> and </a:t>
            </a:r>
            <a:r>
              <a:rPr lang="fr-FR" dirty="0" err="1"/>
              <a:t>breast</a:t>
            </a:r>
            <a:r>
              <a:rPr lang="fr-FR" dirty="0"/>
              <a:t> </a:t>
            </a:r>
            <a:r>
              <a:rPr lang="fr-FR" dirty="0" err="1"/>
              <a:t>milk</a:t>
            </a:r>
            <a:r>
              <a:rPr lang="fr-FR" dirty="0"/>
              <a:t>. The main SARS-CoV-2 entry </a:t>
            </a:r>
            <a:r>
              <a:rPr lang="fr-FR" dirty="0" err="1"/>
              <a:t>receptor</a:t>
            </a:r>
            <a:r>
              <a:rPr lang="fr-FR" dirty="0"/>
              <a:t>, ACE2, </a:t>
            </a:r>
            <a:r>
              <a:rPr lang="fr-FR" dirty="0" err="1"/>
              <a:t>is</a:t>
            </a:r>
            <a:r>
              <a:rPr lang="fr-FR" dirty="0"/>
              <a:t> </a:t>
            </a:r>
            <a:r>
              <a:rPr lang="fr-FR" dirty="0" err="1"/>
              <a:t>expressed</a:t>
            </a:r>
            <a:r>
              <a:rPr lang="fr-FR" dirty="0"/>
              <a:t> at </a:t>
            </a:r>
            <a:r>
              <a:rPr lang="fr-FR" dirty="0" err="1"/>
              <a:t>different</a:t>
            </a:r>
            <a:r>
              <a:rPr lang="fr-FR" dirty="0"/>
              <a:t> </a:t>
            </a:r>
            <a:r>
              <a:rPr lang="fr-FR" dirty="0" err="1"/>
              <a:t>levels</a:t>
            </a:r>
            <a:r>
              <a:rPr lang="fr-FR" dirty="0"/>
              <a:t> in multiple tissues </a:t>
            </a:r>
            <a:r>
              <a:rPr lang="fr-FR" dirty="0" err="1"/>
              <a:t>throughout</a:t>
            </a:r>
            <a:r>
              <a:rPr lang="fr-FR" dirty="0"/>
              <a:t> the </a:t>
            </a:r>
            <a:r>
              <a:rPr lang="fr-FR" dirty="0" err="1"/>
              <a:t>human</a:t>
            </a:r>
            <a:r>
              <a:rPr lang="fr-FR" dirty="0"/>
              <a:t> body, but </a:t>
            </a:r>
            <a:r>
              <a:rPr lang="fr-FR" dirty="0" err="1"/>
              <a:t>its</a:t>
            </a:r>
            <a:r>
              <a:rPr lang="fr-FR" dirty="0"/>
              <a:t> expression </a:t>
            </a:r>
            <a:r>
              <a:rPr lang="fr-FR" dirty="0" err="1"/>
              <a:t>levels</a:t>
            </a:r>
            <a:r>
              <a:rPr lang="fr-FR" dirty="0"/>
              <a:t> do not </a:t>
            </a:r>
            <a:r>
              <a:rPr lang="fr-FR" dirty="0" err="1"/>
              <a:t>always</a:t>
            </a:r>
            <a:r>
              <a:rPr lang="fr-FR" dirty="0"/>
              <a:t> correspond </a:t>
            </a:r>
            <a:r>
              <a:rPr lang="fr-FR" dirty="0" err="1"/>
              <a:t>with</a:t>
            </a:r>
            <a:r>
              <a:rPr lang="fr-FR" dirty="0"/>
              <a:t> SARS-CoV-2 </a:t>
            </a:r>
            <a:r>
              <a:rPr lang="fr-FR" dirty="0" err="1"/>
              <a:t>detection</a:t>
            </a:r>
            <a:r>
              <a:rPr lang="fr-FR" dirty="0"/>
              <a:t>, </a:t>
            </a:r>
            <a:r>
              <a:rPr lang="fr-FR" dirty="0" err="1"/>
              <a:t>indicating</a:t>
            </a:r>
            <a:r>
              <a:rPr lang="fr-FR" dirty="0"/>
              <a:t> </a:t>
            </a:r>
            <a:r>
              <a:rPr lang="fr-FR" dirty="0" err="1"/>
              <a:t>that</a:t>
            </a:r>
            <a:r>
              <a:rPr lang="fr-FR" dirty="0"/>
              <a:t> </a:t>
            </a:r>
            <a:r>
              <a:rPr lang="fr-FR" dirty="0" err="1"/>
              <a:t>there</a:t>
            </a:r>
            <a:r>
              <a:rPr lang="fr-FR" dirty="0"/>
              <a:t> </a:t>
            </a:r>
            <a:r>
              <a:rPr lang="fr-FR" dirty="0" err="1"/>
              <a:t>is</a:t>
            </a:r>
            <a:r>
              <a:rPr lang="fr-FR" dirty="0"/>
              <a:t> a </a:t>
            </a:r>
            <a:r>
              <a:rPr lang="fr-FR" dirty="0" err="1"/>
              <a:t>complex</a:t>
            </a:r>
            <a:r>
              <a:rPr lang="fr-FR" dirty="0"/>
              <a:t> </a:t>
            </a:r>
            <a:r>
              <a:rPr lang="fr-FR" dirty="0" err="1"/>
              <a:t>interplay</a:t>
            </a:r>
            <a:r>
              <a:rPr lang="fr-FR" dirty="0"/>
              <a:t> </a:t>
            </a:r>
            <a:r>
              <a:rPr lang="fr-FR" dirty="0" err="1"/>
              <a:t>between</a:t>
            </a:r>
            <a:r>
              <a:rPr lang="fr-FR" dirty="0"/>
              <a:t> virus and host. </a:t>
            </a:r>
            <a:r>
              <a:rPr lang="fr-FR" dirty="0" err="1"/>
              <a:t>Together</a:t>
            </a:r>
            <a:r>
              <a:rPr lang="fr-FR" dirty="0"/>
              <a:t>, </a:t>
            </a:r>
            <a:r>
              <a:rPr lang="fr-FR" dirty="0" err="1"/>
              <a:t>these</a:t>
            </a:r>
            <a:r>
              <a:rPr lang="fr-FR" dirty="0"/>
              <a:t> data shed new light on the </a:t>
            </a:r>
            <a:r>
              <a:rPr lang="fr-FR" dirty="0" err="1"/>
              <a:t>current</a:t>
            </a:r>
            <a:r>
              <a:rPr lang="fr-FR" dirty="0"/>
              <a:t> </a:t>
            </a:r>
            <a:r>
              <a:rPr lang="fr-FR" dirty="0" err="1"/>
              <a:t>view</a:t>
            </a:r>
            <a:r>
              <a:rPr lang="fr-FR" dirty="0"/>
              <a:t> of SARS-CoV-2 </a:t>
            </a:r>
            <a:r>
              <a:rPr lang="fr-FR" dirty="0" err="1"/>
              <a:t>pathogenesis</a:t>
            </a:r>
            <a:r>
              <a:rPr lang="fr-FR" dirty="0"/>
              <a:t> and </a:t>
            </a:r>
            <a:r>
              <a:rPr lang="fr-FR" dirty="0" err="1"/>
              <a:t>lay</a:t>
            </a:r>
            <a:r>
              <a:rPr lang="fr-FR" dirty="0"/>
              <a:t> the </a:t>
            </a:r>
            <a:r>
              <a:rPr lang="fr-FR" dirty="0" err="1"/>
              <a:t>foundation</a:t>
            </a:r>
            <a:r>
              <a:rPr lang="fr-FR" dirty="0"/>
              <a:t> for </a:t>
            </a:r>
            <a:r>
              <a:rPr lang="fr-FR" dirty="0" err="1"/>
              <a:t>better</a:t>
            </a:r>
            <a:r>
              <a:rPr lang="fr-FR" dirty="0"/>
              <a:t> </a:t>
            </a:r>
            <a:r>
              <a:rPr lang="fr-FR" dirty="0" err="1"/>
              <a:t>diagnosis</a:t>
            </a:r>
            <a:r>
              <a:rPr lang="fr-FR" dirty="0"/>
              <a:t> and </a:t>
            </a:r>
            <a:r>
              <a:rPr lang="fr-FR" dirty="0" err="1"/>
              <a:t>treatment</a:t>
            </a:r>
            <a:r>
              <a:rPr lang="fr-FR" dirty="0"/>
              <a:t> of COVID-19 patients.</a:t>
            </a:r>
          </a:p>
          <a:p>
            <a:r>
              <a:rPr lang="fr-FR" dirty="0"/>
              <a:t>Depuis l'apparition du SRAS-CoV-2 dans la population humaine, la communauté scientifique s'est empressée de rassembler le plus d'informations possible afin de trouver de bonnes stratégies pour le confinement et le traitement de ce virus pandémique. Nous avons effectué ici une revue systématique de la littérature actuelle (pré)publiée sur le SRAS-CoV-2, en nous concentrant sur les preuves concernant la distribution du SRAS-CoV-2 dans les tissus humains et l'excrétion virale dans les fluides corporels. En outre, ces preuves sont alignées avec les données publiées sur l'expression des récepteurs d'entrée de l'ACE2 (cellule unique) dans le corps humain afin de construire une carte de la distribution virale et des récepteurs de l'ACE2 dans le corps. Nous soulignons le large </a:t>
            </a:r>
            <a:r>
              <a:rPr lang="fr-FR" dirty="0" err="1"/>
              <a:t>organotropisme</a:t>
            </a:r>
            <a:r>
              <a:rPr lang="fr-FR" dirty="0"/>
              <a:t> du SRAS-CoV-2, car de nombreuses études ont identifié des composants viraux (ARN, protéines) dans de multiples organes, notamment le pharynx, la trachée, les poumons, le sang, le cœur, les vaisseaux, les intestins, le cerveau, les organes génitaux masculins et les reins. Cela implique également la présence de composants viraux dans divers fluides corporels tels que le mucus, la salive, l'urine, le liquide céphalo-rachidien, le sperme et le lait maternel. Le principal récepteur d'entrée du SRAS-CoV-2, l'ACE2, est exprimé à différents niveaux dans de multiples tissus du corps humain, mais ses niveaux d'expression ne correspondent pas toujours à la détection du SRAS-CoV-2, ce qui indique qu'il existe une interaction complexe entre le virus et l'hôte. Ensemble, ces données apportent un nouvel éclairage sur la vision actuelle de la pathogenèse du SRAS-CoV-2 et jettent les bases d'un meilleur diagnostic et d'un meilleur traitement des patients atteints du COVID-19. </a:t>
            </a:r>
          </a:p>
        </p:txBody>
      </p:sp>
      <p:sp>
        <p:nvSpPr>
          <p:cNvPr id="4" name="Espace réservé du numéro de diapositive 3"/>
          <p:cNvSpPr>
            <a:spLocks noGrp="1"/>
          </p:cNvSpPr>
          <p:nvPr>
            <p:ph type="sldNum" sz="quarter" idx="5"/>
          </p:nvPr>
        </p:nvSpPr>
        <p:spPr/>
        <p:txBody>
          <a:bodyPr/>
          <a:lstStyle/>
          <a:p>
            <a:fld id="{14BB4837-E083-7644-9608-B60498E9344E}" type="slidenum">
              <a:rPr lang="fr-FR" smtClean="0"/>
              <a:t>13</a:t>
            </a:fld>
            <a:endParaRPr lang="fr-FR"/>
          </a:p>
        </p:txBody>
      </p:sp>
    </p:spTree>
    <p:extLst>
      <p:ext uri="{BB962C8B-B14F-4D97-AF65-F5344CB8AC3E}">
        <p14:creationId xmlns:p14="http://schemas.microsoft.com/office/powerpoint/2010/main" val="1039845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a:t>
            </a:r>
            <a:r>
              <a:rPr lang="fr-FR" dirty="0" err="1"/>
              <a:t>journals-plos-org.proxy.insermbiblio.inist.fr</a:t>
            </a:r>
            <a:r>
              <a:rPr lang="fr-FR" dirty="0"/>
              <a:t>/</a:t>
            </a:r>
            <a:r>
              <a:rPr lang="fr-FR" dirty="0" err="1"/>
              <a:t>plospathogens</a:t>
            </a:r>
            <a:r>
              <a:rPr lang="fr-FR" dirty="0"/>
              <a:t>/</a:t>
            </a:r>
            <a:r>
              <a:rPr lang="fr-FR" dirty="0" err="1"/>
              <a:t>article?id</a:t>
            </a:r>
            <a:r>
              <a:rPr lang="fr-FR" dirty="0"/>
              <a:t>=10.1371/journal.ppat.1009037</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On the </a:t>
            </a:r>
            <a:r>
              <a:rPr lang="fr-FR" b="1" dirty="0" err="1"/>
              <a:t>whereabouts</a:t>
            </a:r>
            <a:r>
              <a:rPr lang="fr-FR" b="1" dirty="0"/>
              <a:t> of SARS-CoV-2 in the </a:t>
            </a:r>
            <a:r>
              <a:rPr lang="fr-FR" b="1" dirty="0" err="1"/>
              <a:t>human</a:t>
            </a:r>
            <a:r>
              <a:rPr lang="fr-FR" b="1" dirty="0"/>
              <a:t> body: A </a:t>
            </a:r>
            <a:r>
              <a:rPr lang="fr-FR" b="1" dirty="0" err="1"/>
              <a:t>systematic</a:t>
            </a:r>
            <a:r>
              <a:rPr lang="fr-FR" b="1" dirty="0"/>
              <a:t> </a:t>
            </a:r>
            <a:r>
              <a:rPr lang="fr-FR" b="1" dirty="0" err="1"/>
              <a:t>review</a:t>
            </a:r>
            <a:endParaRPr lang="fr-FR" b="1" dirty="0"/>
          </a:p>
          <a:p>
            <a:r>
              <a:rPr lang="fr-FR" dirty="0" err="1"/>
              <a:t>Fig</a:t>
            </a:r>
            <a:r>
              <a:rPr lang="fr-FR" dirty="0"/>
              <a:t> 2. </a:t>
            </a:r>
            <a:r>
              <a:rPr lang="fr-FR" dirty="0" err="1"/>
              <a:t>Overview</a:t>
            </a:r>
            <a:r>
              <a:rPr lang="fr-FR" dirty="0"/>
              <a:t> of </a:t>
            </a:r>
            <a:r>
              <a:rPr lang="fr-FR" dirty="0" err="1"/>
              <a:t>organ</a:t>
            </a:r>
            <a:r>
              <a:rPr lang="fr-FR" dirty="0"/>
              <a:t> </a:t>
            </a:r>
            <a:r>
              <a:rPr lang="fr-FR" dirty="0" err="1"/>
              <a:t>systems</a:t>
            </a:r>
            <a:r>
              <a:rPr lang="fr-FR" dirty="0"/>
              <a:t> </a:t>
            </a:r>
            <a:r>
              <a:rPr lang="fr-FR" dirty="0" err="1"/>
              <a:t>studied</a:t>
            </a:r>
            <a:r>
              <a:rPr lang="fr-FR" dirty="0"/>
              <a:t> in SARS-CoV-2 </a:t>
            </a:r>
            <a:r>
              <a:rPr lang="fr-FR" dirty="0" err="1"/>
              <a:t>human</a:t>
            </a:r>
            <a:r>
              <a:rPr lang="fr-FR" dirty="0"/>
              <a:t> </a:t>
            </a:r>
            <a:r>
              <a:rPr lang="fr-FR" dirty="0" err="1"/>
              <a:t>reservoir</a:t>
            </a:r>
            <a:r>
              <a:rPr lang="fr-FR" dirty="0"/>
              <a:t> </a:t>
            </a:r>
            <a:r>
              <a:rPr lang="fr-FR" dirty="0" err="1"/>
              <a:t>studies</a:t>
            </a:r>
            <a:r>
              <a:rPr lang="fr-FR" dirty="0"/>
              <a:t> for the time </a:t>
            </a:r>
            <a:r>
              <a:rPr lang="fr-FR" dirty="0" err="1"/>
              <a:t>period</a:t>
            </a:r>
            <a:r>
              <a:rPr lang="fr-FR" dirty="0"/>
              <a:t> </a:t>
            </a:r>
            <a:r>
              <a:rPr lang="fr-FR" dirty="0" err="1"/>
              <a:t>January</a:t>
            </a:r>
            <a:r>
              <a:rPr lang="fr-FR" dirty="0"/>
              <a:t> 1</a:t>
            </a:r>
            <a:r>
              <a:rPr lang="fr-FR" baseline="30000" dirty="0"/>
              <a:t>st</a:t>
            </a:r>
            <a:r>
              <a:rPr lang="fr-FR" dirty="0"/>
              <a:t> to </a:t>
            </a:r>
            <a:r>
              <a:rPr lang="fr-FR" dirty="0" err="1"/>
              <a:t>June</a:t>
            </a:r>
            <a:r>
              <a:rPr lang="fr-FR" dirty="0"/>
              <a:t> 23</a:t>
            </a:r>
            <a:r>
              <a:rPr lang="fr-FR" baseline="30000" dirty="0"/>
              <a:t>rd</a:t>
            </a:r>
            <a:r>
              <a:rPr lang="fr-FR" dirty="0"/>
              <a:t> 2020.</a:t>
            </a:r>
          </a:p>
          <a:p>
            <a:r>
              <a:rPr lang="fr-FR" dirty="0" err="1"/>
              <a:t>Next</a:t>
            </a:r>
            <a:r>
              <a:rPr lang="fr-FR" dirty="0"/>
              <a:t> to the </a:t>
            </a:r>
            <a:r>
              <a:rPr lang="fr-FR" dirty="0" err="1"/>
              <a:t>widespread</a:t>
            </a:r>
            <a:r>
              <a:rPr lang="fr-FR" dirty="0"/>
              <a:t> use of </a:t>
            </a:r>
            <a:r>
              <a:rPr lang="fr-FR" dirty="0" err="1"/>
              <a:t>nasopharyngeal</a:t>
            </a:r>
            <a:r>
              <a:rPr lang="fr-FR" dirty="0"/>
              <a:t> or </a:t>
            </a:r>
            <a:r>
              <a:rPr lang="fr-FR" dirty="0" err="1"/>
              <a:t>oropharyngeal</a:t>
            </a:r>
            <a:r>
              <a:rPr lang="fr-FR" dirty="0"/>
              <a:t> </a:t>
            </a:r>
            <a:r>
              <a:rPr lang="fr-FR" dirty="0" err="1"/>
              <a:t>swabs</a:t>
            </a:r>
            <a:r>
              <a:rPr lang="fr-FR" dirty="0"/>
              <a:t> (not </a:t>
            </a:r>
            <a:r>
              <a:rPr lang="fr-FR" dirty="0" err="1"/>
              <a:t>included</a:t>
            </a:r>
            <a:r>
              <a:rPr lang="fr-FR" dirty="0"/>
              <a:t> in the graph), a full range of SARS-CoV-2 </a:t>
            </a:r>
            <a:r>
              <a:rPr lang="fr-FR" dirty="0" err="1"/>
              <a:t>reservoir</a:t>
            </a:r>
            <a:r>
              <a:rPr lang="fr-FR" dirty="0"/>
              <a:t> </a:t>
            </a:r>
            <a:r>
              <a:rPr lang="fr-FR" dirty="0" err="1"/>
              <a:t>studies</a:t>
            </a:r>
            <a:r>
              <a:rPr lang="fr-FR" dirty="0"/>
              <a:t> </a:t>
            </a:r>
            <a:r>
              <a:rPr lang="fr-FR" dirty="0" err="1"/>
              <a:t>were</a:t>
            </a:r>
            <a:r>
              <a:rPr lang="fr-FR" dirty="0"/>
              <a:t> </a:t>
            </a:r>
            <a:r>
              <a:rPr lang="fr-FR" dirty="0" err="1"/>
              <a:t>identified</a:t>
            </a:r>
            <a:r>
              <a:rPr lang="fr-FR" dirty="0"/>
              <a:t> </a:t>
            </a:r>
            <a:r>
              <a:rPr lang="fr-FR" dirty="0" err="1"/>
              <a:t>which</a:t>
            </a:r>
            <a:r>
              <a:rPr lang="fr-FR" dirty="0"/>
              <a:t> </a:t>
            </a:r>
            <a:r>
              <a:rPr lang="fr-FR" dirty="0" err="1"/>
              <a:t>examined</a:t>
            </a:r>
            <a:r>
              <a:rPr lang="fr-FR" dirty="0"/>
              <a:t> a </a:t>
            </a:r>
            <a:r>
              <a:rPr lang="fr-FR" dirty="0" err="1"/>
              <a:t>vast</a:t>
            </a:r>
            <a:r>
              <a:rPr lang="fr-FR" dirty="0"/>
              <a:t> </a:t>
            </a:r>
            <a:r>
              <a:rPr lang="fr-FR" dirty="0" err="1"/>
              <a:t>array</a:t>
            </a:r>
            <a:r>
              <a:rPr lang="fr-FR" dirty="0"/>
              <a:t> of </a:t>
            </a:r>
            <a:r>
              <a:rPr lang="fr-FR" dirty="0" err="1"/>
              <a:t>human</a:t>
            </a:r>
            <a:r>
              <a:rPr lang="fr-FR" dirty="0"/>
              <a:t> tissues and body </a:t>
            </a:r>
            <a:r>
              <a:rPr lang="fr-FR" dirty="0" err="1"/>
              <a:t>fluids</a:t>
            </a:r>
            <a:r>
              <a:rPr lang="fr-FR" dirty="0"/>
              <a:t>. </a:t>
            </a:r>
          </a:p>
          <a:p>
            <a:r>
              <a:rPr lang="fr-FR" dirty="0"/>
              <a:t>a full range of SARS-CoV-2 </a:t>
            </a:r>
            <a:r>
              <a:rPr lang="fr-FR" dirty="0" err="1"/>
              <a:t>studies</a:t>
            </a:r>
            <a:r>
              <a:rPr lang="fr-FR" dirty="0"/>
              <a:t> </a:t>
            </a:r>
            <a:r>
              <a:rPr lang="fr-FR" dirty="0" err="1"/>
              <a:t>were</a:t>
            </a:r>
            <a:r>
              <a:rPr lang="fr-FR" dirty="0"/>
              <a:t> </a:t>
            </a:r>
            <a:r>
              <a:rPr lang="fr-FR" dirty="0" err="1"/>
              <a:t>identified</a:t>
            </a:r>
            <a:r>
              <a:rPr lang="fr-FR" dirty="0"/>
              <a:t> </a:t>
            </a:r>
            <a:r>
              <a:rPr lang="fr-FR" dirty="0" err="1"/>
              <a:t>which</a:t>
            </a:r>
            <a:r>
              <a:rPr lang="fr-FR" dirty="0"/>
              <a:t> </a:t>
            </a:r>
            <a:r>
              <a:rPr lang="fr-FR" dirty="0" err="1"/>
              <a:t>investigated</a:t>
            </a:r>
            <a:r>
              <a:rPr lang="fr-FR" dirty="0"/>
              <a:t> viral </a:t>
            </a:r>
            <a:r>
              <a:rPr lang="fr-FR" dirty="0" err="1"/>
              <a:t>presence</a:t>
            </a:r>
            <a:r>
              <a:rPr lang="fr-FR" dirty="0"/>
              <a:t> in a </a:t>
            </a:r>
            <a:r>
              <a:rPr lang="fr-FR" dirty="0" err="1"/>
              <a:t>vast</a:t>
            </a:r>
            <a:r>
              <a:rPr lang="fr-FR" dirty="0"/>
              <a:t> </a:t>
            </a:r>
            <a:r>
              <a:rPr lang="fr-FR" dirty="0" err="1"/>
              <a:t>array</a:t>
            </a:r>
            <a:r>
              <a:rPr lang="fr-FR" dirty="0"/>
              <a:t> of </a:t>
            </a:r>
            <a:r>
              <a:rPr lang="fr-FR" dirty="0" err="1"/>
              <a:t>human</a:t>
            </a:r>
            <a:r>
              <a:rPr lang="fr-FR" dirty="0"/>
              <a:t> tissues and body </a:t>
            </a:r>
            <a:r>
              <a:rPr lang="fr-FR" dirty="0" err="1"/>
              <a:t>fluids</a:t>
            </a:r>
            <a:r>
              <a:rPr lang="fr-FR" dirty="0"/>
              <a:t> spread </a:t>
            </a:r>
            <a:r>
              <a:rPr lang="fr-FR" dirty="0" err="1"/>
              <a:t>across</a:t>
            </a:r>
            <a:r>
              <a:rPr lang="fr-FR" dirty="0"/>
              <a:t> the </a:t>
            </a:r>
            <a:r>
              <a:rPr lang="fr-FR" dirty="0" err="1"/>
              <a:t>human</a:t>
            </a:r>
            <a:r>
              <a:rPr lang="fr-FR" dirty="0"/>
              <a:t> body</a:t>
            </a:r>
          </a:p>
          <a:p>
            <a:r>
              <a:rPr lang="fr-FR" dirty="0" err="1"/>
              <a:t>Since</a:t>
            </a:r>
            <a:r>
              <a:rPr lang="fr-FR" dirty="0"/>
              <a:t> SARS-CoV-2 </a:t>
            </a:r>
            <a:r>
              <a:rPr lang="fr-FR" dirty="0" err="1"/>
              <a:t>appeared</a:t>
            </a:r>
            <a:r>
              <a:rPr lang="fr-FR" dirty="0"/>
              <a:t> in the </a:t>
            </a:r>
            <a:r>
              <a:rPr lang="fr-FR" dirty="0" err="1"/>
              <a:t>human</a:t>
            </a:r>
            <a:r>
              <a:rPr lang="fr-FR" dirty="0"/>
              <a:t> population, the </a:t>
            </a:r>
            <a:r>
              <a:rPr lang="fr-FR" dirty="0" err="1"/>
              <a:t>scientific</a:t>
            </a:r>
            <a:r>
              <a:rPr lang="fr-FR" dirty="0"/>
              <a:t> </a:t>
            </a:r>
            <a:r>
              <a:rPr lang="fr-FR" dirty="0" err="1"/>
              <a:t>community</a:t>
            </a:r>
            <a:r>
              <a:rPr lang="fr-FR" dirty="0"/>
              <a:t> has </a:t>
            </a:r>
            <a:r>
              <a:rPr lang="fr-FR" dirty="0" err="1"/>
              <a:t>scrambled</a:t>
            </a:r>
            <a:r>
              <a:rPr lang="fr-FR" dirty="0"/>
              <a:t> to </a:t>
            </a:r>
            <a:r>
              <a:rPr lang="fr-FR" dirty="0" err="1"/>
              <a:t>gather</a:t>
            </a:r>
            <a:r>
              <a:rPr lang="fr-FR" dirty="0"/>
              <a:t> as </a:t>
            </a:r>
            <a:r>
              <a:rPr lang="fr-FR" dirty="0" err="1"/>
              <a:t>much</a:t>
            </a:r>
            <a:r>
              <a:rPr lang="fr-FR" dirty="0"/>
              <a:t> information as possible to </a:t>
            </a:r>
            <a:r>
              <a:rPr lang="fr-FR" dirty="0" err="1"/>
              <a:t>find</a:t>
            </a:r>
            <a:r>
              <a:rPr lang="fr-FR" dirty="0"/>
              <a:t> good </a:t>
            </a:r>
            <a:r>
              <a:rPr lang="fr-FR" dirty="0" err="1"/>
              <a:t>strategies</a:t>
            </a:r>
            <a:r>
              <a:rPr lang="fr-FR" dirty="0"/>
              <a:t> for the </a:t>
            </a:r>
            <a:r>
              <a:rPr lang="fr-FR" dirty="0" err="1"/>
              <a:t>containment</a:t>
            </a:r>
            <a:r>
              <a:rPr lang="fr-FR" dirty="0"/>
              <a:t> and </a:t>
            </a:r>
            <a:r>
              <a:rPr lang="fr-FR" dirty="0" err="1"/>
              <a:t>treatment</a:t>
            </a:r>
            <a:r>
              <a:rPr lang="fr-FR" dirty="0"/>
              <a:t> of </a:t>
            </a:r>
            <a:r>
              <a:rPr lang="fr-FR" dirty="0" err="1"/>
              <a:t>this</a:t>
            </a:r>
            <a:r>
              <a:rPr lang="fr-FR" dirty="0"/>
              <a:t> </a:t>
            </a:r>
            <a:r>
              <a:rPr lang="fr-FR" dirty="0" err="1"/>
              <a:t>pandemic</a:t>
            </a:r>
            <a:r>
              <a:rPr lang="fr-FR" dirty="0"/>
              <a:t> virus. </a:t>
            </a:r>
            <a:r>
              <a:rPr lang="fr-FR" dirty="0" err="1"/>
              <a:t>Here</a:t>
            </a:r>
            <a:r>
              <a:rPr lang="fr-FR" dirty="0"/>
              <a:t>, </a:t>
            </a:r>
            <a:r>
              <a:rPr lang="fr-FR" dirty="0" err="1"/>
              <a:t>we</a:t>
            </a:r>
            <a:r>
              <a:rPr lang="fr-FR" dirty="0"/>
              <a:t> </a:t>
            </a:r>
            <a:r>
              <a:rPr lang="fr-FR" dirty="0" err="1"/>
              <a:t>performed</a:t>
            </a:r>
            <a:r>
              <a:rPr lang="fr-FR" dirty="0"/>
              <a:t> a </a:t>
            </a:r>
            <a:r>
              <a:rPr lang="fr-FR" dirty="0" err="1"/>
              <a:t>systematic</a:t>
            </a:r>
            <a:r>
              <a:rPr lang="fr-FR" dirty="0"/>
              <a:t> </a:t>
            </a:r>
            <a:r>
              <a:rPr lang="fr-FR" dirty="0" err="1"/>
              <a:t>review</a:t>
            </a:r>
            <a:r>
              <a:rPr lang="fr-FR" dirty="0"/>
              <a:t> of the </a:t>
            </a:r>
            <a:r>
              <a:rPr lang="fr-FR" dirty="0" err="1"/>
              <a:t>current</a:t>
            </a:r>
            <a:r>
              <a:rPr lang="fr-FR" dirty="0"/>
              <a:t> (</a:t>
            </a:r>
            <a:r>
              <a:rPr lang="fr-FR" dirty="0" err="1"/>
              <a:t>pre</a:t>
            </a:r>
            <a:r>
              <a:rPr lang="fr-FR" dirty="0"/>
              <a:t>)</a:t>
            </a:r>
            <a:r>
              <a:rPr lang="fr-FR" dirty="0" err="1"/>
              <a:t>published</a:t>
            </a:r>
            <a:r>
              <a:rPr lang="fr-FR" dirty="0"/>
              <a:t> SARS-CoV-2 </a:t>
            </a:r>
            <a:r>
              <a:rPr lang="fr-FR" dirty="0" err="1"/>
              <a:t>literature</a:t>
            </a:r>
            <a:r>
              <a:rPr lang="fr-FR" dirty="0"/>
              <a:t> </a:t>
            </a:r>
            <a:r>
              <a:rPr lang="fr-FR" dirty="0" err="1"/>
              <a:t>with</a:t>
            </a:r>
            <a:r>
              <a:rPr lang="fr-FR" dirty="0"/>
              <a:t> a focus on the </a:t>
            </a:r>
            <a:r>
              <a:rPr lang="fr-FR" dirty="0" err="1"/>
              <a:t>evidence</a:t>
            </a:r>
            <a:r>
              <a:rPr lang="fr-FR" dirty="0"/>
              <a:t> </a:t>
            </a:r>
            <a:r>
              <a:rPr lang="fr-FR" dirty="0" err="1"/>
              <a:t>concerning</a:t>
            </a:r>
            <a:r>
              <a:rPr lang="fr-FR" dirty="0"/>
              <a:t> SARS-CoV-2 distribution in </a:t>
            </a:r>
            <a:r>
              <a:rPr lang="fr-FR" dirty="0" err="1"/>
              <a:t>human</a:t>
            </a:r>
            <a:r>
              <a:rPr lang="fr-FR" dirty="0"/>
              <a:t> tissues and viral </a:t>
            </a:r>
            <a:r>
              <a:rPr lang="fr-FR" dirty="0" err="1"/>
              <a:t>shedding</a:t>
            </a:r>
            <a:r>
              <a:rPr lang="fr-FR" dirty="0"/>
              <a:t> in body </a:t>
            </a:r>
            <a:r>
              <a:rPr lang="fr-FR" dirty="0" err="1"/>
              <a:t>fluids</a:t>
            </a:r>
            <a:r>
              <a:rPr lang="fr-FR" dirty="0"/>
              <a:t>. In addition, </a:t>
            </a:r>
            <a:r>
              <a:rPr lang="fr-FR" dirty="0" err="1"/>
              <a:t>this</a:t>
            </a:r>
            <a:r>
              <a:rPr lang="fr-FR" dirty="0"/>
              <a:t> </a:t>
            </a:r>
            <a:r>
              <a:rPr lang="fr-FR" dirty="0" err="1"/>
              <a:t>evidence</a:t>
            </a:r>
            <a:r>
              <a:rPr lang="fr-FR" dirty="0"/>
              <a:t> </a:t>
            </a:r>
            <a:r>
              <a:rPr lang="fr-FR" dirty="0" err="1"/>
              <a:t>is</a:t>
            </a:r>
            <a:r>
              <a:rPr lang="fr-FR" dirty="0"/>
              <a:t> </a:t>
            </a:r>
            <a:r>
              <a:rPr lang="fr-FR" dirty="0" err="1"/>
              <a:t>aligned</a:t>
            </a:r>
            <a:r>
              <a:rPr lang="fr-FR" dirty="0"/>
              <a:t> </a:t>
            </a:r>
            <a:r>
              <a:rPr lang="fr-FR" dirty="0" err="1"/>
              <a:t>with</a:t>
            </a:r>
            <a:r>
              <a:rPr lang="fr-FR" dirty="0"/>
              <a:t> </a:t>
            </a:r>
            <a:r>
              <a:rPr lang="fr-FR" dirty="0" err="1"/>
              <a:t>published</a:t>
            </a:r>
            <a:r>
              <a:rPr lang="fr-FR" dirty="0"/>
              <a:t> ACE2 entry-</a:t>
            </a:r>
            <a:r>
              <a:rPr lang="fr-FR" dirty="0" err="1"/>
              <a:t>receptor</a:t>
            </a:r>
            <a:r>
              <a:rPr lang="fr-FR" dirty="0"/>
              <a:t> (single </a:t>
            </a:r>
            <a:r>
              <a:rPr lang="fr-FR" dirty="0" err="1"/>
              <a:t>cell</a:t>
            </a:r>
            <a:r>
              <a:rPr lang="fr-FR" dirty="0"/>
              <a:t>) expression data </a:t>
            </a:r>
            <a:r>
              <a:rPr lang="fr-FR" dirty="0" err="1"/>
              <a:t>across</a:t>
            </a:r>
            <a:r>
              <a:rPr lang="fr-FR" dirty="0"/>
              <a:t> the </a:t>
            </a:r>
            <a:r>
              <a:rPr lang="fr-FR" dirty="0" err="1"/>
              <a:t>human</a:t>
            </a:r>
            <a:r>
              <a:rPr lang="fr-FR" dirty="0"/>
              <a:t> body to </a:t>
            </a:r>
            <a:r>
              <a:rPr lang="fr-FR" dirty="0" err="1"/>
              <a:t>construct</a:t>
            </a:r>
            <a:r>
              <a:rPr lang="fr-FR" dirty="0"/>
              <a:t> a viral distribution and ACE2 </a:t>
            </a:r>
            <a:r>
              <a:rPr lang="fr-FR" dirty="0" err="1"/>
              <a:t>receptor</a:t>
            </a:r>
            <a:r>
              <a:rPr lang="fr-FR" dirty="0"/>
              <a:t> body </a:t>
            </a:r>
            <a:r>
              <a:rPr lang="fr-FR" dirty="0" err="1"/>
              <a:t>map</a:t>
            </a:r>
            <a:r>
              <a:rPr lang="fr-FR" dirty="0"/>
              <a:t>. </a:t>
            </a:r>
            <a:r>
              <a:rPr lang="fr-FR" dirty="0" err="1"/>
              <a:t>We</a:t>
            </a:r>
            <a:r>
              <a:rPr lang="fr-FR" dirty="0"/>
              <a:t> </a:t>
            </a:r>
            <a:r>
              <a:rPr lang="fr-FR" dirty="0" err="1"/>
              <a:t>highlight</a:t>
            </a:r>
            <a:r>
              <a:rPr lang="fr-FR" dirty="0"/>
              <a:t> the </a:t>
            </a:r>
            <a:r>
              <a:rPr lang="fr-FR" dirty="0" err="1"/>
              <a:t>broad</a:t>
            </a:r>
            <a:r>
              <a:rPr lang="fr-FR" dirty="0"/>
              <a:t> </a:t>
            </a:r>
            <a:r>
              <a:rPr lang="fr-FR" dirty="0" err="1"/>
              <a:t>organotropism</a:t>
            </a:r>
            <a:r>
              <a:rPr lang="fr-FR" dirty="0"/>
              <a:t> of SARS-CoV-2, as </a:t>
            </a:r>
            <a:r>
              <a:rPr lang="fr-FR" dirty="0" err="1"/>
              <a:t>many</a:t>
            </a:r>
            <a:r>
              <a:rPr lang="fr-FR" dirty="0"/>
              <a:t> </a:t>
            </a:r>
            <a:r>
              <a:rPr lang="fr-FR" dirty="0" err="1"/>
              <a:t>studies</a:t>
            </a:r>
            <a:r>
              <a:rPr lang="fr-FR" dirty="0"/>
              <a:t> </a:t>
            </a:r>
            <a:r>
              <a:rPr lang="fr-FR" dirty="0" err="1"/>
              <a:t>identified</a:t>
            </a:r>
            <a:r>
              <a:rPr lang="fr-FR" dirty="0"/>
              <a:t> viral components (RNA, </a:t>
            </a:r>
            <a:r>
              <a:rPr lang="fr-FR" dirty="0" err="1"/>
              <a:t>proteins</a:t>
            </a:r>
            <a:r>
              <a:rPr lang="fr-FR" dirty="0"/>
              <a:t>) in multiple </a:t>
            </a:r>
            <a:r>
              <a:rPr lang="fr-FR" dirty="0" err="1"/>
              <a:t>organs</a:t>
            </a:r>
            <a:r>
              <a:rPr lang="fr-FR" dirty="0"/>
              <a:t>, </a:t>
            </a:r>
            <a:r>
              <a:rPr lang="fr-FR" dirty="0" err="1"/>
              <a:t>including</a:t>
            </a:r>
            <a:r>
              <a:rPr lang="fr-FR" dirty="0"/>
              <a:t> the pharynx, </a:t>
            </a:r>
            <a:r>
              <a:rPr lang="fr-FR" dirty="0" err="1"/>
              <a:t>trachea</a:t>
            </a:r>
            <a:r>
              <a:rPr lang="fr-FR" dirty="0"/>
              <a:t>, </a:t>
            </a:r>
            <a:r>
              <a:rPr lang="fr-FR" dirty="0" err="1"/>
              <a:t>lungs</a:t>
            </a:r>
            <a:r>
              <a:rPr lang="fr-FR" dirty="0"/>
              <a:t>, </a:t>
            </a:r>
            <a:r>
              <a:rPr lang="fr-FR" dirty="0" err="1"/>
              <a:t>blood</a:t>
            </a:r>
            <a:r>
              <a:rPr lang="fr-FR" dirty="0"/>
              <a:t>, </a:t>
            </a:r>
            <a:r>
              <a:rPr lang="fr-FR" dirty="0" err="1"/>
              <a:t>heart</a:t>
            </a:r>
            <a:r>
              <a:rPr lang="fr-FR" dirty="0"/>
              <a:t>, </a:t>
            </a:r>
            <a:r>
              <a:rPr lang="fr-FR" dirty="0" err="1"/>
              <a:t>vessels</a:t>
            </a:r>
            <a:r>
              <a:rPr lang="fr-FR" dirty="0"/>
              <a:t>, intestines, </a:t>
            </a:r>
            <a:r>
              <a:rPr lang="fr-FR" dirty="0" err="1"/>
              <a:t>brain</a:t>
            </a:r>
            <a:r>
              <a:rPr lang="fr-FR" dirty="0"/>
              <a:t>, male </a:t>
            </a:r>
            <a:r>
              <a:rPr lang="fr-FR" dirty="0" err="1"/>
              <a:t>genitals</a:t>
            </a:r>
            <a:r>
              <a:rPr lang="fr-FR" dirty="0"/>
              <a:t> and </a:t>
            </a:r>
            <a:r>
              <a:rPr lang="fr-FR" dirty="0" err="1"/>
              <a:t>kidneys</a:t>
            </a:r>
            <a:r>
              <a:rPr lang="fr-FR" dirty="0"/>
              <a:t>. This </a:t>
            </a:r>
            <a:r>
              <a:rPr lang="fr-FR" dirty="0" err="1"/>
              <a:t>also</a:t>
            </a:r>
            <a:r>
              <a:rPr lang="fr-FR" dirty="0"/>
              <a:t> </a:t>
            </a:r>
            <a:r>
              <a:rPr lang="fr-FR" dirty="0" err="1"/>
              <a:t>implicates</a:t>
            </a:r>
            <a:r>
              <a:rPr lang="fr-FR" dirty="0"/>
              <a:t> the </a:t>
            </a:r>
            <a:r>
              <a:rPr lang="fr-FR" dirty="0" err="1"/>
              <a:t>presence</a:t>
            </a:r>
            <a:r>
              <a:rPr lang="fr-FR" dirty="0"/>
              <a:t> of viral components in </a:t>
            </a:r>
            <a:r>
              <a:rPr lang="fr-FR" dirty="0" err="1"/>
              <a:t>various</a:t>
            </a:r>
            <a:r>
              <a:rPr lang="fr-FR" dirty="0"/>
              <a:t> body </a:t>
            </a:r>
            <a:r>
              <a:rPr lang="fr-FR" dirty="0" err="1"/>
              <a:t>fluids</a:t>
            </a:r>
            <a:r>
              <a:rPr lang="fr-FR" dirty="0"/>
              <a:t> </a:t>
            </a:r>
            <a:r>
              <a:rPr lang="fr-FR" dirty="0" err="1"/>
              <a:t>such</a:t>
            </a:r>
            <a:r>
              <a:rPr lang="fr-FR" dirty="0"/>
              <a:t> as mucus, saliva, urine, </a:t>
            </a:r>
            <a:r>
              <a:rPr lang="fr-FR" dirty="0" err="1"/>
              <a:t>cerebrospinal</a:t>
            </a:r>
            <a:r>
              <a:rPr lang="fr-FR" dirty="0"/>
              <a:t> </a:t>
            </a:r>
            <a:r>
              <a:rPr lang="fr-FR" dirty="0" err="1"/>
              <a:t>fluid</a:t>
            </a:r>
            <a:r>
              <a:rPr lang="fr-FR" dirty="0"/>
              <a:t>, </a:t>
            </a:r>
            <a:r>
              <a:rPr lang="fr-FR" dirty="0" err="1"/>
              <a:t>semen</a:t>
            </a:r>
            <a:r>
              <a:rPr lang="fr-FR" dirty="0"/>
              <a:t> and </a:t>
            </a:r>
            <a:r>
              <a:rPr lang="fr-FR" dirty="0" err="1"/>
              <a:t>breast</a:t>
            </a:r>
            <a:r>
              <a:rPr lang="fr-FR" dirty="0"/>
              <a:t> </a:t>
            </a:r>
            <a:r>
              <a:rPr lang="fr-FR" dirty="0" err="1"/>
              <a:t>milk</a:t>
            </a:r>
            <a:r>
              <a:rPr lang="fr-FR" dirty="0"/>
              <a:t>. The main SARS-CoV-2 entry </a:t>
            </a:r>
            <a:r>
              <a:rPr lang="fr-FR" dirty="0" err="1"/>
              <a:t>receptor</a:t>
            </a:r>
            <a:r>
              <a:rPr lang="fr-FR" dirty="0"/>
              <a:t>, ACE2, </a:t>
            </a:r>
            <a:r>
              <a:rPr lang="fr-FR" dirty="0" err="1"/>
              <a:t>is</a:t>
            </a:r>
            <a:r>
              <a:rPr lang="fr-FR" dirty="0"/>
              <a:t> </a:t>
            </a:r>
            <a:r>
              <a:rPr lang="fr-FR" dirty="0" err="1"/>
              <a:t>expressed</a:t>
            </a:r>
            <a:r>
              <a:rPr lang="fr-FR" dirty="0"/>
              <a:t> at </a:t>
            </a:r>
            <a:r>
              <a:rPr lang="fr-FR" dirty="0" err="1"/>
              <a:t>different</a:t>
            </a:r>
            <a:r>
              <a:rPr lang="fr-FR" dirty="0"/>
              <a:t> </a:t>
            </a:r>
            <a:r>
              <a:rPr lang="fr-FR" dirty="0" err="1"/>
              <a:t>levels</a:t>
            </a:r>
            <a:r>
              <a:rPr lang="fr-FR" dirty="0"/>
              <a:t> in multiple tissues </a:t>
            </a:r>
            <a:r>
              <a:rPr lang="fr-FR" dirty="0" err="1"/>
              <a:t>throughout</a:t>
            </a:r>
            <a:r>
              <a:rPr lang="fr-FR" dirty="0"/>
              <a:t> the </a:t>
            </a:r>
            <a:r>
              <a:rPr lang="fr-FR" dirty="0" err="1"/>
              <a:t>human</a:t>
            </a:r>
            <a:r>
              <a:rPr lang="fr-FR" dirty="0"/>
              <a:t> body, but </a:t>
            </a:r>
            <a:r>
              <a:rPr lang="fr-FR" dirty="0" err="1"/>
              <a:t>its</a:t>
            </a:r>
            <a:r>
              <a:rPr lang="fr-FR" dirty="0"/>
              <a:t> expression </a:t>
            </a:r>
            <a:r>
              <a:rPr lang="fr-FR" dirty="0" err="1"/>
              <a:t>levels</a:t>
            </a:r>
            <a:r>
              <a:rPr lang="fr-FR" dirty="0"/>
              <a:t> do not </a:t>
            </a:r>
            <a:r>
              <a:rPr lang="fr-FR" dirty="0" err="1"/>
              <a:t>always</a:t>
            </a:r>
            <a:r>
              <a:rPr lang="fr-FR" dirty="0"/>
              <a:t> correspond </a:t>
            </a:r>
            <a:r>
              <a:rPr lang="fr-FR" dirty="0" err="1"/>
              <a:t>with</a:t>
            </a:r>
            <a:r>
              <a:rPr lang="fr-FR" dirty="0"/>
              <a:t> SARS-CoV-2 </a:t>
            </a:r>
            <a:r>
              <a:rPr lang="fr-FR" dirty="0" err="1"/>
              <a:t>detection</a:t>
            </a:r>
            <a:r>
              <a:rPr lang="fr-FR" dirty="0"/>
              <a:t>, </a:t>
            </a:r>
            <a:r>
              <a:rPr lang="fr-FR" dirty="0" err="1"/>
              <a:t>indicating</a:t>
            </a:r>
            <a:r>
              <a:rPr lang="fr-FR" dirty="0"/>
              <a:t> </a:t>
            </a:r>
            <a:r>
              <a:rPr lang="fr-FR" dirty="0" err="1"/>
              <a:t>that</a:t>
            </a:r>
            <a:r>
              <a:rPr lang="fr-FR" dirty="0"/>
              <a:t> </a:t>
            </a:r>
            <a:r>
              <a:rPr lang="fr-FR" dirty="0" err="1"/>
              <a:t>there</a:t>
            </a:r>
            <a:r>
              <a:rPr lang="fr-FR" dirty="0"/>
              <a:t> </a:t>
            </a:r>
            <a:r>
              <a:rPr lang="fr-FR" dirty="0" err="1"/>
              <a:t>is</a:t>
            </a:r>
            <a:r>
              <a:rPr lang="fr-FR" dirty="0"/>
              <a:t> a </a:t>
            </a:r>
            <a:r>
              <a:rPr lang="fr-FR" dirty="0" err="1"/>
              <a:t>complex</a:t>
            </a:r>
            <a:r>
              <a:rPr lang="fr-FR" dirty="0"/>
              <a:t> </a:t>
            </a:r>
            <a:r>
              <a:rPr lang="fr-FR" dirty="0" err="1"/>
              <a:t>interplay</a:t>
            </a:r>
            <a:r>
              <a:rPr lang="fr-FR" dirty="0"/>
              <a:t> </a:t>
            </a:r>
            <a:r>
              <a:rPr lang="fr-FR" dirty="0" err="1"/>
              <a:t>between</a:t>
            </a:r>
            <a:r>
              <a:rPr lang="fr-FR" dirty="0"/>
              <a:t> virus and host. </a:t>
            </a:r>
            <a:r>
              <a:rPr lang="fr-FR" dirty="0" err="1"/>
              <a:t>Together</a:t>
            </a:r>
            <a:r>
              <a:rPr lang="fr-FR" dirty="0"/>
              <a:t>, </a:t>
            </a:r>
            <a:r>
              <a:rPr lang="fr-FR" dirty="0" err="1"/>
              <a:t>these</a:t>
            </a:r>
            <a:r>
              <a:rPr lang="fr-FR" dirty="0"/>
              <a:t> data shed new light on the </a:t>
            </a:r>
            <a:r>
              <a:rPr lang="fr-FR" dirty="0" err="1"/>
              <a:t>current</a:t>
            </a:r>
            <a:r>
              <a:rPr lang="fr-FR" dirty="0"/>
              <a:t> </a:t>
            </a:r>
            <a:r>
              <a:rPr lang="fr-FR" dirty="0" err="1"/>
              <a:t>view</a:t>
            </a:r>
            <a:r>
              <a:rPr lang="fr-FR" dirty="0"/>
              <a:t> of SARS-CoV-2 </a:t>
            </a:r>
            <a:r>
              <a:rPr lang="fr-FR" dirty="0" err="1"/>
              <a:t>pathogenesis</a:t>
            </a:r>
            <a:r>
              <a:rPr lang="fr-FR" dirty="0"/>
              <a:t> and </a:t>
            </a:r>
            <a:r>
              <a:rPr lang="fr-FR" dirty="0" err="1"/>
              <a:t>lay</a:t>
            </a:r>
            <a:r>
              <a:rPr lang="fr-FR" dirty="0"/>
              <a:t> the </a:t>
            </a:r>
            <a:r>
              <a:rPr lang="fr-FR" dirty="0" err="1"/>
              <a:t>foundation</a:t>
            </a:r>
            <a:r>
              <a:rPr lang="fr-FR" dirty="0"/>
              <a:t> for </a:t>
            </a:r>
            <a:r>
              <a:rPr lang="fr-FR" dirty="0" err="1"/>
              <a:t>better</a:t>
            </a:r>
            <a:r>
              <a:rPr lang="fr-FR" dirty="0"/>
              <a:t> </a:t>
            </a:r>
            <a:r>
              <a:rPr lang="fr-FR" dirty="0" err="1"/>
              <a:t>diagnosis</a:t>
            </a:r>
            <a:r>
              <a:rPr lang="fr-FR" dirty="0"/>
              <a:t> and </a:t>
            </a:r>
            <a:r>
              <a:rPr lang="fr-FR" dirty="0" err="1"/>
              <a:t>treatment</a:t>
            </a:r>
            <a:r>
              <a:rPr lang="fr-FR" dirty="0"/>
              <a:t> of COVID-19 patients.</a:t>
            </a:r>
          </a:p>
        </p:txBody>
      </p:sp>
      <p:sp>
        <p:nvSpPr>
          <p:cNvPr id="4" name="Espace réservé du numéro de diapositive 3"/>
          <p:cNvSpPr>
            <a:spLocks noGrp="1"/>
          </p:cNvSpPr>
          <p:nvPr>
            <p:ph type="sldNum" sz="quarter" idx="5"/>
          </p:nvPr>
        </p:nvSpPr>
        <p:spPr/>
        <p:txBody>
          <a:bodyPr/>
          <a:lstStyle/>
          <a:p>
            <a:fld id="{14BB4837-E083-7644-9608-B60498E9344E}" type="slidenum">
              <a:rPr lang="fr-FR" smtClean="0"/>
              <a:t>14</a:t>
            </a:fld>
            <a:endParaRPr lang="fr-FR"/>
          </a:p>
        </p:txBody>
      </p:sp>
    </p:spTree>
    <p:extLst>
      <p:ext uri="{BB962C8B-B14F-4D97-AF65-F5344CB8AC3E}">
        <p14:creationId xmlns:p14="http://schemas.microsoft.com/office/powerpoint/2010/main" val="417422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a:t>
            </a:r>
            <a:r>
              <a:rPr lang="fr-FR" dirty="0" err="1"/>
              <a:t>journals-plos-org.proxy.insermbiblio.inist.fr</a:t>
            </a:r>
            <a:r>
              <a:rPr lang="fr-FR" dirty="0"/>
              <a:t>/</a:t>
            </a:r>
            <a:r>
              <a:rPr lang="fr-FR" dirty="0" err="1"/>
              <a:t>plospathogens</a:t>
            </a:r>
            <a:r>
              <a:rPr lang="fr-FR" dirty="0"/>
              <a:t>/</a:t>
            </a:r>
            <a:r>
              <a:rPr lang="fr-FR" dirty="0" err="1"/>
              <a:t>article?id</a:t>
            </a:r>
            <a:r>
              <a:rPr lang="fr-FR" dirty="0"/>
              <a:t>=10.1371/journal.ppat.1009037</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On the </a:t>
            </a:r>
            <a:r>
              <a:rPr lang="fr-FR" b="1" dirty="0" err="1"/>
              <a:t>whereabouts</a:t>
            </a:r>
            <a:r>
              <a:rPr lang="fr-FR" b="1" dirty="0"/>
              <a:t> of SARS-CoV-2 in the </a:t>
            </a:r>
            <a:r>
              <a:rPr lang="fr-FR" b="1" dirty="0" err="1"/>
              <a:t>human</a:t>
            </a:r>
            <a:r>
              <a:rPr lang="fr-FR" b="1" dirty="0"/>
              <a:t> body: A </a:t>
            </a:r>
            <a:r>
              <a:rPr lang="fr-FR" b="1" dirty="0" err="1"/>
              <a:t>systematic</a:t>
            </a:r>
            <a:r>
              <a:rPr lang="fr-FR" b="1" dirty="0"/>
              <a:t> </a:t>
            </a:r>
            <a:r>
              <a:rPr lang="fr-FR" b="1" dirty="0" err="1"/>
              <a:t>review</a:t>
            </a:r>
            <a:endParaRPr lang="fr-FR" b="1" dirty="0"/>
          </a:p>
          <a:p>
            <a:r>
              <a:rPr lang="fr-FR" dirty="0" err="1"/>
              <a:t>Fig</a:t>
            </a:r>
            <a:r>
              <a:rPr lang="fr-FR" dirty="0"/>
              <a:t> 3. </a:t>
            </a:r>
            <a:r>
              <a:rPr lang="fr-FR" dirty="0" err="1"/>
              <a:t>Overview</a:t>
            </a:r>
            <a:r>
              <a:rPr lang="fr-FR" dirty="0"/>
              <a:t> of SARS-CoV-2 </a:t>
            </a:r>
            <a:r>
              <a:rPr lang="fr-FR" dirty="0" err="1"/>
              <a:t>presence</a:t>
            </a:r>
            <a:r>
              <a:rPr lang="fr-FR" dirty="0"/>
              <a:t> in the </a:t>
            </a:r>
            <a:r>
              <a:rPr lang="fr-FR" dirty="0" err="1"/>
              <a:t>human</a:t>
            </a:r>
            <a:r>
              <a:rPr lang="fr-FR" dirty="0"/>
              <a:t> body.</a:t>
            </a:r>
          </a:p>
          <a:p>
            <a:r>
              <a:rPr lang="fr-FR" dirty="0"/>
              <a:t>Gradient </a:t>
            </a:r>
            <a:r>
              <a:rPr lang="fr-FR" dirty="0" err="1"/>
              <a:t>color</a:t>
            </a:r>
            <a:r>
              <a:rPr lang="fr-FR" dirty="0"/>
              <a:t> (</a:t>
            </a:r>
            <a:r>
              <a:rPr lang="fr-FR" dirty="0" err="1"/>
              <a:t>purple</a:t>
            </a:r>
            <a:r>
              <a:rPr lang="fr-FR" dirty="0"/>
              <a:t>) </a:t>
            </a:r>
            <a:r>
              <a:rPr lang="fr-FR" dirty="0" err="1"/>
              <a:t>indicates</a:t>
            </a:r>
            <a:r>
              <a:rPr lang="fr-FR" dirty="0"/>
              <a:t> </a:t>
            </a:r>
            <a:r>
              <a:rPr lang="fr-FR" dirty="0" err="1"/>
              <a:t>low</a:t>
            </a:r>
            <a:r>
              <a:rPr lang="fr-FR" dirty="0"/>
              <a:t> to high </a:t>
            </a:r>
            <a:r>
              <a:rPr lang="fr-FR" dirty="0" err="1"/>
              <a:t>evidence</a:t>
            </a:r>
            <a:r>
              <a:rPr lang="fr-FR" dirty="0"/>
              <a:t> for SARS-CoV-2 </a:t>
            </a:r>
            <a:r>
              <a:rPr lang="fr-FR" dirty="0" err="1"/>
              <a:t>detection</a:t>
            </a:r>
            <a:r>
              <a:rPr lang="fr-FR" dirty="0"/>
              <a:t> in </a:t>
            </a:r>
            <a:r>
              <a:rPr lang="fr-FR" dirty="0" err="1"/>
              <a:t>this</a:t>
            </a:r>
            <a:r>
              <a:rPr lang="fr-FR" dirty="0"/>
              <a:t> </a:t>
            </a:r>
            <a:r>
              <a:rPr lang="fr-FR" dirty="0" err="1"/>
              <a:t>organ</a:t>
            </a:r>
            <a:r>
              <a:rPr lang="fr-FR" dirty="0"/>
              <a:t>, tissue or body </a:t>
            </a:r>
            <a:r>
              <a:rPr lang="fr-FR" dirty="0" err="1"/>
              <a:t>fluid</a:t>
            </a:r>
            <a:r>
              <a:rPr lang="fr-FR" dirty="0"/>
              <a:t>. </a:t>
            </a:r>
            <a:r>
              <a:rPr lang="fr-FR" dirty="0" err="1"/>
              <a:t>Highest</a:t>
            </a:r>
            <a:r>
              <a:rPr lang="fr-FR" dirty="0"/>
              <a:t> expression </a:t>
            </a:r>
            <a:r>
              <a:rPr lang="fr-FR" dirty="0" err="1"/>
              <a:t>was</a:t>
            </a:r>
            <a:r>
              <a:rPr lang="fr-FR" dirty="0"/>
              <a:t> </a:t>
            </a:r>
            <a:r>
              <a:rPr lang="fr-FR" dirty="0" err="1"/>
              <a:t>found</a:t>
            </a:r>
            <a:r>
              <a:rPr lang="fr-FR" dirty="0"/>
              <a:t> in </a:t>
            </a:r>
            <a:r>
              <a:rPr lang="fr-FR" dirty="0" err="1"/>
              <a:t>upper</a:t>
            </a:r>
            <a:r>
              <a:rPr lang="fr-FR" dirty="0"/>
              <a:t> </a:t>
            </a:r>
            <a:r>
              <a:rPr lang="fr-FR" dirty="0" err="1"/>
              <a:t>airways</a:t>
            </a:r>
            <a:r>
              <a:rPr lang="fr-FR" dirty="0"/>
              <a:t>, </a:t>
            </a:r>
            <a:r>
              <a:rPr lang="fr-FR" dirty="0" err="1"/>
              <a:t>lungs</a:t>
            </a:r>
            <a:r>
              <a:rPr lang="fr-FR" dirty="0"/>
              <a:t> and oral </a:t>
            </a:r>
            <a:r>
              <a:rPr lang="fr-FR" dirty="0" err="1"/>
              <a:t>cavity</a:t>
            </a:r>
            <a:r>
              <a:rPr lang="fr-FR" dirty="0"/>
              <a:t> </a:t>
            </a:r>
            <a:r>
              <a:rPr lang="fr-FR" dirty="0" err="1"/>
              <a:t>together</a:t>
            </a:r>
            <a:r>
              <a:rPr lang="fr-FR" dirty="0"/>
              <a:t> </a:t>
            </a:r>
            <a:r>
              <a:rPr lang="fr-FR" dirty="0" err="1"/>
              <a:t>with</a:t>
            </a:r>
            <a:r>
              <a:rPr lang="fr-FR" dirty="0"/>
              <a:t> the </a:t>
            </a:r>
            <a:r>
              <a:rPr lang="fr-FR" dirty="0" err="1"/>
              <a:t>gastrointestinal</a:t>
            </a:r>
            <a:r>
              <a:rPr lang="fr-FR" dirty="0"/>
              <a:t> tract and </a:t>
            </a:r>
            <a:r>
              <a:rPr lang="fr-FR" dirty="0" err="1"/>
              <a:t>urinary</a:t>
            </a:r>
            <a:r>
              <a:rPr lang="fr-FR" dirty="0"/>
              <a:t> system. This figure </a:t>
            </a:r>
            <a:r>
              <a:rPr lang="fr-FR" dirty="0" err="1"/>
              <a:t>was</a:t>
            </a:r>
            <a:r>
              <a:rPr lang="fr-FR" dirty="0"/>
              <a:t> </a:t>
            </a:r>
            <a:r>
              <a:rPr lang="fr-FR" dirty="0" err="1"/>
              <a:t>created</a:t>
            </a:r>
            <a:r>
              <a:rPr lang="fr-FR" dirty="0"/>
              <a:t> </a:t>
            </a:r>
            <a:r>
              <a:rPr lang="fr-FR" dirty="0" err="1"/>
              <a:t>with</a:t>
            </a:r>
            <a:r>
              <a:rPr lang="fr-FR" dirty="0"/>
              <a:t> </a:t>
            </a:r>
            <a:r>
              <a:rPr lang="fr-FR" dirty="0">
                <a:hlinkClick r:id="rId3"/>
              </a:rPr>
              <a:t>BioRender.com</a:t>
            </a:r>
            <a:r>
              <a:rPr lang="fr-FR" dirty="0"/>
              <a:t>.</a:t>
            </a:r>
          </a:p>
          <a:p>
            <a:endParaRPr lang="fr-FR" dirty="0"/>
          </a:p>
          <a:p>
            <a:r>
              <a:rPr lang="fr-FR" dirty="0" err="1"/>
              <a:t>Since</a:t>
            </a:r>
            <a:r>
              <a:rPr lang="fr-FR" dirty="0"/>
              <a:t> SARS-CoV-2 </a:t>
            </a:r>
            <a:r>
              <a:rPr lang="fr-FR" dirty="0" err="1"/>
              <a:t>appeared</a:t>
            </a:r>
            <a:r>
              <a:rPr lang="fr-FR" dirty="0"/>
              <a:t> in the </a:t>
            </a:r>
            <a:r>
              <a:rPr lang="fr-FR" dirty="0" err="1"/>
              <a:t>human</a:t>
            </a:r>
            <a:r>
              <a:rPr lang="fr-FR" dirty="0"/>
              <a:t> population, the </a:t>
            </a:r>
            <a:r>
              <a:rPr lang="fr-FR" dirty="0" err="1"/>
              <a:t>scientific</a:t>
            </a:r>
            <a:r>
              <a:rPr lang="fr-FR" dirty="0"/>
              <a:t> </a:t>
            </a:r>
            <a:r>
              <a:rPr lang="fr-FR" dirty="0" err="1"/>
              <a:t>community</a:t>
            </a:r>
            <a:r>
              <a:rPr lang="fr-FR" dirty="0"/>
              <a:t> has </a:t>
            </a:r>
            <a:r>
              <a:rPr lang="fr-FR" dirty="0" err="1"/>
              <a:t>scrambled</a:t>
            </a:r>
            <a:r>
              <a:rPr lang="fr-FR" dirty="0"/>
              <a:t> to </a:t>
            </a:r>
            <a:r>
              <a:rPr lang="fr-FR" dirty="0" err="1"/>
              <a:t>gather</a:t>
            </a:r>
            <a:r>
              <a:rPr lang="fr-FR" dirty="0"/>
              <a:t> as </a:t>
            </a:r>
            <a:r>
              <a:rPr lang="fr-FR" dirty="0" err="1"/>
              <a:t>much</a:t>
            </a:r>
            <a:r>
              <a:rPr lang="fr-FR" dirty="0"/>
              <a:t> information as possible to </a:t>
            </a:r>
            <a:r>
              <a:rPr lang="fr-FR" dirty="0" err="1"/>
              <a:t>find</a:t>
            </a:r>
            <a:r>
              <a:rPr lang="fr-FR" dirty="0"/>
              <a:t> good </a:t>
            </a:r>
            <a:r>
              <a:rPr lang="fr-FR" dirty="0" err="1"/>
              <a:t>strategies</a:t>
            </a:r>
            <a:r>
              <a:rPr lang="fr-FR" dirty="0"/>
              <a:t> for the </a:t>
            </a:r>
            <a:r>
              <a:rPr lang="fr-FR" dirty="0" err="1"/>
              <a:t>containment</a:t>
            </a:r>
            <a:r>
              <a:rPr lang="fr-FR" dirty="0"/>
              <a:t> and </a:t>
            </a:r>
            <a:r>
              <a:rPr lang="fr-FR" dirty="0" err="1"/>
              <a:t>treatment</a:t>
            </a:r>
            <a:r>
              <a:rPr lang="fr-FR" dirty="0"/>
              <a:t> of </a:t>
            </a:r>
            <a:r>
              <a:rPr lang="fr-FR" dirty="0" err="1"/>
              <a:t>this</a:t>
            </a:r>
            <a:r>
              <a:rPr lang="fr-FR" dirty="0"/>
              <a:t> </a:t>
            </a:r>
            <a:r>
              <a:rPr lang="fr-FR" dirty="0" err="1"/>
              <a:t>pandemic</a:t>
            </a:r>
            <a:r>
              <a:rPr lang="fr-FR" dirty="0"/>
              <a:t> virus. </a:t>
            </a:r>
            <a:r>
              <a:rPr lang="fr-FR" dirty="0" err="1"/>
              <a:t>Here</a:t>
            </a:r>
            <a:r>
              <a:rPr lang="fr-FR" dirty="0"/>
              <a:t>, </a:t>
            </a:r>
            <a:r>
              <a:rPr lang="fr-FR" dirty="0" err="1"/>
              <a:t>we</a:t>
            </a:r>
            <a:r>
              <a:rPr lang="fr-FR" dirty="0"/>
              <a:t> </a:t>
            </a:r>
            <a:r>
              <a:rPr lang="fr-FR" dirty="0" err="1"/>
              <a:t>performed</a:t>
            </a:r>
            <a:r>
              <a:rPr lang="fr-FR" dirty="0"/>
              <a:t> a </a:t>
            </a:r>
            <a:r>
              <a:rPr lang="fr-FR" dirty="0" err="1"/>
              <a:t>systematic</a:t>
            </a:r>
            <a:r>
              <a:rPr lang="fr-FR" dirty="0"/>
              <a:t> </a:t>
            </a:r>
            <a:r>
              <a:rPr lang="fr-FR" dirty="0" err="1"/>
              <a:t>review</a:t>
            </a:r>
            <a:r>
              <a:rPr lang="fr-FR" dirty="0"/>
              <a:t> of the </a:t>
            </a:r>
            <a:r>
              <a:rPr lang="fr-FR" dirty="0" err="1"/>
              <a:t>current</a:t>
            </a:r>
            <a:r>
              <a:rPr lang="fr-FR" dirty="0"/>
              <a:t> (</a:t>
            </a:r>
            <a:r>
              <a:rPr lang="fr-FR" dirty="0" err="1"/>
              <a:t>pre</a:t>
            </a:r>
            <a:r>
              <a:rPr lang="fr-FR" dirty="0"/>
              <a:t>)</a:t>
            </a:r>
            <a:r>
              <a:rPr lang="fr-FR" dirty="0" err="1"/>
              <a:t>published</a:t>
            </a:r>
            <a:r>
              <a:rPr lang="fr-FR" dirty="0"/>
              <a:t> SARS-CoV-2 </a:t>
            </a:r>
            <a:r>
              <a:rPr lang="fr-FR" dirty="0" err="1"/>
              <a:t>literature</a:t>
            </a:r>
            <a:r>
              <a:rPr lang="fr-FR" dirty="0"/>
              <a:t> </a:t>
            </a:r>
            <a:r>
              <a:rPr lang="fr-FR" dirty="0" err="1"/>
              <a:t>with</a:t>
            </a:r>
            <a:r>
              <a:rPr lang="fr-FR" dirty="0"/>
              <a:t> a focus on the </a:t>
            </a:r>
            <a:r>
              <a:rPr lang="fr-FR" dirty="0" err="1"/>
              <a:t>evidence</a:t>
            </a:r>
            <a:r>
              <a:rPr lang="fr-FR" dirty="0"/>
              <a:t> </a:t>
            </a:r>
            <a:r>
              <a:rPr lang="fr-FR" dirty="0" err="1"/>
              <a:t>concerning</a:t>
            </a:r>
            <a:r>
              <a:rPr lang="fr-FR" dirty="0"/>
              <a:t> SARS-CoV-2 distribution in </a:t>
            </a:r>
            <a:r>
              <a:rPr lang="fr-FR" dirty="0" err="1"/>
              <a:t>human</a:t>
            </a:r>
            <a:r>
              <a:rPr lang="fr-FR" dirty="0"/>
              <a:t> tissues and viral </a:t>
            </a:r>
            <a:r>
              <a:rPr lang="fr-FR" dirty="0" err="1"/>
              <a:t>shedding</a:t>
            </a:r>
            <a:r>
              <a:rPr lang="fr-FR" dirty="0"/>
              <a:t> in body </a:t>
            </a:r>
            <a:r>
              <a:rPr lang="fr-FR" dirty="0" err="1"/>
              <a:t>fluids</a:t>
            </a:r>
            <a:r>
              <a:rPr lang="fr-FR" dirty="0"/>
              <a:t>. In addition, </a:t>
            </a:r>
            <a:r>
              <a:rPr lang="fr-FR" dirty="0" err="1"/>
              <a:t>this</a:t>
            </a:r>
            <a:r>
              <a:rPr lang="fr-FR" dirty="0"/>
              <a:t> </a:t>
            </a:r>
            <a:r>
              <a:rPr lang="fr-FR" dirty="0" err="1"/>
              <a:t>evidence</a:t>
            </a:r>
            <a:r>
              <a:rPr lang="fr-FR" dirty="0"/>
              <a:t> </a:t>
            </a:r>
            <a:r>
              <a:rPr lang="fr-FR" dirty="0" err="1"/>
              <a:t>is</a:t>
            </a:r>
            <a:r>
              <a:rPr lang="fr-FR" dirty="0"/>
              <a:t> </a:t>
            </a:r>
            <a:r>
              <a:rPr lang="fr-FR" dirty="0" err="1"/>
              <a:t>aligned</a:t>
            </a:r>
            <a:r>
              <a:rPr lang="fr-FR" dirty="0"/>
              <a:t> </a:t>
            </a:r>
            <a:r>
              <a:rPr lang="fr-FR" dirty="0" err="1"/>
              <a:t>with</a:t>
            </a:r>
            <a:r>
              <a:rPr lang="fr-FR" dirty="0"/>
              <a:t> </a:t>
            </a:r>
            <a:r>
              <a:rPr lang="fr-FR" dirty="0" err="1"/>
              <a:t>published</a:t>
            </a:r>
            <a:r>
              <a:rPr lang="fr-FR" dirty="0"/>
              <a:t> ACE2 entry-</a:t>
            </a:r>
            <a:r>
              <a:rPr lang="fr-FR" dirty="0" err="1"/>
              <a:t>receptor</a:t>
            </a:r>
            <a:r>
              <a:rPr lang="fr-FR" dirty="0"/>
              <a:t> (single </a:t>
            </a:r>
            <a:r>
              <a:rPr lang="fr-FR" dirty="0" err="1"/>
              <a:t>cell</a:t>
            </a:r>
            <a:r>
              <a:rPr lang="fr-FR" dirty="0"/>
              <a:t>) expression data </a:t>
            </a:r>
            <a:r>
              <a:rPr lang="fr-FR" dirty="0" err="1"/>
              <a:t>across</a:t>
            </a:r>
            <a:r>
              <a:rPr lang="fr-FR" dirty="0"/>
              <a:t> the </a:t>
            </a:r>
            <a:r>
              <a:rPr lang="fr-FR" dirty="0" err="1"/>
              <a:t>human</a:t>
            </a:r>
            <a:r>
              <a:rPr lang="fr-FR" dirty="0"/>
              <a:t> body to </a:t>
            </a:r>
            <a:r>
              <a:rPr lang="fr-FR" dirty="0" err="1"/>
              <a:t>construct</a:t>
            </a:r>
            <a:r>
              <a:rPr lang="fr-FR" dirty="0"/>
              <a:t> a viral distribution and ACE2 </a:t>
            </a:r>
            <a:r>
              <a:rPr lang="fr-FR" dirty="0" err="1"/>
              <a:t>receptor</a:t>
            </a:r>
            <a:r>
              <a:rPr lang="fr-FR" dirty="0"/>
              <a:t> body </a:t>
            </a:r>
            <a:r>
              <a:rPr lang="fr-FR" dirty="0" err="1"/>
              <a:t>map</a:t>
            </a:r>
            <a:r>
              <a:rPr lang="fr-FR" dirty="0"/>
              <a:t>. </a:t>
            </a:r>
            <a:r>
              <a:rPr lang="fr-FR" dirty="0" err="1"/>
              <a:t>We</a:t>
            </a:r>
            <a:r>
              <a:rPr lang="fr-FR" dirty="0"/>
              <a:t> </a:t>
            </a:r>
            <a:r>
              <a:rPr lang="fr-FR" dirty="0" err="1"/>
              <a:t>highlight</a:t>
            </a:r>
            <a:r>
              <a:rPr lang="fr-FR" dirty="0"/>
              <a:t> the </a:t>
            </a:r>
            <a:r>
              <a:rPr lang="fr-FR" dirty="0" err="1"/>
              <a:t>broad</a:t>
            </a:r>
            <a:r>
              <a:rPr lang="fr-FR" dirty="0"/>
              <a:t> </a:t>
            </a:r>
            <a:r>
              <a:rPr lang="fr-FR" dirty="0" err="1"/>
              <a:t>organotropism</a:t>
            </a:r>
            <a:r>
              <a:rPr lang="fr-FR" dirty="0"/>
              <a:t> of SARS-CoV-2, as </a:t>
            </a:r>
            <a:r>
              <a:rPr lang="fr-FR" dirty="0" err="1"/>
              <a:t>many</a:t>
            </a:r>
            <a:r>
              <a:rPr lang="fr-FR" dirty="0"/>
              <a:t> </a:t>
            </a:r>
            <a:r>
              <a:rPr lang="fr-FR" dirty="0" err="1"/>
              <a:t>studies</a:t>
            </a:r>
            <a:r>
              <a:rPr lang="fr-FR" dirty="0"/>
              <a:t> </a:t>
            </a:r>
            <a:r>
              <a:rPr lang="fr-FR" dirty="0" err="1"/>
              <a:t>identified</a:t>
            </a:r>
            <a:r>
              <a:rPr lang="fr-FR" dirty="0"/>
              <a:t> viral components (RNA, </a:t>
            </a:r>
            <a:r>
              <a:rPr lang="fr-FR" dirty="0" err="1"/>
              <a:t>proteins</a:t>
            </a:r>
            <a:r>
              <a:rPr lang="fr-FR" dirty="0"/>
              <a:t>) in multiple </a:t>
            </a:r>
            <a:r>
              <a:rPr lang="fr-FR" dirty="0" err="1"/>
              <a:t>organs</a:t>
            </a:r>
            <a:r>
              <a:rPr lang="fr-FR" dirty="0"/>
              <a:t>, </a:t>
            </a:r>
            <a:r>
              <a:rPr lang="fr-FR" dirty="0" err="1"/>
              <a:t>including</a:t>
            </a:r>
            <a:r>
              <a:rPr lang="fr-FR" dirty="0"/>
              <a:t> the pharynx, </a:t>
            </a:r>
            <a:r>
              <a:rPr lang="fr-FR" dirty="0" err="1"/>
              <a:t>trachea</a:t>
            </a:r>
            <a:r>
              <a:rPr lang="fr-FR" dirty="0"/>
              <a:t>, </a:t>
            </a:r>
            <a:r>
              <a:rPr lang="fr-FR" dirty="0" err="1"/>
              <a:t>lungs</a:t>
            </a:r>
            <a:r>
              <a:rPr lang="fr-FR" dirty="0"/>
              <a:t>, </a:t>
            </a:r>
            <a:r>
              <a:rPr lang="fr-FR" dirty="0" err="1"/>
              <a:t>blood</a:t>
            </a:r>
            <a:r>
              <a:rPr lang="fr-FR" dirty="0"/>
              <a:t>, </a:t>
            </a:r>
            <a:r>
              <a:rPr lang="fr-FR" dirty="0" err="1"/>
              <a:t>heart</a:t>
            </a:r>
            <a:r>
              <a:rPr lang="fr-FR" dirty="0"/>
              <a:t>, </a:t>
            </a:r>
            <a:r>
              <a:rPr lang="fr-FR" dirty="0" err="1"/>
              <a:t>vessels</a:t>
            </a:r>
            <a:r>
              <a:rPr lang="fr-FR" dirty="0"/>
              <a:t>, intestines, </a:t>
            </a:r>
            <a:r>
              <a:rPr lang="fr-FR" dirty="0" err="1"/>
              <a:t>brain</a:t>
            </a:r>
            <a:r>
              <a:rPr lang="fr-FR" dirty="0"/>
              <a:t>, male </a:t>
            </a:r>
            <a:r>
              <a:rPr lang="fr-FR" dirty="0" err="1"/>
              <a:t>genitals</a:t>
            </a:r>
            <a:r>
              <a:rPr lang="fr-FR" dirty="0"/>
              <a:t> and </a:t>
            </a:r>
            <a:r>
              <a:rPr lang="fr-FR" dirty="0" err="1"/>
              <a:t>kidneys</a:t>
            </a:r>
            <a:r>
              <a:rPr lang="fr-FR" dirty="0"/>
              <a:t>. This </a:t>
            </a:r>
            <a:r>
              <a:rPr lang="fr-FR" dirty="0" err="1"/>
              <a:t>also</a:t>
            </a:r>
            <a:r>
              <a:rPr lang="fr-FR" dirty="0"/>
              <a:t> </a:t>
            </a:r>
            <a:r>
              <a:rPr lang="fr-FR" dirty="0" err="1"/>
              <a:t>implicates</a:t>
            </a:r>
            <a:r>
              <a:rPr lang="fr-FR" dirty="0"/>
              <a:t> the </a:t>
            </a:r>
            <a:r>
              <a:rPr lang="fr-FR" dirty="0" err="1"/>
              <a:t>presence</a:t>
            </a:r>
            <a:r>
              <a:rPr lang="fr-FR" dirty="0"/>
              <a:t> of viral components in </a:t>
            </a:r>
            <a:r>
              <a:rPr lang="fr-FR" dirty="0" err="1"/>
              <a:t>various</a:t>
            </a:r>
            <a:r>
              <a:rPr lang="fr-FR" dirty="0"/>
              <a:t> body </a:t>
            </a:r>
            <a:r>
              <a:rPr lang="fr-FR" dirty="0" err="1"/>
              <a:t>fluids</a:t>
            </a:r>
            <a:r>
              <a:rPr lang="fr-FR" dirty="0"/>
              <a:t> </a:t>
            </a:r>
            <a:r>
              <a:rPr lang="fr-FR" dirty="0" err="1"/>
              <a:t>such</a:t>
            </a:r>
            <a:r>
              <a:rPr lang="fr-FR" dirty="0"/>
              <a:t> as mucus, saliva, urine, </a:t>
            </a:r>
            <a:r>
              <a:rPr lang="fr-FR" dirty="0" err="1"/>
              <a:t>cerebrospinal</a:t>
            </a:r>
            <a:r>
              <a:rPr lang="fr-FR" dirty="0"/>
              <a:t> </a:t>
            </a:r>
            <a:r>
              <a:rPr lang="fr-FR" dirty="0" err="1"/>
              <a:t>fluid</a:t>
            </a:r>
            <a:r>
              <a:rPr lang="fr-FR" dirty="0"/>
              <a:t>, </a:t>
            </a:r>
            <a:r>
              <a:rPr lang="fr-FR" dirty="0" err="1"/>
              <a:t>semen</a:t>
            </a:r>
            <a:r>
              <a:rPr lang="fr-FR" dirty="0"/>
              <a:t> and </a:t>
            </a:r>
            <a:r>
              <a:rPr lang="fr-FR" dirty="0" err="1"/>
              <a:t>breast</a:t>
            </a:r>
            <a:r>
              <a:rPr lang="fr-FR" dirty="0"/>
              <a:t> </a:t>
            </a:r>
            <a:r>
              <a:rPr lang="fr-FR" dirty="0" err="1"/>
              <a:t>milk</a:t>
            </a:r>
            <a:r>
              <a:rPr lang="fr-FR" dirty="0"/>
              <a:t>. The main SARS-CoV-2 entry </a:t>
            </a:r>
            <a:r>
              <a:rPr lang="fr-FR" dirty="0" err="1"/>
              <a:t>receptor</a:t>
            </a:r>
            <a:r>
              <a:rPr lang="fr-FR" dirty="0"/>
              <a:t>, ACE2, </a:t>
            </a:r>
            <a:r>
              <a:rPr lang="fr-FR" dirty="0" err="1"/>
              <a:t>is</a:t>
            </a:r>
            <a:r>
              <a:rPr lang="fr-FR" dirty="0"/>
              <a:t> </a:t>
            </a:r>
            <a:r>
              <a:rPr lang="fr-FR" dirty="0" err="1"/>
              <a:t>expressed</a:t>
            </a:r>
            <a:r>
              <a:rPr lang="fr-FR" dirty="0"/>
              <a:t> at </a:t>
            </a:r>
            <a:r>
              <a:rPr lang="fr-FR" dirty="0" err="1"/>
              <a:t>different</a:t>
            </a:r>
            <a:r>
              <a:rPr lang="fr-FR" dirty="0"/>
              <a:t> </a:t>
            </a:r>
            <a:r>
              <a:rPr lang="fr-FR" dirty="0" err="1"/>
              <a:t>levels</a:t>
            </a:r>
            <a:r>
              <a:rPr lang="fr-FR" dirty="0"/>
              <a:t> in multiple tissues </a:t>
            </a:r>
            <a:r>
              <a:rPr lang="fr-FR" dirty="0" err="1"/>
              <a:t>throughout</a:t>
            </a:r>
            <a:r>
              <a:rPr lang="fr-FR" dirty="0"/>
              <a:t> the </a:t>
            </a:r>
            <a:r>
              <a:rPr lang="fr-FR" dirty="0" err="1"/>
              <a:t>human</a:t>
            </a:r>
            <a:r>
              <a:rPr lang="fr-FR" dirty="0"/>
              <a:t> body, but </a:t>
            </a:r>
            <a:r>
              <a:rPr lang="fr-FR" dirty="0" err="1"/>
              <a:t>its</a:t>
            </a:r>
            <a:r>
              <a:rPr lang="fr-FR" dirty="0"/>
              <a:t> expression </a:t>
            </a:r>
            <a:r>
              <a:rPr lang="fr-FR" dirty="0" err="1"/>
              <a:t>levels</a:t>
            </a:r>
            <a:r>
              <a:rPr lang="fr-FR" dirty="0"/>
              <a:t> do not </a:t>
            </a:r>
            <a:r>
              <a:rPr lang="fr-FR" dirty="0" err="1"/>
              <a:t>always</a:t>
            </a:r>
            <a:r>
              <a:rPr lang="fr-FR" dirty="0"/>
              <a:t> correspond </a:t>
            </a:r>
            <a:r>
              <a:rPr lang="fr-FR" dirty="0" err="1"/>
              <a:t>with</a:t>
            </a:r>
            <a:r>
              <a:rPr lang="fr-FR" dirty="0"/>
              <a:t> SARS-CoV-2 </a:t>
            </a:r>
            <a:r>
              <a:rPr lang="fr-FR" dirty="0" err="1"/>
              <a:t>detection</a:t>
            </a:r>
            <a:r>
              <a:rPr lang="fr-FR" dirty="0"/>
              <a:t>, </a:t>
            </a:r>
            <a:r>
              <a:rPr lang="fr-FR" dirty="0" err="1"/>
              <a:t>indicating</a:t>
            </a:r>
            <a:r>
              <a:rPr lang="fr-FR" dirty="0"/>
              <a:t> </a:t>
            </a:r>
            <a:r>
              <a:rPr lang="fr-FR" dirty="0" err="1"/>
              <a:t>that</a:t>
            </a:r>
            <a:r>
              <a:rPr lang="fr-FR" dirty="0"/>
              <a:t> </a:t>
            </a:r>
            <a:r>
              <a:rPr lang="fr-FR" dirty="0" err="1"/>
              <a:t>there</a:t>
            </a:r>
            <a:r>
              <a:rPr lang="fr-FR" dirty="0"/>
              <a:t> </a:t>
            </a:r>
            <a:r>
              <a:rPr lang="fr-FR" dirty="0" err="1"/>
              <a:t>is</a:t>
            </a:r>
            <a:r>
              <a:rPr lang="fr-FR" dirty="0"/>
              <a:t> a </a:t>
            </a:r>
            <a:r>
              <a:rPr lang="fr-FR" dirty="0" err="1"/>
              <a:t>complex</a:t>
            </a:r>
            <a:r>
              <a:rPr lang="fr-FR" dirty="0"/>
              <a:t> </a:t>
            </a:r>
            <a:r>
              <a:rPr lang="fr-FR" dirty="0" err="1"/>
              <a:t>interplay</a:t>
            </a:r>
            <a:r>
              <a:rPr lang="fr-FR" dirty="0"/>
              <a:t> </a:t>
            </a:r>
            <a:r>
              <a:rPr lang="fr-FR" dirty="0" err="1"/>
              <a:t>between</a:t>
            </a:r>
            <a:r>
              <a:rPr lang="fr-FR" dirty="0"/>
              <a:t> virus and host. </a:t>
            </a:r>
            <a:r>
              <a:rPr lang="fr-FR" dirty="0" err="1"/>
              <a:t>Together</a:t>
            </a:r>
            <a:r>
              <a:rPr lang="fr-FR" dirty="0"/>
              <a:t>, </a:t>
            </a:r>
            <a:r>
              <a:rPr lang="fr-FR" dirty="0" err="1"/>
              <a:t>these</a:t>
            </a:r>
            <a:r>
              <a:rPr lang="fr-FR" dirty="0"/>
              <a:t> data shed new light on the </a:t>
            </a:r>
            <a:r>
              <a:rPr lang="fr-FR" dirty="0" err="1"/>
              <a:t>current</a:t>
            </a:r>
            <a:r>
              <a:rPr lang="fr-FR" dirty="0"/>
              <a:t> </a:t>
            </a:r>
            <a:r>
              <a:rPr lang="fr-FR" dirty="0" err="1"/>
              <a:t>view</a:t>
            </a:r>
            <a:r>
              <a:rPr lang="fr-FR" dirty="0"/>
              <a:t> of SARS-CoV-2 </a:t>
            </a:r>
            <a:r>
              <a:rPr lang="fr-FR" dirty="0" err="1"/>
              <a:t>pathogenesis</a:t>
            </a:r>
            <a:r>
              <a:rPr lang="fr-FR" dirty="0"/>
              <a:t> and </a:t>
            </a:r>
            <a:r>
              <a:rPr lang="fr-FR" dirty="0" err="1"/>
              <a:t>lay</a:t>
            </a:r>
            <a:r>
              <a:rPr lang="fr-FR" dirty="0"/>
              <a:t> the </a:t>
            </a:r>
            <a:r>
              <a:rPr lang="fr-FR" dirty="0" err="1"/>
              <a:t>foundation</a:t>
            </a:r>
            <a:r>
              <a:rPr lang="fr-FR" dirty="0"/>
              <a:t> for </a:t>
            </a:r>
            <a:r>
              <a:rPr lang="fr-FR" dirty="0" err="1"/>
              <a:t>better</a:t>
            </a:r>
            <a:r>
              <a:rPr lang="fr-FR" dirty="0"/>
              <a:t> </a:t>
            </a:r>
            <a:r>
              <a:rPr lang="fr-FR" dirty="0" err="1"/>
              <a:t>diagnosis</a:t>
            </a:r>
            <a:r>
              <a:rPr lang="fr-FR" dirty="0"/>
              <a:t> and </a:t>
            </a:r>
            <a:r>
              <a:rPr lang="fr-FR" dirty="0" err="1"/>
              <a:t>treatment</a:t>
            </a:r>
            <a:r>
              <a:rPr lang="fr-FR" dirty="0"/>
              <a:t> of COVID-19 patients.</a:t>
            </a:r>
          </a:p>
        </p:txBody>
      </p:sp>
      <p:sp>
        <p:nvSpPr>
          <p:cNvPr id="4" name="Espace réservé du numéro de diapositive 3"/>
          <p:cNvSpPr>
            <a:spLocks noGrp="1"/>
          </p:cNvSpPr>
          <p:nvPr>
            <p:ph type="sldNum" sz="quarter" idx="5"/>
          </p:nvPr>
        </p:nvSpPr>
        <p:spPr/>
        <p:txBody>
          <a:bodyPr/>
          <a:lstStyle/>
          <a:p>
            <a:fld id="{14BB4837-E083-7644-9608-B60498E9344E}" type="slidenum">
              <a:rPr lang="fr-FR" smtClean="0"/>
              <a:t>15</a:t>
            </a:fld>
            <a:endParaRPr lang="fr-FR"/>
          </a:p>
        </p:txBody>
      </p:sp>
    </p:spTree>
    <p:extLst>
      <p:ext uri="{BB962C8B-B14F-4D97-AF65-F5344CB8AC3E}">
        <p14:creationId xmlns:p14="http://schemas.microsoft.com/office/powerpoint/2010/main" val="307172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a:t>
            </a:r>
            <a:r>
              <a:rPr lang="fr-FR" dirty="0" err="1"/>
              <a:t>journals-plos-org.proxy.insermbiblio.inist.fr</a:t>
            </a:r>
            <a:r>
              <a:rPr lang="fr-FR" dirty="0"/>
              <a:t>/</a:t>
            </a:r>
            <a:r>
              <a:rPr lang="fr-FR" dirty="0" err="1"/>
              <a:t>plospathogens</a:t>
            </a:r>
            <a:r>
              <a:rPr lang="fr-FR" dirty="0"/>
              <a:t>/</a:t>
            </a:r>
            <a:r>
              <a:rPr lang="fr-FR" dirty="0" err="1"/>
              <a:t>article?id</a:t>
            </a:r>
            <a:r>
              <a:rPr lang="fr-FR" dirty="0"/>
              <a:t>=10.1371/journal.ppat.1009037</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On the </a:t>
            </a:r>
            <a:r>
              <a:rPr lang="fr-FR" b="1" dirty="0" err="1"/>
              <a:t>whereabouts</a:t>
            </a:r>
            <a:r>
              <a:rPr lang="fr-FR" b="1" dirty="0"/>
              <a:t> of SARS-CoV-2 in the </a:t>
            </a:r>
            <a:r>
              <a:rPr lang="fr-FR" b="1" dirty="0" err="1"/>
              <a:t>human</a:t>
            </a:r>
            <a:r>
              <a:rPr lang="fr-FR" b="1" dirty="0"/>
              <a:t> body: A </a:t>
            </a:r>
            <a:r>
              <a:rPr lang="fr-FR" b="1" dirty="0" err="1"/>
              <a:t>systematic</a:t>
            </a:r>
            <a:r>
              <a:rPr lang="fr-FR" b="1" dirty="0"/>
              <a:t> </a:t>
            </a:r>
            <a:r>
              <a:rPr lang="fr-FR" b="1" dirty="0" err="1"/>
              <a:t>review</a:t>
            </a:r>
            <a:endParaRPr lang="fr-FR" b="1" dirty="0"/>
          </a:p>
          <a:p>
            <a:r>
              <a:rPr lang="fr-FR" dirty="0" err="1"/>
              <a:t>Fig</a:t>
            </a:r>
            <a:r>
              <a:rPr lang="fr-FR" dirty="0"/>
              <a:t> 4. </a:t>
            </a:r>
            <a:r>
              <a:rPr lang="fr-FR" dirty="0" err="1"/>
              <a:t>Overview</a:t>
            </a:r>
            <a:r>
              <a:rPr lang="fr-FR" dirty="0"/>
              <a:t> of ACE2 expression </a:t>
            </a:r>
            <a:r>
              <a:rPr lang="fr-FR" dirty="0" err="1"/>
              <a:t>levels</a:t>
            </a:r>
            <a:r>
              <a:rPr lang="fr-FR" dirty="0"/>
              <a:t> in the </a:t>
            </a:r>
            <a:r>
              <a:rPr lang="fr-FR" dirty="0" err="1"/>
              <a:t>human</a:t>
            </a:r>
            <a:r>
              <a:rPr lang="fr-FR" dirty="0"/>
              <a:t> body.</a:t>
            </a:r>
          </a:p>
          <a:p>
            <a:r>
              <a:rPr lang="fr-FR" dirty="0"/>
              <a:t>Gradient </a:t>
            </a:r>
            <a:r>
              <a:rPr lang="fr-FR" dirty="0" err="1"/>
              <a:t>color</a:t>
            </a:r>
            <a:r>
              <a:rPr lang="fr-FR" dirty="0"/>
              <a:t> (orange) </a:t>
            </a:r>
            <a:r>
              <a:rPr lang="fr-FR" dirty="0" err="1"/>
              <a:t>indicates</a:t>
            </a:r>
            <a:r>
              <a:rPr lang="fr-FR" dirty="0"/>
              <a:t> </a:t>
            </a:r>
            <a:r>
              <a:rPr lang="fr-FR" dirty="0" err="1"/>
              <a:t>low</a:t>
            </a:r>
            <a:r>
              <a:rPr lang="fr-FR" dirty="0"/>
              <a:t> to high </a:t>
            </a:r>
            <a:r>
              <a:rPr lang="fr-FR" dirty="0" err="1"/>
              <a:t>evidence</a:t>
            </a:r>
            <a:r>
              <a:rPr lang="fr-FR" dirty="0"/>
              <a:t> for ACE2 expression in </a:t>
            </a:r>
            <a:r>
              <a:rPr lang="fr-FR" dirty="0" err="1"/>
              <a:t>this</a:t>
            </a:r>
            <a:r>
              <a:rPr lang="fr-FR" dirty="0"/>
              <a:t> tissue or body </a:t>
            </a:r>
            <a:r>
              <a:rPr lang="fr-FR" dirty="0" err="1"/>
              <a:t>fluid</a:t>
            </a:r>
            <a:r>
              <a:rPr lang="fr-FR" dirty="0"/>
              <a:t>. </a:t>
            </a:r>
            <a:r>
              <a:rPr lang="fr-FR" dirty="0" err="1"/>
              <a:t>Highest</a:t>
            </a:r>
            <a:r>
              <a:rPr lang="fr-FR" dirty="0"/>
              <a:t> expression </a:t>
            </a:r>
            <a:r>
              <a:rPr lang="fr-FR" dirty="0" err="1"/>
              <a:t>was</a:t>
            </a:r>
            <a:r>
              <a:rPr lang="fr-FR" dirty="0"/>
              <a:t> </a:t>
            </a:r>
            <a:r>
              <a:rPr lang="fr-FR" dirty="0" err="1"/>
              <a:t>detected</a:t>
            </a:r>
            <a:r>
              <a:rPr lang="fr-FR" dirty="0"/>
              <a:t> in the oral </a:t>
            </a:r>
            <a:r>
              <a:rPr lang="fr-FR" dirty="0" err="1"/>
              <a:t>cavity</a:t>
            </a:r>
            <a:r>
              <a:rPr lang="fr-FR" dirty="0"/>
              <a:t>, </a:t>
            </a:r>
            <a:r>
              <a:rPr lang="fr-FR" dirty="0" err="1"/>
              <a:t>gastrointestinal</a:t>
            </a:r>
            <a:r>
              <a:rPr lang="fr-FR" dirty="0"/>
              <a:t> tract and the male reproductive system. This figure </a:t>
            </a:r>
            <a:r>
              <a:rPr lang="fr-FR" dirty="0" err="1"/>
              <a:t>was</a:t>
            </a:r>
            <a:r>
              <a:rPr lang="fr-FR" dirty="0"/>
              <a:t> </a:t>
            </a:r>
            <a:r>
              <a:rPr lang="fr-FR" dirty="0" err="1"/>
              <a:t>created</a:t>
            </a:r>
            <a:r>
              <a:rPr lang="fr-FR" dirty="0"/>
              <a:t> </a:t>
            </a:r>
            <a:r>
              <a:rPr lang="fr-FR" dirty="0" err="1"/>
              <a:t>with</a:t>
            </a:r>
            <a:r>
              <a:rPr lang="fr-FR" dirty="0"/>
              <a:t> </a:t>
            </a:r>
            <a:r>
              <a:rPr lang="fr-FR" dirty="0">
                <a:hlinkClick r:id="rId3"/>
              </a:rPr>
              <a:t>BioRender.com</a:t>
            </a:r>
            <a:r>
              <a:rPr lang="fr-FR" dirty="0"/>
              <a:t>.</a:t>
            </a:r>
          </a:p>
          <a:p>
            <a:endParaRPr lang="fr-FR" dirty="0"/>
          </a:p>
          <a:p>
            <a:r>
              <a:rPr lang="fr-FR" dirty="0" err="1"/>
              <a:t>Since</a:t>
            </a:r>
            <a:r>
              <a:rPr lang="fr-FR" dirty="0"/>
              <a:t> SARS-CoV-2 </a:t>
            </a:r>
            <a:r>
              <a:rPr lang="fr-FR" dirty="0" err="1"/>
              <a:t>appeared</a:t>
            </a:r>
            <a:r>
              <a:rPr lang="fr-FR" dirty="0"/>
              <a:t> in the </a:t>
            </a:r>
            <a:r>
              <a:rPr lang="fr-FR" dirty="0" err="1"/>
              <a:t>human</a:t>
            </a:r>
            <a:r>
              <a:rPr lang="fr-FR" dirty="0"/>
              <a:t> population, the </a:t>
            </a:r>
            <a:r>
              <a:rPr lang="fr-FR" dirty="0" err="1"/>
              <a:t>scientific</a:t>
            </a:r>
            <a:r>
              <a:rPr lang="fr-FR" dirty="0"/>
              <a:t> </a:t>
            </a:r>
            <a:r>
              <a:rPr lang="fr-FR" dirty="0" err="1"/>
              <a:t>community</a:t>
            </a:r>
            <a:r>
              <a:rPr lang="fr-FR" dirty="0"/>
              <a:t> has </a:t>
            </a:r>
            <a:r>
              <a:rPr lang="fr-FR" dirty="0" err="1"/>
              <a:t>scrambled</a:t>
            </a:r>
            <a:r>
              <a:rPr lang="fr-FR" dirty="0"/>
              <a:t> to </a:t>
            </a:r>
            <a:r>
              <a:rPr lang="fr-FR" dirty="0" err="1"/>
              <a:t>gather</a:t>
            </a:r>
            <a:r>
              <a:rPr lang="fr-FR" dirty="0"/>
              <a:t> as </a:t>
            </a:r>
            <a:r>
              <a:rPr lang="fr-FR" dirty="0" err="1"/>
              <a:t>much</a:t>
            </a:r>
            <a:r>
              <a:rPr lang="fr-FR" dirty="0"/>
              <a:t> information as possible to </a:t>
            </a:r>
            <a:r>
              <a:rPr lang="fr-FR" dirty="0" err="1"/>
              <a:t>find</a:t>
            </a:r>
            <a:r>
              <a:rPr lang="fr-FR" dirty="0"/>
              <a:t> good </a:t>
            </a:r>
            <a:r>
              <a:rPr lang="fr-FR" dirty="0" err="1"/>
              <a:t>strategies</a:t>
            </a:r>
            <a:r>
              <a:rPr lang="fr-FR" dirty="0"/>
              <a:t> for the </a:t>
            </a:r>
            <a:r>
              <a:rPr lang="fr-FR" dirty="0" err="1"/>
              <a:t>containment</a:t>
            </a:r>
            <a:r>
              <a:rPr lang="fr-FR" dirty="0"/>
              <a:t> and </a:t>
            </a:r>
            <a:r>
              <a:rPr lang="fr-FR" dirty="0" err="1"/>
              <a:t>treatment</a:t>
            </a:r>
            <a:r>
              <a:rPr lang="fr-FR" dirty="0"/>
              <a:t> of </a:t>
            </a:r>
            <a:r>
              <a:rPr lang="fr-FR" dirty="0" err="1"/>
              <a:t>this</a:t>
            </a:r>
            <a:r>
              <a:rPr lang="fr-FR" dirty="0"/>
              <a:t> </a:t>
            </a:r>
            <a:r>
              <a:rPr lang="fr-FR" dirty="0" err="1"/>
              <a:t>pandemic</a:t>
            </a:r>
            <a:r>
              <a:rPr lang="fr-FR" dirty="0"/>
              <a:t> virus. </a:t>
            </a:r>
            <a:r>
              <a:rPr lang="fr-FR" dirty="0" err="1"/>
              <a:t>Here</a:t>
            </a:r>
            <a:r>
              <a:rPr lang="fr-FR" dirty="0"/>
              <a:t>, </a:t>
            </a:r>
            <a:r>
              <a:rPr lang="fr-FR" dirty="0" err="1"/>
              <a:t>we</a:t>
            </a:r>
            <a:r>
              <a:rPr lang="fr-FR" dirty="0"/>
              <a:t> </a:t>
            </a:r>
            <a:r>
              <a:rPr lang="fr-FR" dirty="0" err="1"/>
              <a:t>performed</a:t>
            </a:r>
            <a:r>
              <a:rPr lang="fr-FR" dirty="0"/>
              <a:t> a </a:t>
            </a:r>
            <a:r>
              <a:rPr lang="fr-FR" dirty="0" err="1"/>
              <a:t>systematic</a:t>
            </a:r>
            <a:r>
              <a:rPr lang="fr-FR" dirty="0"/>
              <a:t> </a:t>
            </a:r>
            <a:r>
              <a:rPr lang="fr-FR" dirty="0" err="1"/>
              <a:t>review</a:t>
            </a:r>
            <a:r>
              <a:rPr lang="fr-FR" dirty="0"/>
              <a:t> of the </a:t>
            </a:r>
            <a:r>
              <a:rPr lang="fr-FR" dirty="0" err="1"/>
              <a:t>current</a:t>
            </a:r>
            <a:r>
              <a:rPr lang="fr-FR" dirty="0"/>
              <a:t> (</a:t>
            </a:r>
            <a:r>
              <a:rPr lang="fr-FR" dirty="0" err="1"/>
              <a:t>pre</a:t>
            </a:r>
            <a:r>
              <a:rPr lang="fr-FR" dirty="0"/>
              <a:t>)</a:t>
            </a:r>
            <a:r>
              <a:rPr lang="fr-FR" dirty="0" err="1"/>
              <a:t>published</a:t>
            </a:r>
            <a:r>
              <a:rPr lang="fr-FR" dirty="0"/>
              <a:t> SARS-CoV-2 </a:t>
            </a:r>
            <a:r>
              <a:rPr lang="fr-FR" dirty="0" err="1"/>
              <a:t>literature</a:t>
            </a:r>
            <a:r>
              <a:rPr lang="fr-FR" dirty="0"/>
              <a:t> </a:t>
            </a:r>
            <a:r>
              <a:rPr lang="fr-FR" dirty="0" err="1"/>
              <a:t>with</a:t>
            </a:r>
            <a:r>
              <a:rPr lang="fr-FR" dirty="0"/>
              <a:t> a focus on the </a:t>
            </a:r>
            <a:r>
              <a:rPr lang="fr-FR" dirty="0" err="1"/>
              <a:t>evidence</a:t>
            </a:r>
            <a:r>
              <a:rPr lang="fr-FR" dirty="0"/>
              <a:t> </a:t>
            </a:r>
            <a:r>
              <a:rPr lang="fr-FR" dirty="0" err="1"/>
              <a:t>concerning</a:t>
            </a:r>
            <a:r>
              <a:rPr lang="fr-FR" dirty="0"/>
              <a:t> SARS-CoV-2 distribution in </a:t>
            </a:r>
            <a:r>
              <a:rPr lang="fr-FR" dirty="0" err="1"/>
              <a:t>human</a:t>
            </a:r>
            <a:r>
              <a:rPr lang="fr-FR" dirty="0"/>
              <a:t> tissues and viral </a:t>
            </a:r>
            <a:r>
              <a:rPr lang="fr-FR" dirty="0" err="1"/>
              <a:t>shedding</a:t>
            </a:r>
            <a:r>
              <a:rPr lang="fr-FR" dirty="0"/>
              <a:t> in body </a:t>
            </a:r>
            <a:r>
              <a:rPr lang="fr-FR" dirty="0" err="1"/>
              <a:t>fluids</a:t>
            </a:r>
            <a:r>
              <a:rPr lang="fr-FR" dirty="0"/>
              <a:t>. In addition, </a:t>
            </a:r>
            <a:r>
              <a:rPr lang="fr-FR" dirty="0" err="1"/>
              <a:t>this</a:t>
            </a:r>
            <a:r>
              <a:rPr lang="fr-FR" dirty="0"/>
              <a:t> </a:t>
            </a:r>
            <a:r>
              <a:rPr lang="fr-FR" dirty="0" err="1"/>
              <a:t>evidence</a:t>
            </a:r>
            <a:r>
              <a:rPr lang="fr-FR" dirty="0"/>
              <a:t> </a:t>
            </a:r>
            <a:r>
              <a:rPr lang="fr-FR" dirty="0" err="1"/>
              <a:t>is</a:t>
            </a:r>
            <a:r>
              <a:rPr lang="fr-FR" dirty="0"/>
              <a:t> </a:t>
            </a:r>
            <a:r>
              <a:rPr lang="fr-FR" dirty="0" err="1"/>
              <a:t>aligned</a:t>
            </a:r>
            <a:r>
              <a:rPr lang="fr-FR" dirty="0"/>
              <a:t> </a:t>
            </a:r>
            <a:r>
              <a:rPr lang="fr-FR" dirty="0" err="1"/>
              <a:t>with</a:t>
            </a:r>
            <a:r>
              <a:rPr lang="fr-FR" dirty="0"/>
              <a:t> </a:t>
            </a:r>
            <a:r>
              <a:rPr lang="fr-FR" dirty="0" err="1"/>
              <a:t>published</a:t>
            </a:r>
            <a:r>
              <a:rPr lang="fr-FR" dirty="0"/>
              <a:t> ACE2 entry-</a:t>
            </a:r>
            <a:r>
              <a:rPr lang="fr-FR" dirty="0" err="1"/>
              <a:t>receptor</a:t>
            </a:r>
            <a:r>
              <a:rPr lang="fr-FR" dirty="0"/>
              <a:t> (single </a:t>
            </a:r>
            <a:r>
              <a:rPr lang="fr-FR" dirty="0" err="1"/>
              <a:t>cell</a:t>
            </a:r>
            <a:r>
              <a:rPr lang="fr-FR" dirty="0"/>
              <a:t>) expression data </a:t>
            </a:r>
            <a:r>
              <a:rPr lang="fr-FR" dirty="0" err="1"/>
              <a:t>across</a:t>
            </a:r>
            <a:r>
              <a:rPr lang="fr-FR" dirty="0"/>
              <a:t> the </a:t>
            </a:r>
            <a:r>
              <a:rPr lang="fr-FR" dirty="0" err="1"/>
              <a:t>human</a:t>
            </a:r>
            <a:r>
              <a:rPr lang="fr-FR" dirty="0"/>
              <a:t> body to </a:t>
            </a:r>
            <a:r>
              <a:rPr lang="fr-FR" dirty="0" err="1"/>
              <a:t>construct</a:t>
            </a:r>
            <a:r>
              <a:rPr lang="fr-FR" dirty="0"/>
              <a:t> a viral distribution and ACE2 </a:t>
            </a:r>
            <a:r>
              <a:rPr lang="fr-FR" dirty="0" err="1"/>
              <a:t>receptor</a:t>
            </a:r>
            <a:r>
              <a:rPr lang="fr-FR" dirty="0"/>
              <a:t> body </a:t>
            </a:r>
            <a:r>
              <a:rPr lang="fr-FR" dirty="0" err="1"/>
              <a:t>map</a:t>
            </a:r>
            <a:r>
              <a:rPr lang="fr-FR" dirty="0"/>
              <a:t>. </a:t>
            </a:r>
            <a:r>
              <a:rPr lang="fr-FR" dirty="0" err="1"/>
              <a:t>We</a:t>
            </a:r>
            <a:r>
              <a:rPr lang="fr-FR" dirty="0"/>
              <a:t> </a:t>
            </a:r>
            <a:r>
              <a:rPr lang="fr-FR" dirty="0" err="1"/>
              <a:t>highlight</a:t>
            </a:r>
            <a:r>
              <a:rPr lang="fr-FR" dirty="0"/>
              <a:t> the </a:t>
            </a:r>
            <a:r>
              <a:rPr lang="fr-FR" dirty="0" err="1"/>
              <a:t>broad</a:t>
            </a:r>
            <a:r>
              <a:rPr lang="fr-FR" dirty="0"/>
              <a:t> </a:t>
            </a:r>
            <a:r>
              <a:rPr lang="fr-FR" dirty="0" err="1"/>
              <a:t>organotropism</a:t>
            </a:r>
            <a:r>
              <a:rPr lang="fr-FR" dirty="0"/>
              <a:t> of SARS-CoV-2, as </a:t>
            </a:r>
            <a:r>
              <a:rPr lang="fr-FR" dirty="0" err="1"/>
              <a:t>many</a:t>
            </a:r>
            <a:r>
              <a:rPr lang="fr-FR" dirty="0"/>
              <a:t> </a:t>
            </a:r>
            <a:r>
              <a:rPr lang="fr-FR" dirty="0" err="1"/>
              <a:t>studies</a:t>
            </a:r>
            <a:r>
              <a:rPr lang="fr-FR" dirty="0"/>
              <a:t> </a:t>
            </a:r>
            <a:r>
              <a:rPr lang="fr-FR" dirty="0" err="1"/>
              <a:t>identified</a:t>
            </a:r>
            <a:r>
              <a:rPr lang="fr-FR" dirty="0"/>
              <a:t> viral components (RNA, </a:t>
            </a:r>
            <a:r>
              <a:rPr lang="fr-FR" dirty="0" err="1"/>
              <a:t>proteins</a:t>
            </a:r>
            <a:r>
              <a:rPr lang="fr-FR" dirty="0"/>
              <a:t>) in multiple </a:t>
            </a:r>
            <a:r>
              <a:rPr lang="fr-FR" dirty="0" err="1"/>
              <a:t>organs</a:t>
            </a:r>
            <a:r>
              <a:rPr lang="fr-FR" dirty="0"/>
              <a:t>, </a:t>
            </a:r>
            <a:r>
              <a:rPr lang="fr-FR" dirty="0" err="1"/>
              <a:t>including</a:t>
            </a:r>
            <a:r>
              <a:rPr lang="fr-FR" dirty="0"/>
              <a:t> the pharynx, </a:t>
            </a:r>
            <a:r>
              <a:rPr lang="fr-FR" dirty="0" err="1"/>
              <a:t>trachea</a:t>
            </a:r>
            <a:r>
              <a:rPr lang="fr-FR" dirty="0"/>
              <a:t>, </a:t>
            </a:r>
            <a:r>
              <a:rPr lang="fr-FR" dirty="0" err="1"/>
              <a:t>lungs</a:t>
            </a:r>
            <a:r>
              <a:rPr lang="fr-FR" dirty="0"/>
              <a:t>, </a:t>
            </a:r>
            <a:r>
              <a:rPr lang="fr-FR" dirty="0" err="1"/>
              <a:t>blood</a:t>
            </a:r>
            <a:r>
              <a:rPr lang="fr-FR" dirty="0"/>
              <a:t>, </a:t>
            </a:r>
            <a:r>
              <a:rPr lang="fr-FR" dirty="0" err="1"/>
              <a:t>heart</a:t>
            </a:r>
            <a:r>
              <a:rPr lang="fr-FR" dirty="0"/>
              <a:t>, </a:t>
            </a:r>
            <a:r>
              <a:rPr lang="fr-FR" dirty="0" err="1"/>
              <a:t>vessels</a:t>
            </a:r>
            <a:r>
              <a:rPr lang="fr-FR" dirty="0"/>
              <a:t>, intestines, </a:t>
            </a:r>
            <a:r>
              <a:rPr lang="fr-FR" dirty="0" err="1"/>
              <a:t>brain</a:t>
            </a:r>
            <a:r>
              <a:rPr lang="fr-FR" dirty="0"/>
              <a:t>, male </a:t>
            </a:r>
            <a:r>
              <a:rPr lang="fr-FR" dirty="0" err="1"/>
              <a:t>genitals</a:t>
            </a:r>
            <a:r>
              <a:rPr lang="fr-FR" dirty="0"/>
              <a:t> and </a:t>
            </a:r>
            <a:r>
              <a:rPr lang="fr-FR" dirty="0" err="1"/>
              <a:t>kidneys</a:t>
            </a:r>
            <a:r>
              <a:rPr lang="fr-FR" dirty="0"/>
              <a:t>. This </a:t>
            </a:r>
            <a:r>
              <a:rPr lang="fr-FR" dirty="0" err="1"/>
              <a:t>also</a:t>
            </a:r>
            <a:r>
              <a:rPr lang="fr-FR" dirty="0"/>
              <a:t> </a:t>
            </a:r>
            <a:r>
              <a:rPr lang="fr-FR" dirty="0" err="1"/>
              <a:t>implicates</a:t>
            </a:r>
            <a:r>
              <a:rPr lang="fr-FR" dirty="0"/>
              <a:t> the </a:t>
            </a:r>
            <a:r>
              <a:rPr lang="fr-FR" dirty="0" err="1"/>
              <a:t>presence</a:t>
            </a:r>
            <a:r>
              <a:rPr lang="fr-FR" dirty="0"/>
              <a:t> of viral components in </a:t>
            </a:r>
            <a:r>
              <a:rPr lang="fr-FR" dirty="0" err="1"/>
              <a:t>various</a:t>
            </a:r>
            <a:r>
              <a:rPr lang="fr-FR" dirty="0"/>
              <a:t> body </a:t>
            </a:r>
            <a:r>
              <a:rPr lang="fr-FR" dirty="0" err="1"/>
              <a:t>fluids</a:t>
            </a:r>
            <a:r>
              <a:rPr lang="fr-FR" dirty="0"/>
              <a:t> </a:t>
            </a:r>
            <a:r>
              <a:rPr lang="fr-FR" dirty="0" err="1"/>
              <a:t>such</a:t>
            </a:r>
            <a:r>
              <a:rPr lang="fr-FR" dirty="0"/>
              <a:t> as mucus, saliva, urine, </a:t>
            </a:r>
            <a:r>
              <a:rPr lang="fr-FR" dirty="0" err="1"/>
              <a:t>cerebrospinal</a:t>
            </a:r>
            <a:r>
              <a:rPr lang="fr-FR" dirty="0"/>
              <a:t> </a:t>
            </a:r>
            <a:r>
              <a:rPr lang="fr-FR" dirty="0" err="1"/>
              <a:t>fluid</a:t>
            </a:r>
            <a:r>
              <a:rPr lang="fr-FR" dirty="0"/>
              <a:t>, </a:t>
            </a:r>
            <a:r>
              <a:rPr lang="fr-FR" dirty="0" err="1"/>
              <a:t>semen</a:t>
            </a:r>
            <a:r>
              <a:rPr lang="fr-FR" dirty="0"/>
              <a:t> and </a:t>
            </a:r>
            <a:r>
              <a:rPr lang="fr-FR" dirty="0" err="1"/>
              <a:t>breast</a:t>
            </a:r>
            <a:r>
              <a:rPr lang="fr-FR" dirty="0"/>
              <a:t> </a:t>
            </a:r>
            <a:r>
              <a:rPr lang="fr-FR" dirty="0" err="1"/>
              <a:t>milk</a:t>
            </a:r>
            <a:r>
              <a:rPr lang="fr-FR" dirty="0"/>
              <a:t>. The main SARS-CoV-2 entry </a:t>
            </a:r>
            <a:r>
              <a:rPr lang="fr-FR" dirty="0" err="1"/>
              <a:t>receptor</a:t>
            </a:r>
            <a:r>
              <a:rPr lang="fr-FR" dirty="0"/>
              <a:t>, ACE2, </a:t>
            </a:r>
            <a:r>
              <a:rPr lang="fr-FR" dirty="0" err="1"/>
              <a:t>is</a:t>
            </a:r>
            <a:r>
              <a:rPr lang="fr-FR" dirty="0"/>
              <a:t> </a:t>
            </a:r>
            <a:r>
              <a:rPr lang="fr-FR" dirty="0" err="1"/>
              <a:t>expressed</a:t>
            </a:r>
            <a:r>
              <a:rPr lang="fr-FR" dirty="0"/>
              <a:t> at </a:t>
            </a:r>
            <a:r>
              <a:rPr lang="fr-FR" dirty="0" err="1"/>
              <a:t>different</a:t>
            </a:r>
            <a:r>
              <a:rPr lang="fr-FR" dirty="0"/>
              <a:t> </a:t>
            </a:r>
            <a:r>
              <a:rPr lang="fr-FR" dirty="0" err="1"/>
              <a:t>levels</a:t>
            </a:r>
            <a:r>
              <a:rPr lang="fr-FR" dirty="0"/>
              <a:t> in multiple tissues </a:t>
            </a:r>
            <a:r>
              <a:rPr lang="fr-FR" dirty="0" err="1"/>
              <a:t>throughout</a:t>
            </a:r>
            <a:r>
              <a:rPr lang="fr-FR" dirty="0"/>
              <a:t> the </a:t>
            </a:r>
            <a:r>
              <a:rPr lang="fr-FR" dirty="0" err="1"/>
              <a:t>human</a:t>
            </a:r>
            <a:r>
              <a:rPr lang="fr-FR" dirty="0"/>
              <a:t> body, but </a:t>
            </a:r>
            <a:r>
              <a:rPr lang="fr-FR" dirty="0" err="1"/>
              <a:t>its</a:t>
            </a:r>
            <a:r>
              <a:rPr lang="fr-FR" dirty="0"/>
              <a:t> expression </a:t>
            </a:r>
            <a:r>
              <a:rPr lang="fr-FR" dirty="0" err="1"/>
              <a:t>levels</a:t>
            </a:r>
            <a:r>
              <a:rPr lang="fr-FR" dirty="0"/>
              <a:t> do not </a:t>
            </a:r>
            <a:r>
              <a:rPr lang="fr-FR" dirty="0" err="1"/>
              <a:t>always</a:t>
            </a:r>
            <a:r>
              <a:rPr lang="fr-FR" dirty="0"/>
              <a:t> correspond </a:t>
            </a:r>
            <a:r>
              <a:rPr lang="fr-FR" dirty="0" err="1"/>
              <a:t>with</a:t>
            </a:r>
            <a:r>
              <a:rPr lang="fr-FR" dirty="0"/>
              <a:t> SARS-CoV-2 </a:t>
            </a:r>
            <a:r>
              <a:rPr lang="fr-FR" dirty="0" err="1"/>
              <a:t>detection</a:t>
            </a:r>
            <a:r>
              <a:rPr lang="fr-FR" dirty="0"/>
              <a:t>, </a:t>
            </a:r>
            <a:r>
              <a:rPr lang="fr-FR" dirty="0" err="1"/>
              <a:t>indicating</a:t>
            </a:r>
            <a:r>
              <a:rPr lang="fr-FR" dirty="0"/>
              <a:t> </a:t>
            </a:r>
            <a:r>
              <a:rPr lang="fr-FR" dirty="0" err="1"/>
              <a:t>that</a:t>
            </a:r>
            <a:r>
              <a:rPr lang="fr-FR" dirty="0"/>
              <a:t> </a:t>
            </a:r>
            <a:r>
              <a:rPr lang="fr-FR" dirty="0" err="1"/>
              <a:t>there</a:t>
            </a:r>
            <a:r>
              <a:rPr lang="fr-FR" dirty="0"/>
              <a:t> </a:t>
            </a:r>
            <a:r>
              <a:rPr lang="fr-FR" dirty="0" err="1"/>
              <a:t>is</a:t>
            </a:r>
            <a:r>
              <a:rPr lang="fr-FR" dirty="0"/>
              <a:t> a </a:t>
            </a:r>
            <a:r>
              <a:rPr lang="fr-FR" dirty="0" err="1"/>
              <a:t>complex</a:t>
            </a:r>
            <a:r>
              <a:rPr lang="fr-FR" dirty="0"/>
              <a:t> </a:t>
            </a:r>
            <a:r>
              <a:rPr lang="fr-FR" dirty="0" err="1"/>
              <a:t>interplay</a:t>
            </a:r>
            <a:r>
              <a:rPr lang="fr-FR" dirty="0"/>
              <a:t> </a:t>
            </a:r>
            <a:r>
              <a:rPr lang="fr-FR" dirty="0" err="1"/>
              <a:t>between</a:t>
            </a:r>
            <a:r>
              <a:rPr lang="fr-FR" dirty="0"/>
              <a:t> virus and host. </a:t>
            </a:r>
            <a:r>
              <a:rPr lang="fr-FR" dirty="0" err="1"/>
              <a:t>Together</a:t>
            </a:r>
            <a:r>
              <a:rPr lang="fr-FR" dirty="0"/>
              <a:t>, </a:t>
            </a:r>
            <a:r>
              <a:rPr lang="fr-FR" dirty="0" err="1"/>
              <a:t>these</a:t>
            </a:r>
            <a:r>
              <a:rPr lang="fr-FR" dirty="0"/>
              <a:t> data shed new light on the </a:t>
            </a:r>
            <a:r>
              <a:rPr lang="fr-FR" dirty="0" err="1"/>
              <a:t>current</a:t>
            </a:r>
            <a:r>
              <a:rPr lang="fr-FR" dirty="0"/>
              <a:t> </a:t>
            </a:r>
            <a:r>
              <a:rPr lang="fr-FR" dirty="0" err="1"/>
              <a:t>view</a:t>
            </a:r>
            <a:r>
              <a:rPr lang="fr-FR" dirty="0"/>
              <a:t> of SARS-CoV-2 </a:t>
            </a:r>
            <a:r>
              <a:rPr lang="fr-FR" dirty="0" err="1"/>
              <a:t>pathogenesis</a:t>
            </a:r>
            <a:r>
              <a:rPr lang="fr-FR" dirty="0"/>
              <a:t> and </a:t>
            </a:r>
            <a:r>
              <a:rPr lang="fr-FR" dirty="0" err="1"/>
              <a:t>lay</a:t>
            </a:r>
            <a:r>
              <a:rPr lang="fr-FR" dirty="0"/>
              <a:t> the </a:t>
            </a:r>
            <a:r>
              <a:rPr lang="fr-FR" dirty="0" err="1"/>
              <a:t>foundation</a:t>
            </a:r>
            <a:r>
              <a:rPr lang="fr-FR" dirty="0"/>
              <a:t> for </a:t>
            </a:r>
            <a:r>
              <a:rPr lang="fr-FR" dirty="0" err="1"/>
              <a:t>better</a:t>
            </a:r>
            <a:r>
              <a:rPr lang="fr-FR" dirty="0"/>
              <a:t> </a:t>
            </a:r>
            <a:r>
              <a:rPr lang="fr-FR" dirty="0" err="1"/>
              <a:t>diagnosis</a:t>
            </a:r>
            <a:r>
              <a:rPr lang="fr-FR" dirty="0"/>
              <a:t> and </a:t>
            </a:r>
            <a:r>
              <a:rPr lang="fr-FR" dirty="0" err="1"/>
              <a:t>treatment</a:t>
            </a:r>
            <a:r>
              <a:rPr lang="fr-FR" dirty="0"/>
              <a:t> of COVID-19 patients.</a:t>
            </a:r>
          </a:p>
        </p:txBody>
      </p:sp>
      <p:sp>
        <p:nvSpPr>
          <p:cNvPr id="4" name="Espace réservé du numéro de diapositive 3"/>
          <p:cNvSpPr>
            <a:spLocks noGrp="1"/>
          </p:cNvSpPr>
          <p:nvPr>
            <p:ph type="sldNum" sz="quarter" idx="5"/>
          </p:nvPr>
        </p:nvSpPr>
        <p:spPr/>
        <p:txBody>
          <a:bodyPr/>
          <a:lstStyle/>
          <a:p>
            <a:fld id="{14BB4837-E083-7644-9608-B60498E9344E}" type="slidenum">
              <a:rPr lang="fr-FR" smtClean="0"/>
              <a:t>16</a:t>
            </a:fld>
            <a:endParaRPr lang="fr-FR"/>
          </a:p>
        </p:txBody>
      </p:sp>
    </p:spTree>
    <p:extLst>
      <p:ext uri="{BB962C8B-B14F-4D97-AF65-F5344CB8AC3E}">
        <p14:creationId xmlns:p14="http://schemas.microsoft.com/office/powerpoint/2010/main" val="3922726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hlinkClick r:id="rId3"/>
              </a:rPr>
              <a:t>Studying hematopoiesis using single-cell technologies. </a:t>
            </a:r>
            <a:r>
              <a:rPr lang="fr-FR" dirty="0" err="1"/>
              <a:t>Ye</a:t>
            </a:r>
            <a:r>
              <a:rPr lang="fr-FR" dirty="0"/>
              <a:t> F, et al. J </a:t>
            </a:r>
            <a:r>
              <a:rPr lang="fr-FR" dirty="0" err="1"/>
              <a:t>Hematol</a:t>
            </a:r>
            <a:r>
              <a:rPr lang="fr-FR" dirty="0"/>
              <a:t> </a:t>
            </a:r>
            <a:r>
              <a:rPr lang="fr-FR" dirty="0" err="1"/>
              <a:t>Oncol</a:t>
            </a:r>
            <a:r>
              <a:rPr lang="fr-FR" dirty="0"/>
              <a:t>. 2017; 10:27.</a:t>
            </a:r>
          </a:p>
          <a:p>
            <a:r>
              <a:rPr lang="fr-FR" dirty="0"/>
              <a:t>Single-</a:t>
            </a:r>
            <a:r>
              <a:rPr lang="fr-FR" dirty="0" err="1"/>
              <a:t>cell</a:t>
            </a:r>
            <a:r>
              <a:rPr lang="fr-FR" dirty="0"/>
              <a:t> </a:t>
            </a:r>
            <a:r>
              <a:rPr lang="fr-FR" dirty="0" err="1"/>
              <a:t>analysis</a:t>
            </a:r>
            <a:r>
              <a:rPr lang="fr-FR" dirty="0"/>
              <a:t> </a:t>
            </a:r>
            <a:r>
              <a:rPr lang="fr-FR" dirty="0" err="1"/>
              <a:t>reveals</a:t>
            </a:r>
            <a:r>
              <a:rPr lang="fr-FR" dirty="0"/>
              <a:t> </a:t>
            </a:r>
            <a:r>
              <a:rPr lang="fr-FR" dirty="0" err="1"/>
              <a:t>heterogeneity</a:t>
            </a:r>
            <a:r>
              <a:rPr lang="fr-FR" dirty="0"/>
              <a:t>. </a:t>
            </a:r>
            <a:r>
              <a:rPr lang="fr-FR" dirty="0" err="1"/>
              <a:t>Traditional</a:t>
            </a:r>
            <a:r>
              <a:rPr lang="fr-FR" dirty="0"/>
              <a:t> </a:t>
            </a:r>
            <a:r>
              <a:rPr lang="fr-FR" dirty="0" err="1"/>
              <a:t>experiments</a:t>
            </a:r>
            <a:r>
              <a:rPr lang="fr-FR" dirty="0"/>
              <a:t> on </a:t>
            </a:r>
            <a:r>
              <a:rPr lang="fr-FR" dirty="0" err="1"/>
              <a:t>bulk</a:t>
            </a:r>
            <a:r>
              <a:rPr lang="fr-FR" dirty="0"/>
              <a:t> </a:t>
            </a:r>
            <a:r>
              <a:rPr lang="fr-FR" dirty="0" err="1"/>
              <a:t>samples</a:t>
            </a:r>
            <a:r>
              <a:rPr lang="fr-FR" dirty="0"/>
              <a:t> </a:t>
            </a:r>
            <a:r>
              <a:rPr lang="fr-FR" dirty="0" err="1"/>
              <a:t>mask</a:t>
            </a:r>
            <a:r>
              <a:rPr lang="fr-FR" dirty="0"/>
              <a:t> the </a:t>
            </a:r>
            <a:r>
              <a:rPr lang="fr-FR" dirty="0" err="1"/>
              <a:t>heterogeneity</a:t>
            </a:r>
            <a:r>
              <a:rPr lang="fr-FR" dirty="0"/>
              <a:t> </a:t>
            </a:r>
            <a:r>
              <a:rPr lang="fr-FR" dirty="0" err="1"/>
              <a:t>between</a:t>
            </a:r>
            <a:r>
              <a:rPr lang="fr-FR" dirty="0"/>
              <a:t> </a:t>
            </a:r>
            <a:r>
              <a:rPr lang="fr-FR" dirty="0" err="1"/>
              <a:t>individual</a:t>
            </a:r>
            <a:r>
              <a:rPr lang="fr-FR" dirty="0"/>
              <a:t> </a:t>
            </a:r>
            <a:r>
              <a:rPr lang="fr-FR" dirty="0" err="1"/>
              <a:t>cells</a:t>
            </a:r>
            <a:r>
              <a:rPr lang="fr-FR" dirty="0"/>
              <a:t>. In </a:t>
            </a:r>
            <a:r>
              <a:rPr lang="fr-FR" dirty="0" err="1"/>
              <a:t>order</a:t>
            </a:r>
            <a:r>
              <a:rPr lang="fr-FR" dirty="0"/>
              <a:t> to </a:t>
            </a:r>
            <a:r>
              <a:rPr lang="fr-FR" dirty="0" err="1"/>
              <a:t>understand</a:t>
            </a:r>
            <a:r>
              <a:rPr lang="fr-FR" dirty="0"/>
              <a:t> the </a:t>
            </a:r>
            <a:r>
              <a:rPr lang="fr-FR" dirty="0" err="1"/>
              <a:t>heterogeneity</a:t>
            </a:r>
            <a:r>
              <a:rPr lang="fr-FR" dirty="0"/>
              <a:t> in </a:t>
            </a:r>
            <a:r>
              <a:rPr lang="fr-FR" dirty="0" err="1"/>
              <a:t>complex</a:t>
            </a:r>
            <a:r>
              <a:rPr lang="fr-FR" dirty="0"/>
              <a:t> tissue, </a:t>
            </a:r>
            <a:r>
              <a:rPr lang="fr-FR" dirty="0" err="1"/>
              <a:t>analysis</a:t>
            </a:r>
            <a:r>
              <a:rPr lang="fr-FR" dirty="0"/>
              <a:t> </a:t>
            </a:r>
            <a:r>
              <a:rPr lang="fr-FR" dirty="0" err="1"/>
              <a:t>performed</a:t>
            </a:r>
            <a:r>
              <a:rPr lang="fr-FR" dirty="0"/>
              <a:t> on single-</a:t>
            </a:r>
            <a:r>
              <a:rPr lang="fr-FR" dirty="0" err="1"/>
              <a:t>cell</a:t>
            </a:r>
            <a:r>
              <a:rPr lang="fr-FR" dirty="0"/>
              <a:t> </a:t>
            </a:r>
            <a:r>
              <a:rPr lang="fr-FR" dirty="0" err="1"/>
              <a:t>resolution</a:t>
            </a:r>
            <a:r>
              <a:rPr lang="fr-FR" dirty="0"/>
              <a:t> has been </a:t>
            </a:r>
            <a:r>
              <a:rPr lang="fr-FR" dirty="0" err="1"/>
              <a:t>used</a:t>
            </a:r>
            <a:r>
              <a:rPr lang="fr-FR" dirty="0"/>
              <a:t> to </a:t>
            </a:r>
            <a:r>
              <a:rPr lang="fr-FR" dirty="0" err="1"/>
              <a:t>unveil</a:t>
            </a:r>
            <a:r>
              <a:rPr lang="fr-FR" dirty="0"/>
              <a:t> </a:t>
            </a:r>
            <a:r>
              <a:rPr lang="fr-FR" dirty="0" err="1"/>
              <a:t>cell</a:t>
            </a:r>
            <a:r>
              <a:rPr lang="fr-FR" dirty="0"/>
              <a:t> </a:t>
            </a:r>
            <a:r>
              <a:rPr lang="fr-FR" dirty="0" err="1"/>
              <a:t>subpopulations</a:t>
            </a:r>
            <a:r>
              <a:rPr lang="fr-FR" dirty="0"/>
              <a:t> and </a:t>
            </a:r>
            <a:r>
              <a:rPr lang="fr-FR" dirty="0" err="1"/>
              <a:t>their</a:t>
            </a:r>
            <a:r>
              <a:rPr lang="fr-FR" dirty="0"/>
              <a:t> </a:t>
            </a:r>
            <a:r>
              <a:rPr lang="fr-FR" dirty="0" err="1"/>
              <a:t>different</a:t>
            </a:r>
            <a:r>
              <a:rPr lang="fr-FR" dirty="0"/>
              <a:t> </a:t>
            </a:r>
            <a:r>
              <a:rPr lang="fr-FR" dirty="0" err="1"/>
              <a:t>gene</a:t>
            </a:r>
            <a:r>
              <a:rPr lang="fr-FR" dirty="0"/>
              <a:t> expressions</a:t>
            </a:r>
          </a:p>
        </p:txBody>
      </p:sp>
      <p:sp>
        <p:nvSpPr>
          <p:cNvPr id="4" name="Espace réservé du numéro de diapositive 3"/>
          <p:cNvSpPr>
            <a:spLocks noGrp="1"/>
          </p:cNvSpPr>
          <p:nvPr>
            <p:ph type="sldNum" sz="quarter" idx="5"/>
          </p:nvPr>
        </p:nvSpPr>
        <p:spPr/>
        <p:txBody>
          <a:bodyPr/>
          <a:lstStyle/>
          <a:p>
            <a:fld id="{14BB4837-E083-7644-9608-B60498E9344E}" type="slidenum">
              <a:rPr lang="fr-FR" smtClean="0"/>
              <a:t>17</a:t>
            </a:fld>
            <a:endParaRPr lang="fr-FR"/>
          </a:p>
        </p:txBody>
      </p:sp>
    </p:spTree>
    <p:extLst>
      <p:ext uri="{BB962C8B-B14F-4D97-AF65-F5344CB8AC3E}">
        <p14:creationId xmlns:p14="http://schemas.microsoft.com/office/powerpoint/2010/main" val="1167838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https://</a:t>
            </a:r>
            <a:r>
              <a:rPr lang="fr-FR" b="1" dirty="0" err="1"/>
              <a:t>www.nature.com</a:t>
            </a:r>
            <a:r>
              <a:rPr lang="fr-FR" b="1" dirty="0"/>
              <a:t>/articles/s41467-019-08831-9 </a:t>
            </a:r>
            <a:r>
              <a:rPr lang="fr-FR" dirty="0" err="1"/>
              <a:t>From</a:t>
            </a:r>
            <a:r>
              <a:rPr lang="fr-FR" dirty="0"/>
              <a:t>: </a:t>
            </a:r>
            <a:r>
              <a:rPr lang="fr-FR" dirty="0">
                <a:hlinkClick r:id="rId3"/>
              </a:rPr>
              <a:t>An atlas of the aging lung mapped by single cell transcriptomics and deep tissue proteomics</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Angelidis</a:t>
            </a:r>
            <a:r>
              <a:rPr lang="fr-FR" dirty="0"/>
              <a:t>, I., Simon, L.M., Fernandez, I.E. </a:t>
            </a:r>
            <a:r>
              <a:rPr lang="fr-FR" i="1" dirty="0"/>
              <a:t>et al.</a:t>
            </a:r>
            <a:r>
              <a:rPr lang="fr-FR" dirty="0"/>
              <a:t> An atlas of the </a:t>
            </a:r>
            <a:r>
              <a:rPr lang="fr-FR" dirty="0" err="1"/>
              <a:t>aging</a:t>
            </a:r>
            <a:r>
              <a:rPr lang="fr-FR" dirty="0"/>
              <a:t> </a:t>
            </a:r>
            <a:r>
              <a:rPr lang="fr-FR" dirty="0" err="1"/>
              <a:t>lung</a:t>
            </a:r>
            <a:r>
              <a:rPr lang="fr-FR" dirty="0"/>
              <a:t> </a:t>
            </a:r>
            <a:r>
              <a:rPr lang="fr-FR" dirty="0" err="1"/>
              <a:t>mapped</a:t>
            </a:r>
            <a:r>
              <a:rPr lang="fr-FR" dirty="0"/>
              <a:t> by single </a:t>
            </a:r>
            <a:r>
              <a:rPr lang="fr-FR" dirty="0" err="1"/>
              <a:t>cell</a:t>
            </a:r>
            <a:r>
              <a:rPr lang="fr-FR" dirty="0"/>
              <a:t> </a:t>
            </a:r>
            <a:r>
              <a:rPr lang="fr-FR" dirty="0" err="1"/>
              <a:t>transcriptomics</a:t>
            </a:r>
            <a:r>
              <a:rPr lang="fr-FR" dirty="0"/>
              <a:t> and </a:t>
            </a:r>
            <a:r>
              <a:rPr lang="fr-FR" dirty="0" err="1"/>
              <a:t>deep</a:t>
            </a:r>
            <a:r>
              <a:rPr lang="fr-FR" dirty="0"/>
              <a:t> tissue </a:t>
            </a:r>
            <a:r>
              <a:rPr lang="fr-FR" dirty="0" err="1"/>
              <a:t>proteomics</a:t>
            </a:r>
            <a:r>
              <a:rPr lang="fr-FR" dirty="0"/>
              <a:t>. </a:t>
            </a:r>
            <a:r>
              <a:rPr lang="fr-FR" i="1" dirty="0"/>
              <a:t>Nat Commun</a:t>
            </a:r>
            <a:r>
              <a:rPr lang="fr-FR" dirty="0"/>
              <a:t> </a:t>
            </a:r>
            <a:r>
              <a:rPr lang="fr-FR" b="1" dirty="0"/>
              <a:t>10, </a:t>
            </a:r>
            <a:r>
              <a:rPr lang="fr-FR" dirty="0"/>
              <a:t>963 (2019).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Fig. 1: </a:t>
            </a:r>
            <a:r>
              <a:rPr lang="fr-FR" dirty="0"/>
              <a:t>A single-</a:t>
            </a:r>
            <a:r>
              <a:rPr lang="fr-FR" dirty="0" err="1"/>
              <a:t>cell</a:t>
            </a:r>
            <a:r>
              <a:rPr lang="fr-FR" dirty="0"/>
              <a:t> atlas of mouse </a:t>
            </a:r>
            <a:r>
              <a:rPr lang="fr-FR" dirty="0" err="1"/>
              <a:t>lung</a:t>
            </a:r>
            <a:r>
              <a:rPr lang="fr-FR" dirty="0"/>
              <a:t> </a:t>
            </a:r>
            <a:r>
              <a:rPr lang="fr-FR" dirty="0" err="1"/>
              <a:t>reveals</a:t>
            </a:r>
            <a:r>
              <a:rPr lang="fr-FR" dirty="0"/>
              <a:t> major </a:t>
            </a:r>
            <a:r>
              <a:rPr lang="fr-FR" dirty="0" err="1"/>
              <a:t>cell</a:t>
            </a:r>
            <a:r>
              <a:rPr lang="fr-FR" dirty="0"/>
              <a:t>-type </a:t>
            </a:r>
            <a:r>
              <a:rPr lang="fr-FR" dirty="0" err="1"/>
              <a:t>identities</a:t>
            </a:r>
            <a:r>
              <a:rPr lang="fr-FR" dirty="0"/>
              <a:t>. </a:t>
            </a:r>
            <a:r>
              <a:rPr lang="fr-FR" b="1" dirty="0"/>
              <a:t>a</a:t>
            </a:r>
            <a:r>
              <a:rPr lang="fr-FR" dirty="0"/>
              <a:t> </a:t>
            </a:r>
            <a:r>
              <a:rPr lang="fr-FR" dirty="0" err="1"/>
              <a:t>Experimental</a:t>
            </a:r>
            <a:r>
              <a:rPr lang="fr-FR" dirty="0"/>
              <a:t> design—</a:t>
            </a:r>
            <a:r>
              <a:rPr lang="fr-FR" dirty="0" err="1"/>
              <a:t>whole</a:t>
            </a:r>
            <a:r>
              <a:rPr lang="fr-FR" dirty="0"/>
              <a:t> </a:t>
            </a:r>
            <a:r>
              <a:rPr lang="fr-FR" dirty="0" err="1"/>
              <a:t>lung</a:t>
            </a:r>
            <a:r>
              <a:rPr lang="fr-FR" dirty="0"/>
              <a:t> single-</a:t>
            </a:r>
            <a:r>
              <a:rPr lang="fr-FR" dirty="0" err="1"/>
              <a:t>cell</a:t>
            </a:r>
            <a:r>
              <a:rPr lang="fr-FR" dirty="0"/>
              <a:t> suspensions of </a:t>
            </a:r>
            <a:r>
              <a:rPr lang="fr-FR" dirty="0" err="1"/>
              <a:t>young</a:t>
            </a:r>
            <a:r>
              <a:rPr lang="fr-FR" dirty="0"/>
              <a:t> and </a:t>
            </a:r>
            <a:r>
              <a:rPr lang="fr-FR" dirty="0" err="1"/>
              <a:t>old</a:t>
            </a:r>
            <a:r>
              <a:rPr lang="fr-FR" dirty="0"/>
              <a:t> </a:t>
            </a:r>
            <a:r>
              <a:rPr lang="fr-FR" dirty="0" err="1"/>
              <a:t>mice</a:t>
            </a:r>
            <a:r>
              <a:rPr lang="fr-FR" dirty="0"/>
              <a:t> </a:t>
            </a:r>
            <a:r>
              <a:rPr lang="fr-FR" dirty="0" err="1"/>
              <a:t>were</a:t>
            </a:r>
            <a:r>
              <a:rPr lang="fr-FR" dirty="0"/>
              <a:t> </a:t>
            </a:r>
            <a:r>
              <a:rPr lang="fr-FR" dirty="0" err="1"/>
              <a:t>analyzed</a:t>
            </a:r>
            <a:r>
              <a:rPr lang="fr-FR" dirty="0"/>
              <a:t> </a:t>
            </a:r>
            <a:r>
              <a:rPr lang="fr-FR" dirty="0" err="1"/>
              <a:t>using</a:t>
            </a:r>
            <a:r>
              <a:rPr lang="fr-FR" dirty="0"/>
              <a:t> the </a:t>
            </a:r>
            <a:r>
              <a:rPr lang="fr-FR" dirty="0" err="1"/>
              <a:t>Dropseq</a:t>
            </a:r>
            <a:r>
              <a:rPr lang="fr-FR" dirty="0"/>
              <a:t> workflow. </a:t>
            </a:r>
            <a:r>
              <a:rPr lang="fr-FR" b="1" dirty="0"/>
              <a:t>b</a:t>
            </a:r>
            <a:r>
              <a:rPr lang="fr-FR" dirty="0"/>
              <a:t> The </a:t>
            </a:r>
            <a:r>
              <a:rPr lang="fr-FR" i="1" dirty="0" err="1"/>
              <a:t>t</a:t>
            </a:r>
            <a:r>
              <a:rPr lang="fr-FR" dirty="0" err="1"/>
              <a:t>-distributed</a:t>
            </a:r>
            <a:r>
              <a:rPr lang="fr-FR" dirty="0"/>
              <a:t> </a:t>
            </a:r>
            <a:r>
              <a:rPr lang="fr-FR" dirty="0" err="1"/>
              <a:t>stochastic</a:t>
            </a:r>
            <a:r>
              <a:rPr lang="fr-FR" dirty="0"/>
              <a:t> </a:t>
            </a:r>
            <a:r>
              <a:rPr lang="fr-FR" dirty="0" err="1"/>
              <a:t>neighbor</a:t>
            </a:r>
            <a:r>
              <a:rPr lang="fr-FR" dirty="0"/>
              <a:t> </a:t>
            </a:r>
            <a:r>
              <a:rPr lang="fr-FR" dirty="0" err="1"/>
              <a:t>embedding</a:t>
            </a:r>
            <a:r>
              <a:rPr lang="fr-FR" dirty="0"/>
              <a:t> (</a:t>
            </a:r>
            <a:r>
              <a:rPr lang="fr-FR" dirty="0" err="1"/>
              <a:t>tSNE</a:t>
            </a:r>
            <a:r>
              <a:rPr lang="fr-FR" dirty="0"/>
              <a:t>) </a:t>
            </a:r>
            <a:r>
              <a:rPr lang="fr-FR" dirty="0" err="1"/>
              <a:t>visualization</a:t>
            </a:r>
            <a:r>
              <a:rPr lang="fr-FR" dirty="0"/>
              <a:t> shows </a:t>
            </a:r>
            <a:r>
              <a:rPr lang="fr-FR" dirty="0" err="1"/>
              <a:t>unsupervised</a:t>
            </a:r>
            <a:r>
              <a:rPr lang="fr-FR" dirty="0"/>
              <a:t> </a:t>
            </a:r>
            <a:r>
              <a:rPr lang="fr-FR" dirty="0" err="1"/>
              <a:t>transcriptome</a:t>
            </a:r>
            <a:r>
              <a:rPr lang="fr-FR" dirty="0"/>
              <a:t> </a:t>
            </a:r>
            <a:r>
              <a:rPr lang="fr-FR" dirty="0" err="1"/>
              <a:t>clustering</a:t>
            </a:r>
            <a:r>
              <a:rPr lang="fr-FR" dirty="0"/>
              <a:t>, </a:t>
            </a:r>
            <a:r>
              <a:rPr lang="fr-FR" dirty="0" err="1"/>
              <a:t>revealing</a:t>
            </a:r>
            <a:r>
              <a:rPr lang="fr-FR" dirty="0"/>
              <a:t> 30 distinct cellular </a:t>
            </a:r>
            <a:r>
              <a:rPr lang="fr-FR" dirty="0" err="1"/>
              <a:t>identities</a:t>
            </a:r>
            <a:r>
              <a:rPr lang="fr-FR" dirty="0"/>
              <a:t>. </a:t>
            </a:r>
            <a:r>
              <a:rPr lang="fr-FR" b="1" dirty="0"/>
              <a:t>c</a:t>
            </a:r>
            <a:r>
              <a:rPr lang="fr-FR" dirty="0"/>
              <a:t> The </a:t>
            </a:r>
            <a:r>
              <a:rPr lang="fr-FR" dirty="0" err="1"/>
              <a:t>dotplot</a:t>
            </a:r>
            <a:r>
              <a:rPr lang="fr-FR" dirty="0"/>
              <a:t> shows (1) the </a:t>
            </a:r>
            <a:r>
              <a:rPr lang="fr-FR" dirty="0" err="1"/>
              <a:t>percentage</a:t>
            </a:r>
            <a:r>
              <a:rPr lang="fr-FR" dirty="0"/>
              <a:t> of </a:t>
            </a:r>
            <a:r>
              <a:rPr lang="fr-FR" dirty="0" err="1"/>
              <a:t>cells</a:t>
            </a:r>
            <a:r>
              <a:rPr lang="fr-FR" dirty="0"/>
              <a:t> </a:t>
            </a:r>
            <a:r>
              <a:rPr lang="fr-FR" dirty="0" err="1"/>
              <a:t>expressing</a:t>
            </a:r>
            <a:r>
              <a:rPr lang="fr-FR" dirty="0"/>
              <a:t> the respective </a:t>
            </a:r>
            <a:r>
              <a:rPr lang="fr-FR" dirty="0" err="1"/>
              <a:t>selected</a:t>
            </a:r>
            <a:r>
              <a:rPr lang="fr-FR" dirty="0"/>
              <a:t> marker </a:t>
            </a:r>
            <a:r>
              <a:rPr lang="fr-FR" dirty="0" err="1"/>
              <a:t>gene</a:t>
            </a:r>
            <a:r>
              <a:rPr lang="fr-FR" dirty="0"/>
              <a:t> </a:t>
            </a:r>
            <a:r>
              <a:rPr lang="fr-FR" dirty="0" err="1"/>
              <a:t>using</a:t>
            </a:r>
            <a:r>
              <a:rPr lang="fr-FR" dirty="0"/>
              <a:t> dot size and (2) the </a:t>
            </a:r>
            <a:r>
              <a:rPr lang="fr-FR" dirty="0" err="1"/>
              <a:t>average</a:t>
            </a:r>
            <a:r>
              <a:rPr lang="fr-FR" dirty="0"/>
              <a:t> expression </a:t>
            </a:r>
            <a:r>
              <a:rPr lang="fr-FR" dirty="0" err="1"/>
              <a:t>level</a:t>
            </a:r>
            <a:r>
              <a:rPr lang="fr-FR" dirty="0"/>
              <a:t> of </a:t>
            </a:r>
            <a:r>
              <a:rPr lang="fr-FR" dirty="0" err="1"/>
              <a:t>that</a:t>
            </a:r>
            <a:r>
              <a:rPr lang="fr-FR" dirty="0"/>
              <a:t> </a:t>
            </a:r>
            <a:r>
              <a:rPr lang="fr-FR" dirty="0" err="1"/>
              <a:t>gene</a:t>
            </a:r>
            <a:r>
              <a:rPr lang="fr-FR" dirty="0"/>
              <a:t> </a:t>
            </a:r>
            <a:r>
              <a:rPr lang="fr-FR" dirty="0" err="1"/>
              <a:t>based</a:t>
            </a:r>
            <a:r>
              <a:rPr lang="fr-FR" dirty="0"/>
              <a:t> on unique </a:t>
            </a:r>
            <a:r>
              <a:rPr lang="fr-FR" dirty="0" err="1"/>
              <a:t>molecular</a:t>
            </a:r>
            <a:r>
              <a:rPr lang="fr-FR" dirty="0"/>
              <a:t> identifier (UMI) </a:t>
            </a:r>
            <a:r>
              <a:rPr lang="fr-FR" dirty="0" err="1"/>
              <a:t>counts</a:t>
            </a:r>
            <a:r>
              <a:rPr lang="fr-FR" dirty="0"/>
              <a:t>. </a:t>
            </a:r>
            <a:r>
              <a:rPr lang="fr-FR" dirty="0" err="1"/>
              <a:t>Rows</a:t>
            </a:r>
            <a:r>
              <a:rPr lang="fr-FR" dirty="0"/>
              <a:t> </a:t>
            </a:r>
            <a:r>
              <a:rPr lang="fr-FR" dirty="0" err="1"/>
              <a:t>represent</a:t>
            </a:r>
            <a:r>
              <a:rPr lang="fr-FR" dirty="0"/>
              <a:t> </a:t>
            </a:r>
            <a:r>
              <a:rPr lang="fr-FR" dirty="0" err="1"/>
              <a:t>hierarchically</a:t>
            </a:r>
            <a:r>
              <a:rPr lang="fr-FR" dirty="0"/>
              <a:t> </a:t>
            </a:r>
            <a:r>
              <a:rPr lang="fr-FR" dirty="0" err="1"/>
              <a:t>clustered</a:t>
            </a:r>
            <a:r>
              <a:rPr lang="fr-FR" dirty="0"/>
              <a:t> </a:t>
            </a:r>
            <a:r>
              <a:rPr lang="fr-FR" dirty="0" err="1"/>
              <a:t>cell</a:t>
            </a:r>
            <a:r>
              <a:rPr lang="fr-FR" dirty="0"/>
              <a:t> types, </a:t>
            </a:r>
            <a:r>
              <a:rPr lang="fr-FR" dirty="0" err="1"/>
              <a:t>demonstrating</a:t>
            </a:r>
            <a:r>
              <a:rPr lang="fr-FR" dirty="0"/>
              <a:t> </a:t>
            </a:r>
            <a:r>
              <a:rPr lang="fr-FR" dirty="0" err="1"/>
              <a:t>similarities</a:t>
            </a:r>
            <a:r>
              <a:rPr lang="fr-FR" dirty="0"/>
              <a:t> of </a:t>
            </a:r>
            <a:r>
              <a:rPr lang="fr-FR" dirty="0" err="1"/>
              <a:t>transcriptional</a:t>
            </a:r>
            <a:r>
              <a:rPr lang="fr-FR" dirty="0"/>
              <a:t> profiles.</a:t>
            </a:r>
          </a:p>
        </p:txBody>
      </p:sp>
      <p:sp>
        <p:nvSpPr>
          <p:cNvPr id="4" name="Espace réservé du numéro de diapositive 3"/>
          <p:cNvSpPr>
            <a:spLocks noGrp="1"/>
          </p:cNvSpPr>
          <p:nvPr>
            <p:ph type="sldNum" sz="quarter" idx="5"/>
          </p:nvPr>
        </p:nvSpPr>
        <p:spPr/>
        <p:txBody>
          <a:bodyPr/>
          <a:lstStyle/>
          <a:p>
            <a:fld id="{14BB4837-E083-7644-9608-B60498E9344E}" type="slidenum">
              <a:rPr lang="fr-FR" smtClean="0"/>
              <a:t>18</a:t>
            </a:fld>
            <a:endParaRPr lang="fr-FR"/>
          </a:p>
        </p:txBody>
      </p:sp>
    </p:spTree>
    <p:extLst>
      <p:ext uri="{BB962C8B-B14F-4D97-AF65-F5344CB8AC3E}">
        <p14:creationId xmlns:p14="http://schemas.microsoft.com/office/powerpoint/2010/main" val="4032614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https://www-nature-</a:t>
            </a:r>
            <a:r>
              <a:rPr lang="fr-FR" dirty="0" err="1"/>
              <a:t>com.proxy.insermbiblio.inist.fr</a:t>
            </a:r>
            <a:r>
              <a:rPr lang="fr-FR" dirty="0"/>
              <a:t>/articles/s41586-020-2157-4</a:t>
            </a:r>
          </a:p>
          <a:p>
            <a:r>
              <a:rPr lang="fr-FR" dirty="0"/>
              <a:t>Construction of a </a:t>
            </a:r>
            <a:r>
              <a:rPr lang="fr-FR" dirty="0" err="1"/>
              <a:t>human</a:t>
            </a:r>
            <a:r>
              <a:rPr lang="fr-FR" dirty="0"/>
              <a:t> </a:t>
            </a:r>
            <a:r>
              <a:rPr lang="fr-FR" dirty="0" err="1"/>
              <a:t>cell</a:t>
            </a:r>
            <a:r>
              <a:rPr lang="fr-FR" dirty="0"/>
              <a:t> </a:t>
            </a:r>
            <a:r>
              <a:rPr lang="fr-FR" dirty="0" err="1"/>
              <a:t>landscape</a:t>
            </a:r>
            <a:r>
              <a:rPr lang="fr-FR" dirty="0"/>
              <a:t> at single-</a:t>
            </a:r>
            <a:r>
              <a:rPr lang="fr-FR" dirty="0" err="1"/>
              <a:t>cell</a:t>
            </a:r>
            <a:r>
              <a:rPr lang="fr-FR" dirty="0"/>
              <a:t> </a:t>
            </a:r>
            <a:r>
              <a:rPr lang="fr-FR" dirty="0" err="1"/>
              <a:t>level</a:t>
            </a:r>
            <a:endParaRPr lang="fr-FR" dirty="0"/>
          </a:p>
          <a:p>
            <a:r>
              <a:rPr lang="fr-FR" dirty="0" err="1"/>
              <a:t>Using</a:t>
            </a:r>
            <a:r>
              <a:rPr lang="fr-FR" dirty="0"/>
              <a:t> </a:t>
            </a:r>
            <a:r>
              <a:rPr lang="fr-FR" dirty="0" err="1"/>
              <a:t>microwell-seq</a:t>
            </a:r>
            <a:r>
              <a:rPr lang="fr-FR" dirty="0"/>
              <a:t>, </a:t>
            </a:r>
            <a:r>
              <a:rPr lang="fr-FR" dirty="0" err="1"/>
              <a:t>we</a:t>
            </a:r>
            <a:r>
              <a:rPr lang="fr-FR" dirty="0"/>
              <a:t> </a:t>
            </a:r>
            <a:r>
              <a:rPr lang="fr-FR" dirty="0" err="1"/>
              <a:t>embarked</a:t>
            </a:r>
            <a:r>
              <a:rPr lang="fr-FR" dirty="0"/>
              <a:t> </a:t>
            </a:r>
            <a:r>
              <a:rPr lang="fr-FR" dirty="0" err="1"/>
              <a:t>upon</a:t>
            </a:r>
            <a:r>
              <a:rPr lang="fr-FR" dirty="0"/>
              <a:t> the </a:t>
            </a:r>
            <a:r>
              <a:rPr lang="fr-FR" dirty="0" err="1"/>
              <a:t>creation</a:t>
            </a:r>
            <a:r>
              <a:rPr lang="fr-FR" dirty="0"/>
              <a:t> of a basic </a:t>
            </a:r>
            <a:r>
              <a:rPr lang="fr-FR" dirty="0" err="1"/>
              <a:t>landscape</a:t>
            </a:r>
            <a:r>
              <a:rPr lang="fr-FR" dirty="0"/>
              <a:t> of major </a:t>
            </a:r>
            <a:r>
              <a:rPr lang="fr-FR" dirty="0" err="1"/>
              <a:t>human</a:t>
            </a:r>
            <a:r>
              <a:rPr lang="fr-FR" dirty="0"/>
              <a:t> </a:t>
            </a:r>
            <a:r>
              <a:rPr lang="fr-FR" dirty="0" err="1"/>
              <a:t>cell</a:t>
            </a:r>
            <a:r>
              <a:rPr lang="fr-FR" dirty="0"/>
              <a:t> types </a:t>
            </a:r>
            <a:r>
              <a:rPr lang="fr-FR" dirty="0" err="1"/>
              <a:t>using</a:t>
            </a:r>
            <a:r>
              <a:rPr lang="fr-FR" dirty="0"/>
              <a:t> </a:t>
            </a:r>
            <a:r>
              <a:rPr lang="fr-FR" dirty="0" err="1"/>
              <a:t>samples</a:t>
            </a:r>
            <a:r>
              <a:rPr lang="fr-FR" dirty="0"/>
              <a:t> </a:t>
            </a:r>
            <a:r>
              <a:rPr lang="fr-FR" dirty="0" err="1"/>
              <a:t>from</a:t>
            </a:r>
            <a:r>
              <a:rPr lang="fr-FR" dirty="0"/>
              <a:t> a </a:t>
            </a:r>
            <a:r>
              <a:rPr lang="fr-FR" dirty="0" err="1"/>
              <a:t>Chinese</a:t>
            </a:r>
            <a:r>
              <a:rPr lang="fr-FR" dirty="0"/>
              <a:t> Han population. </a:t>
            </a:r>
            <a:r>
              <a:rPr lang="fr-FR" dirty="0" err="1"/>
              <a:t>Donated</a:t>
            </a:r>
            <a:r>
              <a:rPr lang="fr-FR" dirty="0"/>
              <a:t> tissues </a:t>
            </a:r>
            <a:r>
              <a:rPr lang="fr-FR" dirty="0" err="1"/>
              <a:t>were</a:t>
            </a:r>
            <a:r>
              <a:rPr lang="fr-FR" dirty="0"/>
              <a:t> </a:t>
            </a:r>
            <a:r>
              <a:rPr lang="fr-FR" dirty="0" err="1"/>
              <a:t>perfused</a:t>
            </a:r>
            <a:r>
              <a:rPr lang="fr-FR" dirty="0"/>
              <a:t> or </a:t>
            </a:r>
            <a:r>
              <a:rPr lang="fr-FR" dirty="0" err="1"/>
              <a:t>washed</a:t>
            </a:r>
            <a:r>
              <a:rPr lang="fr-FR" dirty="0"/>
              <a:t> and </a:t>
            </a:r>
            <a:r>
              <a:rPr lang="fr-FR" dirty="0" err="1"/>
              <a:t>prepared</a:t>
            </a:r>
            <a:r>
              <a:rPr lang="fr-FR" dirty="0"/>
              <a:t> as single-</a:t>
            </a:r>
            <a:r>
              <a:rPr lang="fr-FR" dirty="0" err="1"/>
              <a:t>cell</a:t>
            </a:r>
            <a:r>
              <a:rPr lang="fr-FR" dirty="0"/>
              <a:t> suspensions </a:t>
            </a:r>
            <a:r>
              <a:rPr lang="fr-FR" dirty="0" err="1"/>
              <a:t>using</a:t>
            </a:r>
            <a:r>
              <a:rPr lang="fr-FR" dirty="0"/>
              <a:t> </a:t>
            </a:r>
            <a:r>
              <a:rPr lang="fr-FR" dirty="0" err="1"/>
              <a:t>specific</a:t>
            </a:r>
            <a:r>
              <a:rPr lang="fr-FR" dirty="0"/>
              <a:t> </a:t>
            </a:r>
            <a:r>
              <a:rPr lang="fr-FR" dirty="0" err="1"/>
              <a:t>protocols</a:t>
            </a:r>
            <a:r>
              <a:rPr lang="fr-FR" dirty="0"/>
              <a:t>. Biopsies chirurgicales d’une trentaine de donneurs ayant une chirurgie ou patients DCD (causes de DC ok, surtout accidents, mais cause de chirurgie pas claire du tout (biopsie du </a:t>
            </a:r>
            <a:r>
              <a:rPr lang="fr-FR" dirty="0" err="1"/>
              <a:t>cerebellum</a:t>
            </a:r>
            <a:r>
              <a:rPr lang="fr-FR" dirty="0"/>
              <a:t> pour une femme ayant un cancer du sein ?!).</a:t>
            </a:r>
          </a:p>
          <a:p>
            <a:r>
              <a:rPr lang="fr-FR" dirty="0"/>
              <a:t>Single-</a:t>
            </a:r>
            <a:r>
              <a:rPr lang="fr-FR" dirty="0" err="1"/>
              <a:t>cell</a:t>
            </a:r>
            <a:r>
              <a:rPr lang="fr-FR" dirty="0"/>
              <a:t> </a:t>
            </a:r>
            <a:r>
              <a:rPr lang="fr-FR" dirty="0" err="1"/>
              <a:t>analysis</a:t>
            </a:r>
            <a:r>
              <a:rPr lang="fr-FR" dirty="0"/>
              <a:t> </a:t>
            </a:r>
            <a:r>
              <a:rPr lang="fr-FR" dirty="0" err="1"/>
              <a:t>is</a:t>
            </a:r>
            <a:r>
              <a:rPr lang="fr-FR" dirty="0"/>
              <a:t> a </a:t>
            </a:r>
            <a:r>
              <a:rPr lang="fr-FR" dirty="0" err="1"/>
              <a:t>valuable</a:t>
            </a:r>
            <a:r>
              <a:rPr lang="fr-FR" dirty="0"/>
              <a:t> </a:t>
            </a:r>
            <a:r>
              <a:rPr lang="fr-FR" dirty="0" err="1"/>
              <a:t>tool</a:t>
            </a:r>
            <a:r>
              <a:rPr lang="fr-FR" dirty="0"/>
              <a:t> for </a:t>
            </a:r>
            <a:r>
              <a:rPr lang="fr-FR" dirty="0" err="1"/>
              <a:t>dissecting</a:t>
            </a:r>
            <a:r>
              <a:rPr lang="fr-FR" dirty="0"/>
              <a:t> cellular </a:t>
            </a:r>
            <a:r>
              <a:rPr lang="fr-FR" dirty="0" err="1"/>
              <a:t>heterogeneity</a:t>
            </a:r>
            <a:r>
              <a:rPr lang="fr-FR" dirty="0"/>
              <a:t> in </a:t>
            </a:r>
            <a:r>
              <a:rPr lang="fr-FR" dirty="0" err="1"/>
              <a:t>complex</a:t>
            </a:r>
            <a:r>
              <a:rPr lang="fr-FR" dirty="0"/>
              <a:t> systems</a:t>
            </a:r>
            <a:r>
              <a:rPr lang="fr-FR" baseline="30000" dirty="0">
                <a:hlinkClick r:id="rId3" tooltip="Tanay, A. &amp; Regev, A. Scaling single-cell genomics from phenomenology to mechanism. Nature 541, 331–338 (2017)."/>
              </a:rPr>
              <a:t>1</a:t>
            </a:r>
            <a:r>
              <a:rPr lang="fr-FR" dirty="0"/>
              <a:t>. </a:t>
            </a:r>
            <a:r>
              <a:rPr lang="fr-FR" dirty="0" err="1"/>
              <a:t>However</a:t>
            </a:r>
            <a:r>
              <a:rPr lang="fr-FR" dirty="0"/>
              <a:t>, a </a:t>
            </a:r>
            <a:r>
              <a:rPr lang="fr-FR" dirty="0" err="1"/>
              <a:t>comprehensive</a:t>
            </a:r>
            <a:r>
              <a:rPr lang="fr-FR" dirty="0"/>
              <a:t> single-</a:t>
            </a:r>
            <a:r>
              <a:rPr lang="fr-FR" dirty="0" err="1"/>
              <a:t>cell</a:t>
            </a:r>
            <a:r>
              <a:rPr lang="fr-FR" dirty="0"/>
              <a:t> atlas has not been </a:t>
            </a:r>
            <a:r>
              <a:rPr lang="fr-FR" dirty="0" err="1"/>
              <a:t>achieved</a:t>
            </a:r>
            <a:r>
              <a:rPr lang="fr-FR" dirty="0"/>
              <a:t> for </a:t>
            </a:r>
            <a:r>
              <a:rPr lang="fr-FR" dirty="0" err="1"/>
              <a:t>humans</a:t>
            </a:r>
            <a:r>
              <a:rPr lang="fr-FR" dirty="0"/>
              <a:t>. </a:t>
            </a:r>
            <a:r>
              <a:rPr lang="fr-FR" dirty="0" err="1"/>
              <a:t>Here</a:t>
            </a:r>
            <a:r>
              <a:rPr lang="fr-FR" dirty="0"/>
              <a:t> </a:t>
            </a:r>
            <a:r>
              <a:rPr lang="fr-FR" dirty="0" err="1"/>
              <a:t>we</a:t>
            </a:r>
            <a:r>
              <a:rPr lang="fr-FR" dirty="0"/>
              <a:t> use single-</a:t>
            </a:r>
            <a:r>
              <a:rPr lang="fr-FR" dirty="0" err="1"/>
              <a:t>cell</a:t>
            </a:r>
            <a:r>
              <a:rPr lang="fr-FR" dirty="0"/>
              <a:t> </a:t>
            </a:r>
            <a:r>
              <a:rPr lang="fr-FR" dirty="0" err="1"/>
              <a:t>mRNA</a:t>
            </a:r>
            <a:r>
              <a:rPr lang="fr-FR" dirty="0"/>
              <a:t> </a:t>
            </a:r>
            <a:r>
              <a:rPr lang="fr-FR" dirty="0" err="1"/>
              <a:t>sequencing</a:t>
            </a:r>
            <a:r>
              <a:rPr lang="fr-FR" dirty="0"/>
              <a:t> to </a:t>
            </a:r>
            <a:r>
              <a:rPr lang="fr-FR" dirty="0" err="1"/>
              <a:t>determine</a:t>
            </a:r>
            <a:r>
              <a:rPr lang="fr-FR" dirty="0"/>
              <a:t> the </a:t>
            </a:r>
            <a:r>
              <a:rPr lang="fr-FR" dirty="0" err="1"/>
              <a:t>cell</a:t>
            </a:r>
            <a:r>
              <a:rPr lang="fr-FR" dirty="0"/>
              <a:t>-type composition of all major </a:t>
            </a:r>
            <a:r>
              <a:rPr lang="fr-FR" dirty="0" err="1"/>
              <a:t>human</a:t>
            </a:r>
            <a:r>
              <a:rPr lang="fr-FR" dirty="0"/>
              <a:t> </a:t>
            </a:r>
            <a:r>
              <a:rPr lang="fr-FR" dirty="0" err="1"/>
              <a:t>organs</a:t>
            </a:r>
            <a:r>
              <a:rPr lang="fr-FR" dirty="0"/>
              <a:t> and </a:t>
            </a:r>
            <a:r>
              <a:rPr lang="fr-FR" dirty="0" err="1"/>
              <a:t>construct</a:t>
            </a:r>
            <a:r>
              <a:rPr lang="fr-FR" dirty="0"/>
              <a:t> a </a:t>
            </a:r>
            <a:r>
              <a:rPr lang="fr-FR" dirty="0" err="1"/>
              <a:t>scheme</a:t>
            </a:r>
            <a:r>
              <a:rPr lang="fr-FR" dirty="0"/>
              <a:t> for the </a:t>
            </a:r>
            <a:r>
              <a:rPr lang="fr-FR" dirty="0" err="1"/>
              <a:t>human</a:t>
            </a:r>
            <a:r>
              <a:rPr lang="fr-FR" dirty="0"/>
              <a:t> </a:t>
            </a:r>
            <a:r>
              <a:rPr lang="fr-FR" dirty="0" err="1"/>
              <a:t>cell</a:t>
            </a:r>
            <a:r>
              <a:rPr lang="fr-FR" dirty="0"/>
              <a:t> </a:t>
            </a:r>
            <a:r>
              <a:rPr lang="fr-FR" dirty="0" err="1"/>
              <a:t>landscape</a:t>
            </a:r>
            <a:r>
              <a:rPr lang="fr-FR" dirty="0"/>
              <a:t> (HCL). </a:t>
            </a:r>
          </a:p>
          <a:p>
            <a:endParaRPr lang="fr-FR" dirty="0"/>
          </a:p>
          <a:p>
            <a:r>
              <a:rPr lang="fr-FR" dirty="0"/>
              <a:t>https://www-</a:t>
            </a:r>
            <a:r>
              <a:rPr lang="fr-FR" dirty="0" err="1"/>
              <a:t>sciencedirect</a:t>
            </a:r>
            <a:r>
              <a:rPr lang="fr-FR" dirty="0"/>
              <a:t>-</a:t>
            </a:r>
            <a:r>
              <a:rPr lang="fr-FR" dirty="0" err="1"/>
              <a:t>com.proxy.insermbiblio.inist.fr</a:t>
            </a:r>
            <a:r>
              <a:rPr lang="fr-FR" dirty="0"/>
              <a:t>/science/article/</a:t>
            </a:r>
            <a:r>
              <a:rPr lang="fr-FR" dirty="0" err="1"/>
              <a:t>pii</a:t>
            </a:r>
            <a:r>
              <a:rPr lang="fr-FR" dirty="0"/>
              <a:t>/S2211124720311645?via%3Dihub#app2</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A Single-</a:t>
            </a:r>
            <a:r>
              <a:rPr lang="fr-FR" b="1" dirty="0" err="1"/>
              <a:t>Cell</a:t>
            </a:r>
            <a:r>
              <a:rPr lang="fr-FR" b="1" dirty="0"/>
              <a:t> RNA Expression </a:t>
            </a:r>
            <a:r>
              <a:rPr lang="fr-FR" b="1" dirty="0" err="1"/>
              <a:t>Map</a:t>
            </a:r>
            <a:r>
              <a:rPr lang="fr-FR" b="1" dirty="0"/>
              <a:t> of </a:t>
            </a:r>
            <a:r>
              <a:rPr lang="fr-FR" b="1" dirty="0" err="1"/>
              <a:t>Human</a:t>
            </a:r>
            <a:r>
              <a:rPr lang="fr-FR" b="1" dirty="0"/>
              <a:t> Coronavirus Entry </a:t>
            </a:r>
            <a:r>
              <a:rPr lang="fr-FR" b="1" dirty="0" err="1"/>
              <a:t>Factors</a:t>
            </a:r>
            <a:r>
              <a:rPr lang="fr-FR"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Figure 5S</a:t>
            </a:r>
          </a:p>
          <a:p>
            <a:r>
              <a:rPr lang="fr-FR" dirty="0" err="1"/>
              <a:t>We</a:t>
            </a:r>
            <a:r>
              <a:rPr lang="fr-FR" dirty="0"/>
              <a:t> </a:t>
            </a:r>
            <a:r>
              <a:rPr lang="fr-FR" dirty="0" err="1"/>
              <a:t>analyzed</a:t>
            </a:r>
            <a:r>
              <a:rPr lang="fr-FR" dirty="0"/>
              <a:t> a </a:t>
            </a:r>
            <a:r>
              <a:rPr lang="fr-FR" dirty="0" err="1"/>
              <a:t>scRNA-seq</a:t>
            </a:r>
            <a:r>
              <a:rPr lang="fr-FR" dirty="0"/>
              <a:t> </a:t>
            </a:r>
            <a:r>
              <a:rPr lang="fr-FR" dirty="0" err="1"/>
              <a:t>dataset</a:t>
            </a:r>
            <a:r>
              <a:rPr lang="fr-FR" dirty="0"/>
              <a:t> for ~200,000 </a:t>
            </a:r>
            <a:r>
              <a:rPr lang="fr-FR" dirty="0" err="1"/>
              <a:t>cells</a:t>
            </a:r>
            <a:r>
              <a:rPr lang="fr-FR" dirty="0"/>
              <a:t> </a:t>
            </a:r>
            <a:r>
              <a:rPr lang="fr-FR" dirty="0" err="1"/>
              <a:t>generated</a:t>
            </a:r>
            <a:r>
              <a:rPr lang="fr-FR" dirty="0"/>
              <a:t> as part of the </a:t>
            </a:r>
            <a:r>
              <a:rPr lang="fr-FR" dirty="0" err="1"/>
              <a:t>human</a:t>
            </a:r>
            <a:r>
              <a:rPr lang="fr-FR" dirty="0"/>
              <a:t> </a:t>
            </a:r>
            <a:r>
              <a:rPr lang="fr-FR" dirty="0" err="1"/>
              <a:t>cell</a:t>
            </a:r>
            <a:r>
              <a:rPr lang="fr-FR" dirty="0"/>
              <a:t> </a:t>
            </a:r>
            <a:r>
              <a:rPr lang="fr-FR" dirty="0" err="1"/>
              <a:t>landscape</a:t>
            </a:r>
            <a:r>
              <a:rPr lang="fr-FR" dirty="0"/>
              <a:t> (HCL) </a:t>
            </a:r>
            <a:r>
              <a:rPr lang="fr-FR" dirty="0" err="1"/>
              <a:t>project</a:t>
            </a:r>
            <a:r>
              <a:rPr lang="fr-FR" dirty="0"/>
              <a:t>, </a:t>
            </a:r>
            <a:r>
              <a:rPr lang="fr-FR" dirty="0" err="1"/>
              <a:t>which</a:t>
            </a:r>
            <a:r>
              <a:rPr lang="fr-FR" dirty="0"/>
              <a:t> </a:t>
            </a:r>
            <a:r>
              <a:rPr lang="fr-FR" dirty="0" err="1"/>
              <a:t>encompasses</a:t>
            </a:r>
            <a:r>
              <a:rPr lang="fr-FR" dirty="0"/>
              <a:t> all major </a:t>
            </a:r>
            <a:r>
              <a:rPr lang="fr-FR" dirty="0" err="1"/>
              <a:t>adult</a:t>
            </a:r>
            <a:r>
              <a:rPr lang="fr-FR" dirty="0"/>
              <a:t> </a:t>
            </a:r>
            <a:r>
              <a:rPr lang="fr-FR" dirty="0" err="1"/>
              <a:t>organs</a:t>
            </a:r>
            <a:r>
              <a:rPr lang="fr-FR" dirty="0"/>
              <a:t> (</a:t>
            </a:r>
            <a:r>
              <a:rPr lang="fr-FR" dirty="0">
                <a:hlinkClick r:id="rId4"/>
              </a:rPr>
              <a:t>Han et al., 2020</a:t>
            </a:r>
            <a:r>
              <a:rPr lang="fr-FR" dirty="0"/>
              <a:t>). </a:t>
            </a:r>
            <a:r>
              <a:rPr lang="fr-FR" dirty="0" err="1"/>
              <a:t>We</a:t>
            </a:r>
            <a:r>
              <a:rPr lang="fr-FR" dirty="0"/>
              <a:t> </a:t>
            </a:r>
            <a:r>
              <a:rPr lang="fr-FR" dirty="0" err="1"/>
              <a:t>selected</a:t>
            </a:r>
            <a:r>
              <a:rPr lang="fr-FR" dirty="0"/>
              <a:t> 14 distinct </a:t>
            </a:r>
            <a:r>
              <a:rPr lang="fr-FR" dirty="0" err="1"/>
              <a:t>adult</a:t>
            </a:r>
            <a:r>
              <a:rPr lang="fr-FR" dirty="0"/>
              <a:t> tissues and </a:t>
            </a:r>
            <a:r>
              <a:rPr lang="fr-FR" dirty="0" err="1"/>
              <a:t>clustered</a:t>
            </a:r>
            <a:r>
              <a:rPr lang="fr-FR" dirty="0"/>
              <a:t> </a:t>
            </a:r>
            <a:r>
              <a:rPr lang="fr-FR" dirty="0" err="1"/>
              <a:t>them</a:t>
            </a:r>
            <a:r>
              <a:rPr lang="fr-FR" dirty="0"/>
              <a:t> </a:t>
            </a:r>
            <a:r>
              <a:rPr lang="fr-FR" dirty="0" err="1"/>
              <a:t>into</a:t>
            </a:r>
            <a:r>
              <a:rPr lang="fr-FR" dirty="0"/>
              <a:t> 33 distinct </a:t>
            </a:r>
            <a:r>
              <a:rPr lang="fr-FR" dirty="0" err="1"/>
              <a:t>cell</a:t>
            </a:r>
            <a:r>
              <a:rPr lang="fr-FR" dirty="0"/>
              <a:t> types </a:t>
            </a:r>
            <a:r>
              <a:rPr lang="fr-FR" dirty="0" err="1"/>
              <a:t>annotated</a:t>
            </a:r>
            <a:r>
              <a:rPr lang="fr-FR" dirty="0"/>
              <a:t> </a:t>
            </a:r>
            <a:r>
              <a:rPr lang="fr-FR" dirty="0" err="1"/>
              <a:t>using</a:t>
            </a:r>
            <a:r>
              <a:rPr lang="fr-FR" dirty="0"/>
              <a:t> the markers </a:t>
            </a:r>
            <a:r>
              <a:rPr lang="fr-FR" dirty="0" err="1"/>
              <a:t>described</a:t>
            </a:r>
            <a:r>
              <a:rPr lang="fr-FR" dirty="0"/>
              <a:t> in the original article (</a:t>
            </a:r>
            <a:r>
              <a:rPr lang="fr-FR" dirty="0">
                <a:hlinkClick r:id="rId4"/>
              </a:rPr>
              <a:t>Han et al., 2020</a:t>
            </a:r>
            <a:r>
              <a:rPr lang="fr-FR" dirty="0"/>
              <a:t>) (</a:t>
            </a:r>
            <a:r>
              <a:rPr lang="fr-FR" dirty="0">
                <a:hlinkClick r:id="rId5"/>
              </a:rPr>
              <a:t>Figures 4</a:t>
            </a:r>
            <a:r>
              <a:rPr lang="fr-FR" dirty="0"/>
              <a:t>A and </a:t>
            </a:r>
            <a:r>
              <a:rPr lang="fr-FR" dirty="0">
                <a:hlinkClick r:id="rId6"/>
              </a:rPr>
              <a:t>S5</a:t>
            </a:r>
            <a:r>
              <a:rPr lang="fr-FR" dirty="0"/>
              <a:t>A). </a:t>
            </a:r>
            <a:r>
              <a:rPr lang="fr-FR" dirty="0" err="1"/>
              <a:t>We</a:t>
            </a:r>
            <a:r>
              <a:rPr lang="fr-FR" dirty="0"/>
              <a:t> first </a:t>
            </a:r>
            <a:r>
              <a:rPr lang="fr-FR" dirty="0" err="1"/>
              <a:t>focused</a:t>
            </a:r>
            <a:r>
              <a:rPr lang="fr-FR" dirty="0"/>
              <a:t> </a:t>
            </a:r>
            <a:r>
              <a:rPr lang="fr-FR" dirty="0" err="1"/>
              <a:t>our</a:t>
            </a:r>
            <a:r>
              <a:rPr lang="fr-FR" dirty="0"/>
              <a:t> </a:t>
            </a:r>
            <a:r>
              <a:rPr lang="fr-FR" dirty="0" err="1"/>
              <a:t>analysis</a:t>
            </a:r>
            <a:r>
              <a:rPr lang="fr-FR" dirty="0"/>
              <a:t> on </a:t>
            </a:r>
            <a:r>
              <a:rPr lang="fr-FR" i="1" dirty="0"/>
              <a:t>ACE2</a:t>
            </a:r>
            <a:r>
              <a:rPr lang="fr-FR" dirty="0"/>
              <a:t> and </a:t>
            </a:r>
            <a:r>
              <a:rPr lang="fr-FR" i="1" dirty="0"/>
              <a:t>TMPRSS2</a:t>
            </a:r>
            <a:r>
              <a:rPr lang="fr-FR" dirty="0"/>
              <a:t>, the </a:t>
            </a:r>
            <a:r>
              <a:rPr lang="fr-FR" dirty="0" err="1"/>
              <a:t>two</a:t>
            </a:r>
            <a:r>
              <a:rPr lang="fr-FR" dirty="0"/>
              <a:t> </a:t>
            </a:r>
            <a:r>
              <a:rPr lang="fr-FR" dirty="0" err="1"/>
              <a:t>genes</a:t>
            </a:r>
            <a:r>
              <a:rPr lang="fr-FR" dirty="0"/>
              <a:t> </a:t>
            </a:r>
            <a:r>
              <a:rPr lang="fr-FR" dirty="0" err="1"/>
              <a:t>most</a:t>
            </a:r>
            <a:r>
              <a:rPr lang="fr-FR" dirty="0"/>
              <a:t> </a:t>
            </a:r>
            <a:r>
              <a:rPr lang="fr-FR" dirty="0" err="1"/>
              <a:t>robustly</a:t>
            </a:r>
            <a:r>
              <a:rPr lang="fr-FR" dirty="0"/>
              <a:t> </a:t>
            </a:r>
            <a:r>
              <a:rPr lang="fr-FR" dirty="0" err="1"/>
              <a:t>established</a:t>
            </a:r>
            <a:r>
              <a:rPr lang="fr-FR" dirty="0"/>
              <a:t> as entry </a:t>
            </a:r>
            <a:r>
              <a:rPr lang="fr-FR" dirty="0" err="1"/>
              <a:t>factors</a:t>
            </a:r>
            <a:r>
              <a:rPr lang="fr-FR" dirty="0"/>
              <a:t> for SARS-CoV-2 (</a:t>
            </a:r>
            <a:r>
              <a:rPr lang="fr-FR" dirty="0">
                <a:hlinkClick r:id="rId7"/>
              </a:rPr>
              <a:t>Table S2</a:t>
            </a:r>
            <a:r>
              <a:rPr lang="fr-FR" dirty="0"/>
              <a:t>). </a:t>
            </a:r>
            <a:r>
              <a:rPr lang="fr-FR" dirty="0" err="1"/>
              <a:t>Transcripts</a:t>
            </a:r>
            <a:r>
              <a:rPr lang="fr-FR" dirty="0"/>
              <a:t> for </a:t>
            </a:r>
            <a:r>
              <a:rPr lang="fr-FR" dirty="0" err="1"/>
              <a:t>both</a:t>
            </a:r>
            <a:r>
              <a:rPr lang="fr-FR" dirty="0"/>
              <a:t> </a:t>
            </a:r>
            <a:r>
              <a:rPr lang="fr-FR" dirty="0" err="1"/>
              <a:t>genes</a:t>
            </a:r>
            <a:r>
              <a:rPr lang="fr-FR" dirty="0"/>
              <a:t> </a:t>
            </a:r>
            <a:r>
              <a:rPr lang="fr-FR" dirty="0" err="1"/>
              <a:t>were</a:t>
            </a:r>
            <a:r>
              <a:rPr lang="fr-FR" dirty="0"/>
              <a:t> </a:t>
            </a:r>
            <a:r>
              <a:rPr lang="fr-FR" dirty="0" err="1"/>
              <a:t>detected</a:t>
            </a:r>
            <a:r>
              <a:rPr lang="fr-FR" dirty="0"/>
              <a:t> (&gt;0.1% of total </a:t>
            </a:r>
            <a:r>
              <a:rPr lang="fr-FR" dirty="0" err="1"/>
              <a:t>cells</a:t>
            </a:r>
            <a:r>
              <a:rPr lang="fr-FR" dirty="0"/>
              <a:t>) </a:t>
            </a:r>
            <a:r>
              <a:rPr lang="fr-FR" dirty="0" err="1"/>
              <a:t>primarily</a:t>
            </a:r>
            <a:r>
              <a:rPr lang="fr-FR" dirty="0"/>
              <a:t> in colon, intestine (</a:t>
            </a:r>
            <a:r>
              <a:rPr lang="fr-FR" dirty="0" err="1"/>
              <a:t>ileum</a:t>
            </a:r>
            <a:r>
              <a:rPr lang="fr-FR" dirty="0"/>
              <a:t>, </a:t>
            </a:r>
            <a:r>
              <a:rPr lang="fr-FR" dirty="0" err="1"/>
              <a:t>duodenum</a:t>
            </a:r>
            <a:r>
              <a:rPr lang="fr-FR" dirty="0"/>
              <a:t>, and </a:t>
            </a:r>
            <a:r>
              <a:rPr lang="fr-FR" dirty="0" err="1"/>
              <a:t>jejunum</a:t>
            </a:r>
            <a:r>
              <a:rPr lang="fr-FR" dirty="0"/>
              <a:t>), </a:t>
            </a:r>
            <a:r>
              <a:rPr lang="fr-FR" dirty="0" err="1"/>
              <a:t>gallbladder</a:t>
            </a:r>
            <a:r>
              <a:rPr lang="fr-FR" dirty="0"/>
              <a:t>, and </a:t>
            </a:r>
            <a:r>
              <a:rPr lang="fr-FR" dirty="0" err="1"/>
              <a:t>kidney</a:t>
            </a:r>
            <a:r>
              <a:rPr lang="fr-FR" dirty="0"/>
              <a:t> (</a:t>
            </a:r>
            <a:r>
              <a:rPr lang="fr-FR" dirty="0">
                <a:hlinkClick r:id="rId6"/>
              </a:rPr>
              <a:t>Figures S5</a:t>
            </a:r>
            <a:r>
              <a:rPr lang="fr-FR" dirty="0"/>
              <a:t>B–S5D) </a:t>
            </a:r>
            <a:r>
              <a:rPr lang="fr-FR" dirty="0" err="1"/>
              <a:t>cells</a:t>
            </a:r>
            <a:r>
              <a:rPr lang="fr-FR" dirty="0"/>
              <a:t>. </a:t>
            </a:r>
            <a:r>
              <a:rPr lang="fr-FR" dirty="0" err="1"/>
              <a:t>We</a:t>
            </a:r>
            <a:r>
              <a:rPr lang="fr-FR" dirty="0"/>
              <a:t> </a:t>
            </a:r>
            <a:r>
              <a:rPr lang="fr-FR" dirty="0" err="1"/>
              <a:t>detected</a:t>
            </a:r>
            <a:r>
              <a:rPr lang="fr-FR" dirty="0"/>
              <a:t> </a:t>
            </a:r>
            <a:r>
              <a:rPr lang="fr-FR" dirty="0" err="1"/>
              <a:t>little</a:t>
            </a:r>
            <a:r>
              <a:rPr lang="fr-FR" dirty="0"/>
              <a:t> to no expression of </a:t>
            </a:r>
            <a:r>
              <a:rPr lang="fr-FR" i="1" dirty="0"/>
              <a:t>ACE2</a:t>
            </a:r>
            <a:r>
              <a:rPr lang="fr-FR" dirty="0"/>
              <a:t> and/or </a:t>
            </a:r>
            <a:r>
              <a:rPr lang="fr-FR" i="1" dirty="0"/>
              <a:t>TMPRSS2</a:t>
            </a:r>
            <a:r>
              <a:rPr lang="fr-FR" dirty="0"/>
              <a:t> in the </a:t>
            </a:r>
            <a:r>
              <a:rPr lang="fr-FR" dirty="0" err="1"/>
              <a:t>remaining</a:t>
            </a:r>
            <a:r>
              <a:rPr lang="fr-FR" dirty="0"/>
              <a:t> tissues and </a:t>
            </a:r>
            <a:r>
              <a:rPr lang="fr-FR" dirty="0" err="1"/>
              <a:t>cell</a:t>
            </a:r>
            <a:r>
              <a:rPr lang="fr-FR" dirty="0"/>
              <a:t> types (</a:t>
            </a:r>
            <a:r>
              <a:rPr lang="fr-FR" dirty="0">
                <a:hlinkClick r:id="rId5"/>
              </a:rPr>
              <a:t>Figure 4</a:t>
            </a:r>
            <a:r>
              <a:rPr lang="fr-FR" dirty="0"/>
              <a:t>B), </a:t>
            </a:r>
            <a:r>
              <a:rPr lang="fr-FR" dirty="0" err="1"/>
              <a:t>including</a:t>
            </a:r>
            <a:r>
              <a:rPr lang="fr-FR" dirty="0"/>
              <a:t> </a:t>
            </a:r>
            <a:r>
              <a:rPr lang="fr-FR" dirty="0" err="1"/>
              <a:t>alveolar</a:t>
            </a:r>
            <a:r>
              <a:rPr lang="fr-FR" dirty="0"/>
              <a:t> type 1 (AT1) and AT2 </a:t>
            </a:r>
            <a:r>
              <a:rPr lang="fr-FR" dirty="0" err="1"/>
              <a:t>cells</a:t>
            </a:r>
            <a:r>
              <a:rPr lang="fr-FR" dirty="0"/>
              <a:t> of the </a:t>
            </a:r>
            <a:r>
              <a:rPr lang="fr-FR" dirty="0" err="1"/>
              <a:t>lung</a:t>
            </a:r>
            <a:r>
              <a:rPr lang="fr-FR" dirty="0"/>
              <a:t>. This latter observation </a:t>
            </a:r>
            <a:r>
              <a:rPr lang="fr-FR" dirty="0" err="1"/>
              <a:t>is</a:t>
            </a:r>
            <a:r>
              <a:rPr lang="fr-FR" dirty="0"/>
              <a:t> at </a:t>
            </a:r>
            <a:r>
              <a:rPr lang="fr-FR" dirty="0" err="1"/>
              <a:t>odds</a:t>
            </a:r>
            <a:r>
              <a:rPr lang="fr-FR" dirty="0"/>
              <a:t> </a:t>
            </a:r>
            <a:r>
              <a:rPr lang="fr-FR" dirty="0" err="1"/>
              <a:t>with</a:t>
            </a:r>
            <a:r>
              <a:rPr lang="fr-FR" dirty="0"/>
              <a:t> </a:t>
            </a:r>
            <a:r>
              <a:rPr lang="fr-FR" dirty="0" err="1"/>
              <a:t>earlier</a:t>
            </a:r>
            <a:r>
              <a:rPr lang="fr-FR" dirty="0"/>
              <a:t> reports (</a:t>
            </a:r>
            <a:r>
              <a:rPr lang="fr-FR" dirty="0">
                <a:hlinkClick r:id="rId8"/>
              </a:rPr>
              <a:t>Table S1</a:t>
            </a:r>
            <a:r>
              <a:rPr lang="fr-FR" dirty="0"/>
              <a:t>) but in line </a:t>
            </a:r>
            <a:r>
              <a:rPr lang="fr-FR" dirty="0" err="1"/>
              <a:t>with</a:t>
            </a:r>
            <a:r>
              <a:rPr lang="fr-FR" dirty="0"/>
              <a:t> a </a:t>
            </a:r>
            <a:r>
              <a:rPr lang="fr-FR" dirty="0" err="1"/>
              <a:t>recent</a:t>
            </a:r>
            <a:r>
              <a:rPr lang="fr-FR" dirty="0"/>
              <a:t> </a:t>
            </a:r>
            <a:r>
              <a:rPr lang="fr-FR" dirty="0" err="1"/>
              <a:t>study</a:t>
            </a:r>
            <a:r>
              <a:rPr lang="fr-FR" dirty="0"/>
              <a:t> </a:t>
            </a:r>
            <a:r>
              <a:rPr lang="fr-FR" dirty="0" err="1"/>
              <a:t>using</a:t>
            </a:r>
            <a:r>
              <a:rPr lang="fr-FR" dirty="0"/>
              <a:t> a </a:t>
            </a:r>
            <a:r>
              <a:rPr lang="fr-FR" dirty="0" err="1"/>
              <a:t>wide</a:t>
            </a:r>
            <a:r>
              <a:rPr lang="fr-FR" dirty="0"/>
              <a:t> </a:t>
            </a:r>
            <a:r>
              <a:rPr lang="fr-FR" dirty="0" err="1"/>
              <a:t>array</a:t>
            </a:r>
            <a:r>
              <a:rPr lang="fr-FR" dirty="0"/>
              <a:t> of techniques to monitor </a:t>
            </a:r>
            <a:r>
              <a:rPr lang="fr-FR" i="1" dirty="0"/>
              <a:t>ACE2</a:t>
            </a:r>
            <a:r>
              <a:rPr lang="fr-FR" dirty="0"/>
              <a:t> expression </a:t>
            </a:r>
            <a:r>
              <a:rPr lang="fr-FR" dirty="0" err="1"/>
              <a:t>within</a:t>
            </a:r>
            <a:r>
              <a:rPr lang="fr-FR" dirty="0"/>
              <a:t> the </a:t>
            </a:r>
            <a:r>
              <a:rPr lang="fr-FR" dirty="0" err="1"/>
              <a:t>lung</a:t>
            </a:r>
            <a:r>
              <a:rPr lang="fr-FR" dirty="0"/>
              <a:t>, </a:t>
            </a:r>
            <a:r>
              <a:rPr lang="fr-FR" dirty="0" err="1"/>
              <a:t>including</a:t>
            </a:r>
            <a:r>
              <a:rPr lang="fr-FR" dirty="0"/>
              <a:t> </a:t>
            </a:r>
            <a:r>
              <a:rPr lang="fr-FR" dirty="0" err="1"/>
              <a:t>transcriptomics</a:t>
            </a:r>
            <a:r>
              <a:rPr lang="fr-FR" dirty="0"/>
              <a:t>, </a:t>
            </a:r>
            <a:r>
              <a:rPr lang="fr-FR" dirty="0" err="1"/>
              <a:t>proteomics</a:t>
            </a:r>
            <a:r>
              <a:rPr lang="fr-FR" dirty="0"/>
              <a:t>, and </a:t>
            </a:r>
            <a:r>
              <a:rPr lang="fr-FR" dirty="0" err="1"/>
              <a:t>immunostaining</a:t>
            </a:r>
            <a:r>
              <a:rPr lang="fr-FR" dirty="0"/>
              <a:t> (</a:t>
            </a:r>
            <a:r>
              <a:rPr lang="fr-FR" dirty="0">
                <a:hlinkClick r:id="rId9"/>
              </a:rPr>
              <a:t>Hikmet et al., 2020</a:t>
            </a:r>
            <a:r>
              <a:rPr lang="fr-FR" dirty="0"/>
              <a:t>). It </a:t>
            </a:r>
            <a:r>
              <a:rPr lang="fr-FR" dirty="0" err="1"/>
              <a:t>is</a:t>
            </a:r>
            <a:r>
              <a:rPr lang="fr-FR" dirty="0"/>
              <a:t> </a:t>
            </a:r>
            <a:r>
              <a:rPr lang="fr-FR" dirty="0" err="1"/>
              <a:t>also</a:t>
            </a:r>
            <a:r>
              <a:rPr lang="fr-FR" dirty="0"/>
              <a:t> important to </a:t>
            </a:r>
            <a:r>
              <a:rPr lang="fr-FR" dirty="0" err="1"/>
              <a:t>emphasize</a:t>
            </a:r>
            <a:r>
              <a:rPr lang="fr-FR" dirty="0"/>
              <a:t> </a:t>
            </a:r>
            <a:r>
              <a:rPr lang="fr-FR" dirty="0" err="1"/>
              <a:t>that</a:t>
            </a:r>
            <a:r>
              <a:rPr lang="fr-FR" dirty="0"/>
              <a:t> </a:t>
            </a:r>
            <a:r>
              <a:rPr lang="fr-FR" dirty="0" err="1"/>
              <a:t>even</a:t>
            </a:r>
            <a:r>
              <a:rPr lang="fr-FR" dirty="0"/>
              <a:t> </a:t>
            </a:r>
            <a:r>
              <a:rPr lang="fr-FR" dirty="0" err="1"/>
              <a:t>when</a:t>
            </a:r>
            <a:r>
              <a:rPr lang="fr-FR" dirty="0"/>
              <a:t> </a:t>
            </a:r>
            <a:r>
              <a:rPr lang="fr-FR" i="1" dirty="0"/>
              <a:t>ACE2</a:t>
            </a:r>
            <a:r>
              <a:rPr lang="fr-FR" dirty="0"/>
              <a:t> and/or </a:t>
            </a:r>
            <a:r>
              <a:rPr lang="fr-FR" i="1" dirty="0"/>
              <a:t>TMPRSS2</a:t>
            </a:r>
            <a:r>
              <a:rPr lang="fr-FR" dirty="0"/>
              <a:t> </a:t>
            </a:r>
            <a:r>
              <a:rPr lang="fr-FR" dirty="0" err="1"/>
              <a:t>were</a:t>
            </a:r>
            <a:r>
              <a:rPr lang="fr-FR" dirty="0"/>
              <a:t> </a:t>
            </a:r>
            <a:r>
              <a:rPr lang="fr-FR" dirty="0" err="1"/>
              <a:t>detected</a:t>
            </a:r>
            <a:r>
              <a:rPr lang="fr-FR" dirty="0"/>
              <a:t> at </a:t>
            </a:r>
            <a:r>
              <a:rPr lang="fr-FR" dirty="0" err="1"/>
              <a:t>appreciable</a:t>
            </a:r>
            <a:r>
              <a:rPr lang="fr-FR" dirty="0"/>
              <a:t> RNA </a:t>
            </a:r>
            <a:r>
              <a:rPr lang="fr-FR" dirty="0" err="1"/>
              <a:t>levels</a:t>
            </a:r>
            <a:r>
              <a:rPr lang="fr-FR" dirty="0"/>
              <a:t> in a </a:t>
            </a:r>
            <a:r>
              <a:rPr lang="fr-FR" dirty="0" err="1"/>
              <a:t>given</a:t>
            </a:r>
            <a:r>
              <a:rPr lang="fr-FR" dirty="0"/>
              <a:t> </a:t>
            </a:r>
            <a:r>
              <a:rPr lang="fr-FR" dirty="0" err="1"/>
              <a:t>organ</a:t>
            </a:r>
            <a:r>
              <a:rPr lang="fr-FR" dirty="0"/>
              <a:t> or </a:t>
            </a:r>
            <a:r>
              <a:rPr lang="fr-FR" dirty="0" err="1"/>
              <a:t>cell</a:t>
            </a:r>
            <a:r>
              <a:rPr lang="fr-FR" dirty="0"/>
              <a:t> type, </a:t>
            </a:r>
            <a:r>
              <a:rPr lang="fr-FR" dirty="0" err="1"/>
              <a:t>only</a:t>
            </a:r>
            <a:r>
              <a:rPr lang="fr-FR" dirty="0"/>
              <a:t> a </a:t>
            </a:r>
            <a:r>
              <a:rPr lang="fr-FR" dirty="0" err="1"/>
              <a:t>tiny</a:t>
            </a:r>
            <a:r>
              <a:rPr lang="fr-FR" dirty="0"/>
              <a:t> fraction of </a:t>
            </a:r>
            <a:r>
              <a:rPr lang="fr-FR" dirty="0" err="1"/>
              <a:t>cells</a:t>
            </a:r>
            <a:r>
              <a:rPr lang="fr-FR" dirty="0"/>
              <a:t> </a:t>
            </a:r>
            <a:r>
              <a:rPr lang="fr-FR" dirty="0" err="1"/>
              <a:t>was</a:t>
            </a:r>
            <a:r>
              <a:rPr lang="fr-FR" dirty="0"/>
              <a:t> </a:t>
            </a:r>
            <a:r>
              <a:rPr lang="fr-FR" dirty="0" err="1"/>
              <a:t>found</a:t>
            </a:r>
            <a:r>
              <a:rPr lang="fr-FR" dirty="0"/>
              <a:t> to express </a:t>
            </a:r>
            <a:r>
              <a:rPr lang="fr-FR" dirty="0" err="1"/>
              <a:t>both</a:t>
            </a:r>
            <a:r>
              <a:rPr lang="fr-FR" dirty="0"/>
              <a:t> </a:t>
            </a:r>
            <a:r>
              <a:rPr lang="fr-FR" dirty="0" err="1"/>
              <a:t>genes</a:t>
            </a:r>
            <a:r>
              <a:rPr lang="fr-FR" dirty="0"/>
              <a:t> </a:t>
            </a:r>
            <a:r>
              <a:rPr lang="fr-FR" dirty="0" err="1"/>
              <a:t>simultaneously</a:t>
            </a:r>
            <a:r>
              <a:rPr lang="fr-FR" dirty="0"/>
              <a:t>. For instance, the </a:t>
            </a:r>
            <a:r>
              <a:rPr lang="fr-FR" dirty="0" err="1"/>
              <a:t>kidney</a:t>
            </a:r>
            <a:r>
              <a:rPr lang="fr-FR" dirty="0"/>
              <a:t> shows </a:t>
            </a:r>
            <a:r>
              <a:rPr lang="fr-FR" dirty="0" err="1"/>
              <a:t>relatively</a:t>
            </a:r>
            <a:r>
              <a:rPr lang="fr-FR" dirty="0"/>
              <a:t> high </a:t>
            </a:r>
            <a:r>
              <a:rPr lang="fr-FR" dirty="0" err="1"/>
              <a:t>levels</a:t>
            </a:r>
            <a:r>
              <a:rPr lang="fr-FR" dirty="0"/>
              <a:t> of </a:t>
            </a:r>
            <a:r>
              <a:rPr lang="fr-FR" i="1" dirty="0"/>
              <a:t>ACE2</a:t>
            </a:r>
            <a:r>
              <a:rPr lang="fr-FR" dirty="0"/>
              <a:t> and </a:t>
            </a:r>
            <a:r>
              <a:rPr lang="fr-FR" i="1" dirty="0"/>
              <a:t>TMPRSS2</a:t>
            </a:r>
            <a:r>
              <a:rPr lang="fr-FR" dirty="0"/>
              <a:t>, but </a:t>
            </a:r>
            <a:r>
              <a:rPr lang="fr-FR" dirty="0" err="1"/>
              <a:t>only</a:t>
            </a:r>
            <a:r>
              <a:rPr lang="fr-FR" dirty="0"/>
              <a:t> 0.01% </a:t>
            </a:r>
            <a:r>
              <a:rPr lang="fr-FR" dirty="0" err="1"/>
              <a:t>cells</a:t>
            </a:r>
            <a:r>
              <a:rPr lang="fr-FR" dirty="0"/>
              <a:t> </a:t>
            </a:r>
            <a:r>
              <a:rPr lang="fr-FR" dirty="0" err="1"/>
              <a:t>were</a:t>
            </a:r>
            <a:r>
              <a:rPr lang="fr-FR" dirty="0"/>
              <a:t> double-positive for </a:t>
            </a:r>
            <a:r>
              <a:rPr lang="fr-FR" dirty="0" err="1"/>
              <a:t>these</a:t>
            </a:r>
            <a:r>
              <a:rPr lang="fr-FR" dirty="0"/>
              <a:t> </a:t>
            </a:r>
            <a:r>
              <a:rPr lang="fr-FR" dirty="0" err="1"/>
              <a:t>factors</a:t>
            </a:r>
            <a:r>
              <a:rPr lang="fr-FR" dirty="0"/>
              <a:t>. </a:t>
            </a:r>
            <a:r>
              <a:rPr lang="fr-FR" dirty="0" err="1"/>
              <a:t>Only</a:t>
            </a:r>
            <a:r>
              <a:rPr lang="fr-FR" dirty="0"/>
              <a:t> </a:t>
            </a:r>
            <a:r>
              <a:rPr lang="fr-FR" dirty="0" err="1"/>
              <a:t>three</a:t>
            </a:r>
            <a:r>
              <a:rPr lang="fr-FR" dirty="0"/>
              <a:t> </a:t>
            </a:r>
            <a:r>
              <a:rPr lang="fr-FR" dirty="0" err="1"/>
              <a:t>cell</a:t>
            </a:r>
            <a:r>
              <a:rPr lang="fr-FR" dirty="0"/>
              <a:t> types </a:t>
            </a:r>
            <a:r>
              <a:rPr lang="fr-FR" dirty="0" err="1"/>
              <a:t>stood</a:t>
            </a:r>
            <a:r>
              <a:rPr lang="fr-FR" dirty="0"/>
              <a:t> out in </a:t>
            </a:r>
            <a:r>
              <a:rPr lang="fr-FR" dirty="0" err="1"/>
              <a:t>our</a:t>
            </a:r>
            <a:r>
              <a:rPr lang="fr-FR" dirty="0"/>
              <a:t> </a:t>
            </a:r>
            <a:r>
              <a:rPr lang="fr-FR" dirty="0" err="1"/>
              <a:t>analysis</a:t>
            </a:r>
            <a:r>
              <a:rPr lang="fr-FR" dirty="0"/>
              <a:t> for </a:t>
            </a:r>
            <a:r>
              <a:rPr lang="fr-FR" dirty="0" err="1"/>
              <a:t>relatively</a:t>
            </a:r>
            <a:r>
              <a:rPr lang="fr-FR" dirty="0"/>
              <a:t> </a:t>
            </a:r>
            <a:r>
              <a:rPr lang="fr-FR" dirty="0" err="1"/>
              <a:t>elevated</a:t>
            </a:r>
            <a:r>
              <a:rPr lang="fr-FR" dirty="0"/>
              <a:t> </a:t>
            </a:r>
            <a:r>
              <a:rPr lang="fr-FR" dirty="0" err="1"/>
              <a:t>levels</a:t>
            </a:r>
            <a:r>
              <a:rPr lang="fr-FR" dirty="0"/>
              <a:t> of </a:t>
            </a:r>
            <a:r>
              <a:rPr lang="fr-FR" dirty="0" err="1"/>
              <a:t>co</a:t>
            </a:r>
            <a:r>
              <a:rPr lang="fr-FR" dirty="0"/>
              <a:t>-expression of </a:t>
            </a:r>
            <a:r>
              <a:rPr lang="fr-FR" i="1" dirty="0"/>
              <a:t>ACE2</a:t>
            </a:r>
            <a:r>
              <a:rPr lang="fr-FR" dirty="0"/>
              <a:t> and </a:t>
            </a:r>
            <a:r>
              <a:rPr lang="fr-FR" i="1" dirty="0"/>
              <a:t>TMPRSS2</a:t>
            </a:r>
            <a:r>
              <a:rPr lang="fr-FR" dirty="0"/>
              <a:t> (0.5%–5% double-positive </a:t>
            </a:r>
            <a:r>
              <a:rPr lang="fr-FR" dirty="0" err="1"/>
              <a:t>cells</a:t>
            </a:r>
            <a:r>
              <a:rPr lang="fr-FR" dirty="0"/>
              <a:t>): </a:t>
            </a:r>
            <a:r>
              <a:rPr lang="fr-FR" dirty="0" err="1"/>
              <a:t>enterocytes</a:t>
            </a:r>
            <a:r>
              <a:rPr lang="fr-FR" dirty="0"/>
              <a:t>, proximal tubule </a:t>
            </a:r>
            <a:r>
              <a:rPr lang="fr-FR" dirty="0" err="1"/>
              <a:t>cells</a:t>
            </a:r>
            <a:r>
              <a:rPr lang="fr-FR" dirty="0"/>
              <a:t>, and </a:t>
            </a:r>
            <a:r>
              <a:rPr lang="fr-FR" dirty="0" err="1"/>
              <a:t>goblet</a:t>
            </a:r>
            <a:r>
              <a:rPr lang="fr-FR" dirty="0"/>
              <a:t> </a:t>
            </a:r>
            <a:r>
              <a:rPr lang="fr-FR" dirty="0" err="1"/>
              <a:t>cells</a:t>
            </a:r>
            <a:r>
              <a:rPr lang="fr-FR" dirty="0"/>
              <a:t> (</a:t>
            </a:r>
            <a:r>
              <a:rPr lang="fr-FR" dirty="0">
                <a:hlinkClick r:id="rId5"/>
              </a:rPr>
              <a:t>Figures 4</a:t>
            </a:r>
            <a:r>
              <a:rPr lang="fr-FR" dirty="0"/>
              <a:t>B and 4C), </a:t>
            </a:r>
            <a:r>
              <a:rPr lang="fr-FR" dirty="0" err="1"/>
              <a:t>which</a:t>
            </a:r>
            <a:r>
              <a:rPr lang="fr-FR" dirty="0"/>
              <a:t> </a:t>
            </a:r>
            <a:r>
              <a:rPr lang="fr-FR" dirty="0" err="1"/>
              <a:t>we</a:t>
            </a:r>
            <a:r>
              <a:rPr lang="fr-FR" dirty="0"/>
              <a:t> </a:t>
            </a:r>
            <a:r>
              <a:rPr lang="fr-FR" dirty="0" err="1"/>
              <a:t>will</a:t>
            </a:r>
            <a:r>
              <a:rPr lang="fr-FR" dirty="0"/>
              <a:t> return to </a:t>
            </a:r>
            <a:r>
              <a:rPr lang="fr-FR" dirty="0" err="1"/>
              <a:t>later</a:t>
            </a:r>
            <a:r>
              <a:rPr lang="fr-FR" dirty="0"/>
              <a:t>.</a:t>
            </a:r>
          </a:p>
          <a:p>
            <a:r>
              <a:rPr lang="fr-FR" dirty="0" err="1"/>
              <a:t>Because</a:t>
            </a:r>
            <a:r>
              <a:rPr lang="fr-FR" dirty="0"/>
              <a:t> COVID-19 and SARS are </a:t>
            </a:r>
            <a:r>
              <a:rPr lang="fr-FR" dirty="0" err="1"/>
              <a:t>primarily</a:t>
            </a:r>
            <a:r>
              <a:rPr lang="fr-FR" dirty="0"/>
              <a:t> </a:t>
            </a:r>
            <a:r>
              <a:rPr lang="fr-FR" dirty="0" err="1"/>
              <a:t>respiratory</a:t>
            </a:r>
            <a:r>
              <a:rPr lang="fr-FR" dirty="0"/>
              <a:t> </a:t>
            </a:r>
            <a:r>
              <a:rPr lang="fr-FR" dirty="0" err="1"/>
              <a:t>diseases</a:t>
            </a:r>
            <a:r>
              <a:rPr lang="fr-FR" dirty="0"/>
              <a:t>, the </a:t>
            </a:r>
            <a:r>
              <a:rPr lang="fr-FR" dirty="0" err="1"/>
              <a:t>lung</a:t>
            </a:r>
            <a:r>
              <a:rPr lang="fr-FR" dirty="0"/>
              <a:t> and </a:t>
            </a:r>
            <a:r>
              <a:rPr lang="fr-FR" dirty="0" err="1"/>
              <a:t>airway</a:t>
            </a:r>
            <a:r>
              <a:rPr lang="fr-FR" dirty="0"/>
              <a:t> </a:t>
            </a:r>
            <a:r>
              <a:rPr lang="fr-FR" dirty="0" err="1"/>
              <a:t>systems</a:t>
            </a:r>
            <a:r>
              <a:rPr lang="fr-FR" dirty="0"/>
              <a:t> have been </a:t>
            </a:r>
            <a:r>
              <a:rPr lang="fr-FR" dirty="0" err="1"/>
              <a:t>extensively</a:t>
            </a:r>
            <a:r>
              <a:rPr lang="fr-FR" dirty="0"/>
              <a:t> </a:t>
            </a:r>
            <a:r>
              <a:rPr lang="fr-FR" dirty="0" err="1"/>
              <a:t>profiled</a:t>
            </a:r>
            <a:r>
              <a:rPr lang="fr-FR" dirty="0"/>
              <a:t> for </a:t>
            </a:r>
            <a:r>
              <a:rPr lang="fr-FR" i="1" dirty="0"/>
              <a:t>ACE2</a:t>
            </a:r>
            <a:r>
              <a:rPr lang="fr-FR" dirty="0"/>
              <a:t> and </a:t>
            </a:r>
            <a:r>
              <a:rPr lang="fr-FR" i="1" dirty="0"/>
              <a:t>TMPRSS2</a:t>
            </a:r>
            <a:r>
              <a:rPr lang="fr-FR" dirty="0"/>
              <a:t> expression (</a:t>
            </a:r>
            <a:r>
              <a:rPr lang="fr-FR" dirty="0">
                <a:hlinkClick r:id="rId7"/>
              </a:rPr>
              <a:t>Table S2</a:t>
            </a:r>
            <a:r>
              <a:rPr lang="fr-FR" dirty="0"/>
              <a:t>), </a:t>
            </a:r>
            <a:r>
              <a:rPr lang="fr-FR" dirty="0" err="1"/>
              <a:t>two</a:t>
            </a:r>
            <a:r>
              <a:rPr lang="fr-FR" dirty="0"/>
              <a:t> </a:t>
            </a:r>
            <a:r>
              <a:rPr lang="fr-FR" dirty="0" err="1"/>
              <a:t>SCARFs</a:t>
            </a:r>
            <a:r>
              <a:rPr lang="fr-FR" dirty="0"/>
              <a:t> </a:t>
            </a:r>
            <a:r>
              <a:rPr lang="fr-FR" dirty="0" err="1"/>
              <a:t>believed</a:t>
            </a:r>
            <a:r>
              <a:rPr lang="fr-FR" dirty="0"/>
              <a:t> to </a:t>
            </a:r>
            <a:r>
              <a:rPr lang="fr-FR" dirty="0" err="1"/>
              <a:t>be</a:t>
            </a:r>
            <a:r>
              <a:rPr lang="fr-FR" dirty="0"/>
              <a:t> </a:t>
            </a:r>
            <a:r>
              <a:rPr lang="fr-FR" dirty="0" err="1"/>
              <a:t>primary</a:t>
            </a:r>
            <a:r>
              <a:rPr lang="fr-FR" dirty="0"/>
              <a:t> </a:t>
            </a:r>
            <a:r>
              <a:rPr lang="fr-FR" dirty="0" err="1"/>
              <a:t>determinant</a:t>
            </a:r>
            <a:r>
              <a:rPr lang="fr-FR" dirty="0"/>
              <a:t> for SARS-CoV-2 </a:t>
            </a:r>
            <a:r>
              <a:rPr lang="fr-FR" dirty="0" err="1"/>
              <a:t>tropism</a:t>
            </a:r>
            <a:r>
              <a:rPr lang="fr-FR" dirty="0"/>
              <a:t>. </a:t>
            </a:r>
            <a:r>
              <a:rPr lang="fr-FR" dirty="0" err="1"/>
              <a:t>Paradoxically</a:t>
            </a:r>
            <a:r>
              <a:rPr lang="fr-FR" dirty="0"/>
              <a:t>, as a </a:t>
            </a:r>
            <a:r>
              <a:rPr lang="fr-FR" dirty="0" err="1"/>
              <a:t>whole</a:t>
            </a:r>
            <a:r>
              <a:rPr lang="fr-FR" dirty="0"/>
              <a:t>, </a:t>
            </a:r>
            <a:r>
              <a:rPr lang="fr-FR" dirty="0" err="1"/>
              <a:t>healthy</a:t>
            </a:r>
            <a:r>
              <a:rPr lang="fr-FR" dirty="0"/>
              <a:t> </a:t>
            </a:r>
            <a:r>
              <a:rPr lang="fr-FR" dirty="0" err="1"/>
              <a:t>lung</a:t>
            </a:r>
            <a:r>
              <a:rPr lang="fr-FR" dirty="0"/>
              <a:t> tissues show </a:t>
            </a:r>
            <a:r>
              <a:rPr lang="fr-FR" dirty="0" err="1"/>
              <a:t>only</a:t>
            </a:r>
            <a:r>
              <a:rPr lang="fr-FR" dirty="0"/>
              <a:t> </a:t>
            </a:r>
            <a:r>
              <a:rPr lang="fr-FR" dirty="0" err="1"/>
              <a:t>modest</a:t>
            </a:r>
            <a:r>
              <a:rPr lang="fr-FR" dirty="0"/>
              <a:t> expression for </a:t>
            </a:r>
            <a:r>
              <a:rPr lang="fr-FR" i="1" dirty="0"/>
              <a:t>ACE2</a:t>
            </a:r>
            <a:r>
              <a:rPr lang="fr-FR" dirty="0"/>
              <a:t> and </a:t>
            </a:r>
            <a:r>
              <a:rPr lang="fr-FR" i="1" dirty="0"/>
              <a:t>TMPRSS2</a:t>
            </a:r>
            <a:r>
              <a:rPr lang="fr-FR" dirty="0"/>
              <a:t>, </a:t>
            </a:r>
            <a:r>
              <a:rPr lang="fr-FR" dirty="0" err="1"/>
              <a:t>which</a:t>
            </a:r>
            <a:r>
              <a:rPr lang="fr-FR" dirty="0"/>
              <a:t> </a:t>
            </a:r>
            <a:r>
              <a:rPr lang="fr-FR" dirty="0" err="1"/>
              <a:t>is</a:t>
            </a:r>
            <a:r>
              <a:rPr lang="fr-FR" dirty="0"/>
              <a:t> </a:t>
            </a:r>
            <a:r>
              <a:rPr lang="fr-FR" dirty="0" err="1"/>
              <a:t>readily</a:t>
            </a:r>
            <a:r>
              <a:rPr lang="fr-FR" dirty="0"/>
              <a:t> apparent in a </a:t>
            </a:r>
            <a:r>
              <a:rPr lang="fr-FR" dirty="0" err="1"/>
              <a:t>number</a:t>
            </a:r>
            <a:r>
              <a:rPr lang="fr-FR" dirty="0"/>
              <a:t> of expression </a:t>
            </a:r>
            <a:r>
              <a:rPr lang="fr-FR" dirty="0" err="1"/>
              <a:t>databases</a:t>
            </a:r>
            <a:r>
              <a:rPr lang="fr-FR" dirty="0"/>
              <a:t> and </a:t>
            </a:r>
            <a:r>
              <a:rPr lang="fr-FR" dirty="0" err="1"/>
              <a:t>widely</a:t>
            </a:r>
            <a:r>
              <a:rPr lang="fr-FR" dirty="0"/>
              <a:t> </a:t>
            </a:r>
            <a:r>
              <a:rPr lang="fr-FR" dirty="0" err="1"/>
              <a:t>available</a:t>
            </a:r>
            <a:r>
              <a:rPr lang="fr-FR" dirty="0"/>
              <a:t> </a:t>
            </a:r>
            <a:r>
              <a:rPr lang="fr-FR" dirty="0" err="1"/>
              <a:t>resources</a:t>
            </a:r>
            <a:r>
              <a:rPr lang="fr-FR" dirty="0"/>
              <a:t> </a:t>
            </a:r>
            <a:r>
              <a:rPr lang="fr-FR" dirty="0" err="1"/>
              <a:t>such</a:t>
            </a:r>
            <a:r>
              <a:rPr lang="fr-FR" dirty="0"/>
              <a:t> as </a:t>
            </a:r>
            <a:r>
              <a:rPr lang="fr-FR" dirty="0" err="1"/>
              <a:t>GTEx</a:t>
            </a:r>
            <a:r>
              <a:rPr lang="fr-FR" dirty="0"/>
              <a:t> (</a:t>
            </a:r>
            <a:r>
              <a:rPr lang="fr-FR" dirty="0">
                <a:hlinkClick r:id="rId6"/>
              </a:rPr>
              <a:t>Figure S4</a:t>
            </a:r>
            <a:r>
              <a:rPr lang="fr-FR" dirty="0"/>
              <a:t>). </a:t>
            </a:r>
            <a:r>
              <a:rPr lang="fr-FR" dirty="0" err="1"/>
              <a:t>Nonetheless</a:t>
            </a:r>
            <a:r>
              <a:rPr lang="fr-FR" dirty="0"/>
              <a:t>, a </a:t>
            </a:r>
            <a:r>
              <a:rPr lang="fr-FR" dirty="0" err="1"/>
              <a:t>number</a:t>
            </a:r>
            <a:r>
              <a:rPr lang="fr-FR" dirty="0"/>
              <a:t> of </a:t>
            </a:r>
            <a:r>
              <a:rPr lang="fr-FR" dirty="0" err="1"/>
              <a:t>studies</a:t>
            </a:r>
            <a:r>
              <a:rPr lang="fr-FR" dirty="0"/>
              <a:t> </a:t>
            </a:r>
            <a:r>
              <a:rPr lang="fr-FR" dirty="0" err="1"/>
              <a:t>mining</a:t>
            </a:r>
            <a:r>
              <a:rPr lang="fr-FR" dirty="0"/>
              <a:t> </a:t>
            </a:r>
            <a:r>
              <a:rPr lang="fr-FR" dirty="0" err="1"/>
              <a:t>scRNA-seq</a:t>
            </a:r>
            <a:r>
              <a:rPr lang="fr-FR" dirty="0"/>
              <a:t> data </a:t>
            </a:r>
            <a:r>
              <a:rPr lang="fr-FR" dirty="0" err="1"/>
              <a:t>reported</a:t>
            </a:r>
            <a:r>
              <a:rPr lang="fr-FR" dirty="0"/>
              <a:t> </a:t>
            </a:r>
            <a:r>
              <a:rPr lang="fr-FR" dirty="0" err="1"/>
              <a:t>marked</a:t>
            </a:r>
            <a:r>
              <a:rPr lang="fr-FR" dirty="0"/>
              <a:t> expression of </a:t>
            </a:r>
            <a:r>
              <a:rPr lang="fr-FR" i="1" dirty="0"/>
              <a:t>ACE2</a:t>
            </a:r>
            <a:r>
              <a:rPr lang="fr-FR" dirty="0"/>
              <a:t> and/or </a:t>
            </a:r>
            <a:r>
              <a:rPr lang="fr-FR" i="1" dirty="0"/>
              <a:t>TMPRSS2</a:t>
            </a:r>
            <a:r>
              <a:rPr lang="fr-FR" dirty="0"/>
              <a:t> in a </a:t>
            </a:r>
            <a:r>
              <a:rPr lang="fr-FR" dirty="0" err="1"/>
              <a:t>specific</a:t>
            </a:r>
            <a:r>
              <a:rPr lang="fr-FR" dirty="0"/>
              <a:t> </a:t>
            </a:r>
            <a:r>
              <a:rPr lang="fr-FR" dirty="0" err="1"/>
              <a:t>lung</a:t>
            </a:r>
            <a:r>
              <a:rPr lang="fr-FR" dirty="0"/>
              <a:t> </a:t>
            </a:r>
            <a:r>
              <a:rPr lang="fr-FR" dirty="0" err="1"/>
              <a:t>cell</a:t>
            </a:r>
            <a:r>
              <a:rPr lang="fr-FR" dirty="0"/>
              <a:t> population: the AT2 </a:t>
            </a:r>
            <a:r>
              <a:rPr lang="fr-FR" dirty="0" err="1"/>
              <a:t>cells</a:t>
            </a:r>
            <a:r>
              <a:rPr lang="fr-FR" dirty="0"/>
              <a:t> (</a:t>
            </a:r>
            <a:r>
              <a:rPr lang="fr-FR" dirty="0">
                <a:hlinkClick r:id="rId10"/>
              </a:rPr>
              <a:t>Chow and Chen, 2020</a:t>
            </a:r>
            <a:r>
              <a:rPr lang="fr-FR" dirty="0"/>
              <a:t>; </a:t>
            </a:r>
            <a:r>
              <a:rPr lang="fr-FR" dirty="0">
                <a:hlinkClick r:id="rId11"/>
              </a:rPr>
              <a:t>Travaglini et al., 2019</a:t>
            </a:r>
            <a:r>
              <a:rPr lang="fr-FR" dirty="0"/>
              <a:t>; </a:t>
            </a:r>
            <a:r>
              <a:rPr lang="fr-FR" dirty="0">
                <a:hlinkClick r:id="rId12"/>
              </a:rPr>
              <a:t>Zhao et al., 2020</a:t>
            </a:r>
            <a:r>
              <a:rPr lang="fr-FR" dirty="0"/>
              <a:t>). </a:t>
            </a:r>
            <a:r>
              <a:rPr lang="fr-FR" dirty="0" err="1"/>
              <a:t>However</a:t>
            </a:r>
            <a:r>
              <a:rPr lang="fr-FR" dirty="0"/>
              <a:t>, </a:t>
            </a:r>
            <a:r>
              <a:rPr lang="fr-FR" dirty="0" err="1"/>
              <a:t>these</a:t>
            </a:r>
            <a:r>
              <a:rPr lang="fr-FR" dirty="0"/>
              <a:t> observations have been </a:t>
            </a:r>
            <a:r>
              <a:rPr lang="fr-FR" dirty="0" err="1"/>
              <a:t>challenged</a:t>
            </a:r>
            <a:r>
              <a:rPr lang="fr-FR" dirty="0"/>
              <a:t> by more </a:t>
            </a:r>
            <a:r>
              <a:rPr lang="fr-FR" dirty="0" err="1"/>
              <a:t>recent</a:t>
            </a:r>
            <a:r>
              <a:rPr lang="fr-FR" dirty="0"/>
              <a:t> </a:t>
            </a:r>
            <a:r>
              <a:rPr lang="fr-FR" dirty="0" err="1"/>
              <a:t>studies</a:t>
            </a:r>
            <a:r>
              <a:rPr lang="fr-FR" dirty="0"/>
              <a:t> (</a:t>
            </a:r>
            <a:r>
              <a:rPr lang="fr-FR" dirty="0">
                <a:hlinkClick r:id="rId13"/>
              </a:rPr>
              <a:t>Aguiar et al., 2020</a:t>
            </a:r>
            <a:r>
              <a:rPr lang="fr-FR" dirty="0"/>
              <a:t>; </a:t>
            </a:r>
            <a:r>
              <a:rPr lang="fr-FR" dirty="0">
                <a:hlinkClick r:id="rId9"/>
              </a:rPr>
              <a:t>Hikmet et al., 2020</a:t>
            </a:r>
            <a:r>
              <a:rPr lang="fr-FR" dirty="0"/>
              <a:t>). Our </a:t>
            </a:r>
            <a:r>
              <a:rPr lang="fr-FR" dirty="0" err="1"/>
              <a:t>results</a:t>
            </a:r>
            <a:r>
              <a:rPr lang="fr-FR" dirty="0"/>
              <a:t> are consistent </a:t>
            </a:r>
            <a:r>
              <a:rPr lang="fr-FR" dirty="0" err="1"/>
              <a:t>with</a:t>
            </a:r>
            <a:r>
              <a:rPr lang="fr-FR" dirty="0"/>
              <a:t> the notion </a:t>
            </a:r>
            <a:r>
              <a:rPr lang="fr-FR" dirty="0" err="1"/>
              <a:t>that</a:t>
            </a:r>
            <a:r>
              <a:rPr lang="fr-FR" dirty="0"/>
              <a:t> basal </a:t>
            </a:r>
            <a:r>
              <a:rPr lang="fr-FR" i="1" dirty="0"/>
              <a:t>ACE2</a:t>
            </a:r>
            <a:r>
              <a:rPr lang="fr-FR" dirty="0"/>
              <a:t> RNA </a:t>
            </a:r>
            <a:r>
              <a:rPr lang="fr-FR" dirty="0" err="1"/>
              <a:t>levels</a:t>
            </a:r>
            <a:r>
              <a:rPr lang="fr-FR" dirty="0"/>
              <a:t> in </a:t>
            </a:r>
            <a:r>
              <a:rPr lang="fr-FR" dirty="0" err="1"/>
              <a:t>lung</a:t>
            </a:r>
            <a:r>
              <a:rPr lang="fr-FR" dirty="0"/>
              <a:t> </a:t>
            </a:r>
            <a:r>
              <a:rPr lang="fr-FR" dirty="0" err="1"/>
              <a:t>cells</a:t>
            </a:r>
            <a:r>
              <a:rPr lang="fr-FR" dirty="0"/>
              <a:t>, </a:t>
            </a:r>
            <a:r>
              <a:rPr lang="fr-FR" dirty="0" err="1"/>
              <a:t>including</a:t>
            </a:r>
            <a:r>
              <a:rPr lang="fr-FR" dirty="0"/>
              <a:t> AT2 </a:t>
            </a:r>
            <a:r>
              <a:rPr lang="fr-FR" dirty="0" err="1"/>
              <a:t>cells</a:t>
            </a:r>
            <a:r>
              <a:rPr lang="fr-FR" dirty="0"/>
              <a:t>, are </a:t>
            </a:r>
            <a:r>
              <a:rPr lang="fr-FR" dirty="0" err="1"/>
              <a:t>very</a:t>
            </a:r>
            <a:r>
              <a:rPr lang="fr-FR" dirty="0"/>
              <a:t> </a:t>
            </a:r>
            <a:r>
              <a:rPr lang="fr-FR" dirty="0" err="1"/>
              <a:t>low</a:t>
            </a:r>
            <a:r>
              <a:rPr lang="fr-FR" dirty="0"/>
              <a:t>. </a:t>
            </a:r>
            <a:r>
              <a:rPr lang="fr-FR" dirty="0" err="1"/>
              <a:t>Importantly</a:t>
            </a:r>
            <a:r>
              <a:rPr lang="fr-FR" dirty="0"/>
              <a:t>, </a:t>
            </a:r>
            <a:r>
              <a:rPr lang="fr-FR" dirty="0" err="1"/>
              <a:t>we</a:t>
            </a:r>
            <a:r>
              <a:rPr lang="fr-FR" dirty="0"/>
              <a:t> </a:t>
            </a:r>
            <a:r>
              <a:rPr lang="fr-FR" dirty="0" err="1"/>
              <a:t>observed</a:t>
            </a:r>
            <a:r>
              <a:rPr lang="fr-FR" dirty="0"/>
              <a:t> </a:t>
            </a:r>
            <a:r>
              <a:rPr lang="fr-FR" dirty="0" err="1"/>
              <a:t>that</a:t>
            </a:r>
            <a:r>
              <a:rPr lang="fr-FR" dirty="0"/>
              <a:t> AT2 </a:t>
            </a:r>
            <a:r>
              <a:rPr lang="fr-FR" dirty="0" err="1"/>
              <a:t>cells</a:t>
            </a:r>
            <a:r>
              <a:rPr lang="fr-FR" dirty="0"/>
              <a:t> do </a:t>
            </a:r>
            <a:r>
              <a:rPr lang="fr-FR" dirty="0" err="1"/>
              <a:t>co</a:t>
            </a:r>
            <a:r>
              <a:rPr lang="fr-FR" dirty="0"/>
              <a:t>-express the putative </a:t>
            </a:r>
            <a:r>
              <a:rPr lang="fr-FR" dirty="0" err="1"/>
              <a:t>alternate</a:t>
            </a:r>
            <a:r>
              <a:rPr lang="fr-FR" dirty="0"/>
              <a:t> </a:t>
            </a:r>
            <a:r>
              <a:rPr lang="fr-FR" dirty="0" err="1"/>
              <a:t>receptors</a:t>
            </a:r>
            <a:r>
              <a:rPr lang="fr-FR" dirty="0"/>
              <a:t> </a:t>
            </a:r>
            <a:r>
              <a:rPr lang="fr-FR" i="1" dirty="0"/>
              <a:t>BSG</a:t>
            </a:r>
            <a:r>
              <a:rPr lang="fr-FR" dirty="0"/>
              <a:t>, </a:t>
            </a:r>
            <a:r>
              <a:rPr lang="fr-FR" i="1" dirty="0"/>
              <a:t>ANPEP</a:t>
            </a:r>
            <a:r>
              <a:rPr lang="fr-FR" dirty="0"/>
              <a:t>, and/or </a:t>
            </a:r>
            <a:r>
              <a:rPr lang="fr-FR" i="1" dirty="0"/>
              <a:t>DPP4</a:t>
            </a:r>
            <a:r>
              <a:rPr lang="fr-FR" dirty="0"/>
              <a:t> </a:t>
            </a:r>
            <a:r>
              <a:rPr lang="fr-FR" dirty="0" err="1"/>
              <a:t>along</a:t>
            </a:r>
            <a:r>
              <a:rPr lang="fr-FR" dirty="0"/>
              <a:t> </a:t>
            </a:r>
            <a:r>
              <a:rPr lang="fr-FR" dirty="0" err="1"/>
              <a:t>with</a:t>
            </a:r>
            <a:r>
              <a:rPr lang="fr-FR" dirty="0"/>
              <a:t> </a:t>
            </a:r>
            <a:r>
              <a:rPr lang="fr-FR" i="1" dirty="0"/>
              <a:t>TMPRSS2</a:t>
            </a:r>
            <a:r>
              <a:rPr lang="fr-FR" dirty="0"/>
              <a:t> at </a:t>
            </a:r>
            <a:r>
              <a:rPr lang="fr-FR" dirty="0" err="1"/>
              <a:t>appreciable</a:t>
            </a:r>
            <a:r>
              <a:rPr lang="fr-FR" dirty="0"/>
              <a:t> </a:t>
            </a:r>
            <a:r>
              <a:rPr lang="fr-FR" dirty="0" err="1"/>
              <a:t>frequencies</a:t>
            </a:r>
            <a:r>
              <a:rPr lang="fr-FR" dirty="0"/>
              <a:t> (0.2%–0.7%). </a:t>
            </a:r>
            <a:r>
              <a:rPr lang="fr-FR" dirty="0" err="1"/>
              <a:t>Taken</a:t>
            </a:r>
            <a:r>
              <a:rPr lang="fr-FR" dirty="0"/>
              <a:t> </a:t>
            </a:r>
            <a:r>
              <a:rPr lang="fr-FR" dirty="0" err="1"/>
              <a:t>together</a:t>
            </a:r>
            <a:r>
              <a:rPr lang="fr-FR" dirty="0"/>
              <a:t>, </a:t>
            </a:r>
            <a:r>
              <a:rPr lang="fr-FR" dirty="0" err="1"/>
              <a:t>these</a:t>
            </a:r>
            <a:r>
              <a:rPr lang="fr-FR" dirty="0"/>
              <a:t> data </a:t>
            </a:r>
            <a:r>
              <a:rPr lang="fr-FR" dirty="0" err="1"/>
              <a:t>raise</a:t>
            </a:r>
            <a:r>
              <a:rPr lang="fr-FR" dirty="0"/>
              <a:t> the question </a:t>
            </a:r>
            <a:r>
              <a:rPr lang="fr-FR" dirty="0" err="1"/>
              <a:t>whether</a:t>
            </a:r>
            <a:r>
              <a:rPr lang="fr-FR" dirty="0"/>
              <a:t> ACE2 </a:t>
            </a:r>
            <a:r>
              <a:rPr lang="fr-FR" dirty="0" err="1"/>
              <a:t>is</a:t>
            </a:r>
            <a:r>
              <a:rPr lang="fr-FR" dirty="0"/>
              <a:t> the </a:t>
            </a:r>
            <a:r>
              <a:rPr lang="fr-FR" dirty="0" err="1"/>
              <a:t>primary</a:t>
            </a:r>
            <a:r>
              <a:rPr lang="fr-FR" dirty="0"/>
              <a:t> </a:t>
            </a:r>
            <a:r>
              <a:rPr lang="fr-FR" dirty="0" err="1"/>
              <a:t>receptor</a:t>
            </a:r>
            <a:r>
              <a:rPr lang="fr-FR" dirty="0"/>
              <a:t> by </a:t>
            </a:r>
            <a:r>
              <a:rPr lang="fr-FR" dirty="0" err="1"/>
              <a:t>which</a:t>
            </a:r>
            <a:r>
              <a:rPr lang="fr-FR" dirty="0"/>
              <a:t> SARS-CoV-2 </a:t>
            </a:r>
            <a:r>
              <a:rPr lang="fr-FR" dirty="0" err="1"/>
              <a:t>initiates</a:t>
            </a:r>
            <a:r>
              <a:rPr lang="fr-FR" dirty="0"/>
              <a:t> </a:t>
            </a:r>
            <a:r>
              <a:rPr lang="fr-FR" dirty="0" err="1"/>
              <a:t>lung</a:t>
            </a:r>
            <a:r>
              <a:rPr lang="fr-FR" dirty="0"/>
              <a:t> infection. A non-</a:t>
            </a:r>
            <a:r>
              <a:rPr lang="fr-FR" dirty="0" err="1"/>
              <a:t>mutually</a:t>
            </a:r>
            <a:r>
              <a:rPr lang="fr-FR" dirty="0"/>
              <a:t> exclusive </a:t>
            </a:r>
            <a:r>
              <a:rPr lang="fr-FR" dirty="0" err="1"/>
              <a:t>explanation</a:t>
            </a:r>
            <a:r>
              <a:rPr lang="fr-FR" dirty="0"/>
              <a:t> </a:t>
            </a:r>
            <a:r>
              <a:rPr lang="fr-FR" dirty="0" err="1"/>
              <a:t>is</a:t>
            </a:r>
            <a:r>
              <a:rPr lang="fr-FR" dirty="0"/>
              <a:t> </a:t>
            </a:r>
            <a:r>
              <a:rPr lang="fr-FR" dirty="0" err="1"/>
              <a:t>that</a:t>
            </a:r>
            <a:r>
              <a:rPr lang="fr-FR" dirty="0"/>
              <a:t> </a:t>
            </a:r>
            <a:r>
              <a:rPr lang="fr-FR" i="1" dirty="0"/>
              <a:t>ACE2</a:t>
            </a:r>
            <a:r>
              <a:rPr lang="fr-FR" dirty="0"/>
              <a:t> expression </a:t>
            </a:r>
            <a:r>
              <a:rPr lang="fr-FR" dirty="0" err="1"/>
              <a:t>is</a:t>
            </a:r>
            <a:r>
              <a:rPr lang="fr-FR" dirty="0"/>
              <a:t> </a:t>
            </a:r>
            <a:r>
              <a:rPr lang="fr-FR" dirty="0" err="1"/>
              <a:t>widely</a:t>
            </a:r>
            <a:r>
              <a:rPr lang="fr-FR" dirty="0"/>
              <a:t> variable in the </a:t>
            </a:r>
            <a:r>
              <a:rPr lang="fr-FR" dirty="0" err="1"/>
              <a:t>lung</a:t>
            </a:r>
            <a:r>
              <a:rPr lang="fr-FR" dirty="0"/>
              <a:t> due to </a:t>
            </a:r>
            <a:r>
              <a:rPr lang="fr-FR" dirty="0" err="1"/>
              <a:t>genetic</a:t>
            </a:r>
            <a:r>
              <a:rPr lang="fr-FR" dirty="0"/>
              <a:t> or </a:t>
            </a:r>
            <a:r>
              <a:rPr lang="fr-FR" dirty="0" err="1"/>
              <a:t>environmental</a:t>
            </a:r>
            <a:r>
              <a:rPr lang="fr-FR" dirty="0"/>
              <a:t> </a:t>
            </a:r>
            <a:r>
              <a:rPr lang="fr-FR" dirty="0" err="1"/>
              <a:t>factors</a:t>
            </a:r>
            <a:r>
              <a:rPr lang="fr-FR" dirty="0"/>
              <a:t>. Consistent </a:t>
            </a:r>
            <a:r>
              <a:rPr lang="fr-FR" dirty="0" err="1"/>
              <a:t>with</a:t>
            </a:r>
            <a:r>
              <a:rPr lang="fr-FR" dirty="0"/>
              <a:t> the latter, </a:t>
            </a:r>
            <a:r>
              <a:rPr lang="fr-FR" dirty="0" err="1"/>
              <a:t>evidence</a:t>
            </a:r>
            <a:r>
              <a:rPr lang="fr-FR" dirty="0"/>
              <a:t> </a:t>
            </a:r>
            <a:r>
              <a:rPr lang="fr-FR" dirty="0" err="1"/>
              <a:t>is</a:t>
            </a:r>
            <a:r>
              <a:rPr lang="fr-FR" dirty="0"/>
              <a:t> </a:t>
            </a:r>
            <a:r>
              <a:rPr lang="fr-FR" dirty="0" err="1"/>
              <a:t>mounting</a:t>
            </a:r>
            <a:r>
              <a:rPr lang="fr-FR" dirty="0"/>
              <a:t> </a:t>
            </a:r>
            <a:r>
              <a:rPr lang="fr-FR" dirty="0" err="1"/>
              <a:t>that</a:t>
            </a:r>
            <a:r>
              <a:rPr lang="fr-FR" dirty="0"/>
              <a:t> </a:t>
            </a:r>
            <a:r>
              <a:rPr lang="fr-FR" i="1" dirty="0"/>
              <a:t>ACE2</a:t>
            </a:r>
            <a:r>
              <a:rPr lang="fr-FR" dirty="0"/>
              <a:t> </a:t>
            </a:r>
            <a:r>
              <a:rPr lang="fr-FR" dirty="0" err="1"/>
              <a:t>can</a:t>
            </a:r>
            <a:r>
              <a:rPr lang="fr-FR" dirty="0"/>
              <a:t> </a:t>
            </a:r>
            <a:r>
              <a:rPr lang="fr-FR" dirty="0" err="1"/>
              <a:t>be</a:t>
            </a:r>
            <a:r>
              <a:rPr lang="fr-FR" dirty="0"/>
              <a:t> </a:t>
            </a:r>
            <a:r>
              <a:rPr lang="fr-FR" dirty="0" err="1"/>
              <a:t>induced</a:t>
            </a:r>
            <a:r>
              <a:rPr lang="fr-FR" dirty="0"/>
              <a:t> by </a:t>
            </a:r>
            <a:r>
              <a:rPr lang="fr-FR" dirty="0" err="1"/>
              <a:t>interferon</a:t>
            </a:r>
            <a:r>
              <a:rPr lang="fr-FR" dirty="0"/>
              <a:t> and </a:t>
            </a:r>
            <a:r>
              <a:rPr lang="fr-FR" dirty="0" err="1"/>
              <a:t>other</a:t>
            </a:r>
            <a:r>
              <a:rPr lang="fr-FR" dirty="0"/>
              <a:t> </a:t>
            </a:r>
            <a:r>
              <a:rPr lang="fr-FR" dirty="0" err="1"/>
              <a:t>innate</a:t>
            </a:r>
            <a:r>
              <a:rPr lang="fr-FR" dirty="0"/>
              <a:t> immune </a:t>
            </a:r>
            <a:r>
              <a:rPr lang="fr-FR" dirty="0" err="1"/>
              <a:t>signaling</a:t>
            </a:r>
            <a:r>
              <a:rPr lang="fr-FR" dirty="0"/>
              <a:t> (</a:t>
            </a:r>
            <a:r>
              <a:rPr lang="fr-FR" dirty="0">
                <a:hlinkClick r:id="rId14"/>
              </a:rPr>
              <a:t>Ziegler et al., 2020</a:t>
            </a:r>
            <a:r>
              <a:rPr lang="fr-FR" dirty="0"/>
              <a:t>).</a:t>
            </a:r>
          </a:p>
        </p:txBody>
      </p:sp>
      <p:sp>
        <p:nvSpPr>
          <p:cNvPr id="4" name="Espace réservé du numéro de diapositive 3"/>
          <p:cNvSpPr>
            <a:spLocks noGrp="1"/>
          </p:cNvSpPr>
          <p:nvPr>
            <p:ph type="sldNum" sz="quarter" idx="5"/>
          </p:nvPr>
        </p:nvSpPr>
        <p:spPr/>
        <p:txBody>
          <a:bodyPr/>
          <a:lstStyle/>
          <a:p>
            <a:fld id="{14BB4837-E083-7644-9608-B60498E9344E}" type="slidenum">
              <a:rPr lang="fr-FR" smtClean="0"/>
              <a:t>19</a:t>
            </a:fld>
            <a:endParaRPr lang="fr-FR"/>
          </a:p>
        </p:txBody>
      </p:sp>
    </p:spTree>
    <p:extLst>
      <p:ext uri="{BB962C8B-B14F-4D97-AF65-F5344CB8AC3E}">
        <p14:creationId xmlns:p14="http://schemas.microsoft.com/office/powerpoint/2010/main" val="96199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4BB4837-E083-7644-9608-B60498E9344E}" type="slidenum">
              <a:rPr lang="fr-FR" smtClean="0"/>
              <a:t>2</a:t>
            </a:fld>
            <a:endParaRPr lang="fr-FR"/>
          </a:p>
        </p:txBody>
      </p:sp>
    </p:spTree>
    <p:extLst>
      <p:ext uri="{BB962C8B-B14F-4D97-AF65-F5344CB8AC3E}">
        <p14:creationId xmlns:p14="http://schemas.microsoft.com/office/powerpoint/2010/main" val="3042702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https://www-</a:t>
            </a:r>
            <a:r>
              <a:rPr lang="fr-FR" dirty="0" err="1"/>
              <a:t>sciencedirect</a:t>
            </a:r>
            <a:r>
              <a:rPr lang="fr-FR" dirty="0"/>
              <a:t>-</a:t>
            </a:r>
            <a:r>
              <a:rPr lang="fr-FR" dirty="0" err="1"/>
              <a:t>com.proxy.insermbiblio.inist.fr</a:t>
            </a:r>
            <a:r>
              <a:rPr lang="fr-FR" dirty="0"/>
              <a:t>/science/article/</a:t>
            </a:r>
            <a:r>
              <a:rPr lang="fr-FR" dirty="0" err="1"/>
              <a:t>pii</a:t>
            </a:r>
            <a:r>
              <a:rPr lang="fr-FR" dirty="0"/>
              <a:t>/S009286742100283X?via%3Dihub#fig7</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l'identification des facteurs de dépendance du virus (VDF), qui jouent un rôle régulateur dans les voies biologiques liées aux manifestations cliniques de l'infection par le SRAS-CoV-2.</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Pathway</a:t>
            </a:r>
            <a:r>
              <a:rPr lang="fr-FR" dirty="0"/>
              <a:t> </a:t>
            </a:r>
            <a:r>
              <a:rPr lang="fr-FR" dirty="0" err="1"/>
              <a:t>analysis</a:t>
            </a:r>
            <a:r>
              <a:rPr lang="fr-FR" dirty="0"/>
              <a:t> of </a:t>
            </a:r>
            <a:r>
              <a:rPr lang="fr-FR" dirty="0" err="1"/>
              <a:t>VDFs</a:t>
            </a:r>
            <a:r>
              <a:rPr lang="fr-FR" dirty="0"/>
              <a:t> </a:t>
            </a:r>
            <a:r>
              <a:rPr lang="fr-FR" dirty="0" err="1"/>
              <a:t>with</a:t>
            </a:r>
            <a:r>
              <a:rPr lang="fr-FR" dirty="0"/>
              <a:t> ≥3-fold </a:t>
            </a:r>
            <a:r>
              <a:rPr lang="fr-FR" dirty="0" err="1"/>
              <a:t>enrichment</a:t>
            </a:r>
            <a:r>
              <a:rPr lang="fr-FR" dirty="0"/>
              <a:t> in SARS-CoV-2-infected HK-2 </a:t>
            </a:r>
            <a:r>
              <a:rPr lang="fr-FR" dirty="0" err="1"/>
              <a:t>cells</a:t>
            </a:r>
            <a:r>
              <a:rPr lang="fr-FR" dirty="0"/>
              <a:t> </a:t>
            </a:r>
            <a:r>
              <a:rPr lang="fr-FR" dirty="0" err="1"/>
              <a:t>revealed</a:t>
            </a:r>
            <a:r>
              <a:rPr lang="fr-FR" dirty="0"/>
              <a:t> 16 </a:t>
            </a:r>
            <a:r>
              <a:rPr lang="fr-FR" dirty="0" err="1"/>
              <a:t>significantly</a:t>
            </a:r>
            <a:r>
              <a:rPr lang="fr-FR" dirty="0"/>
              <a:t> </a:t>
            </a:r>
            <a:r>
              <a:rPr lang="fr-FR" dirty="0" err="1"/>
              <a:t>affected</a:t>
            </a:r>
            <a:r>
              <a:rPr lang="fr-FR" dirty="0"/>
              <a:t> </a:t>
            </a:r>
            <a:r>
              <a:rPr lang="fr-FR" dirty="0" err="1"/>
              <a:t>biological</a:t>
            </a:r>
            <a:r>
              <a:rPr lang="fr-FR" dirty="0"/>
              <a:t> </a:t>
            </a:r>
            <a:r>
              <a:rPr lang="fr-FR" dirty="0" err="1"/>
              <a:t>pathways</a:t>
            </a:r>
            <a:r>
              <a:rPr lang="fr-FR" dirty="0"/>
              <a:t> (p &lt; 0.05) </a:t>
            </a:r>
            <a:r>
              <a:rPr lang="fr-FR" dirty="0" err="1"/>
              <a:t>related</a:t>
            </a:r>
            <a:r>
              <a:rPr lang="fr-FR" dirty="0"/>
              <a:t> to </a:t>
            </a:r>
            <a:r>
              <a:rPr lang="fr-FR" dirty="0" err="1"/>
              <a:t>cardiac</a:t>
            </a:r>
            <a:r>
              <a:rPr lang="fr-FR" dirty="0"/>
              <a:t> (</a:t>
            </a:r>
            <a:r>
              <a:rPr lang="fr-FR" dirty="0" err="1"/>
              <a:t>pink</a:t>
            </a:r>
            <a:r>
              <a:rPr lang="fr-FR" dirty="0"/>
              <a:t>), </a:t>
            </a:r>
            <a:r>
              <a:rPr lang="fr-FR" dirty="0" err="1"/>
              <a:t>pulmonary</a:t>
            </a:r>
            <a:r>
              <a:rPr lang="fr-FR" dirty="0"/>
              <a:t> (</a:t>
            </a:r>
            <a:r>
              <a:rPr lang="fr-FR" dirty="0" err="1"/>
              <a:t>blue</a:t>
            </a:r>
            <a:r>
              <a:rPr lang="fr-FR" dirty="0"/>
              <a:t>), </a:t>
            </a:r>
            <a:r>
              <a:rPr lang="fr-FR" dirty="0" err="1"/>
              <a:t>liver</a:t>
            </a:r>
            <a:r>
              <a:rPr lang="fr-FR" dirty="0"/>
              <a:t> (green), and </a:t>
            </a:r>
            <a:r>
              <a:rPr lang="fr-FR" dirty="0" err="1"/>
              <a:t>renal</a:t>
            </a:r>
            <a:r>
              <a:rPr lang="fr-FR" dirty="0"/>
              <a:t> (</a:t>
            </a:r>
            <a:r>
              <a:rPr lang="fr-FR" dirty="0" err="1"/>
              <a:t>brown</a:t>
            </a:r>
            <a:r>
              <a:rPr lang="fr-FR" dirty="0"/>
              <a:t>) </a:t>
            </a:r>
            <a:r>
              <a:rPr lang="fr-FR" dirty="0" err="1"/>
              <a:t>diseases</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14BB4837-E083-7644-9608-B60498E9344E}" type="slidenum">
              <a:rPr lang="fr-FR" smtClean="0"/>
              <a:t>20</a:t>
            </a:fld>
            <a:endParaRPr lang="fr-FR"/>
          </a:p>
        </p:txBody>
      </p:sp>
    </p:spTree>
    <p:extLst>
      <p:ext uri="{BB962C8B-B14F-4D97-AF65-F5344CB8AC3E}">
        <p14:creationId xmlns:p14="http://schemas.microsoft.com/office/powerpoint/2010/main" val="40041836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A </a:t>
            </a:r>
            <a:r>
              <a:rPr lang="fr-FR" b="1" dirty="0" err="1"/>
              <a:t>Genome-wide</a:t>
            </a:r>
            <a:r>
              <a:rPr lang="fr-FR" b="1" dirty="0"/>
              <a:t> Short </a:t>
            </a:r>
            <a:r>
              <a:rPr lang="fr-FR" b="1" dirty="0" err="1"/>
              <a:t>Hairpin</a:t>
            </a:r>
            <a:r>
              <a:rPr lang="fr-FR" b="1" dirty="0"/>
              <a:t> RNA Screening of </a:t>
            </a:r>
            <a:r>
              <a:rPr lang="fr-FR" b="1" dirty="0" err="1"/>
              <a:t>Jurkat</a:t>
            </a:r>
            <a:r>
              <a:rPr lang="fr-FR" b="1" dirty="0"/>
              <a:t> </a:t>
            </a:r>
            <a:r>
              <a:rPr lang="fr-FR" b="1" dirty="0" err="1"/>
              <a:t>T-cells</a:t>
            </a:r>
            <a:r>
              <a:rPr lang="fr-FR" b="1" dirty="0"/>
              <a:t> for </a:t>
            </a:r>
            <a:r>
              <a:rPr lang="fr-FR" b="1" dirty="0" err="1"/>
              <a:t>Human</a:t>
            </a:r>
            <a:r>
              <a:rPr lang="fr-FR" b="1" dirty="0"/>
              <a:t> </a:t>
            </a:r>
            <a:r>
              <a:rPr lang="fr-FR" b="1" dirty="0" err="1"/>
              <a:t>Proteins</a:t>
            </a:r>
            <a:r>
              <a:rPr lang="fr-FR" b="1" dirty="0"/>
              <a:t> </a:t>
            </a:r>
            <a:r>
              <a:rPr lang="fr-FR" b="1" dirty="0" err="1"/>
              <a:t>Contributing</a:t>
            </a:r>
            <a:r>
              <a:rPr lang="fr-FR" b="1" dirty="0"/>
              <a:t> to Productive HIV-1 </a:t>
            </a:r>
            <a:r>
              <a:rPr lang="fr-FR" b="1" dirty="0" err="1"/>
              <a:t>Replication</a:t>
            </a:r>
            <a:endParaRPr lang="fr-FR" b="1" dirty="0"/>
          </a:p>
          <a:p>
            <a:r>
              <a:rPr lang="fr-FR" dirty="0"/>
              <a:t>https://</a:t>
            </a:r>
            <a:r>
              <a:rPr lang="fr-FR" dirty="0" err="1"/>
              <a:t>www.sciencedirect.com</a:t>
            </a:r>
            <a:r>
              <a:rPr lang="fr-FR" dirty="0"/>
              <a:t>/science/article/</a:t>
            </a:r>
            <a:r>
              <a:rPr lang="fr-FR" dirty="0" err="1"/>
              <a:t>pii</a:t>
            </a:r>
            <a:r>
              <a:rPr lang="fr-FR" dirty="0"/>
              <a:t>/S0021925819811547#fig1</a:t>
            </a:r>
          </a:p>
          <a:p>
            <a:r>
              <a:rPr lang="fr-FR" dirty="0"/>
              <a:t>FIGURE 1. </a:t>
            </a:r>
            <a:r>
              <a:rPr lang="fr-FR" b="1" dirty="0"/>
              <a:t>A screening </a:t>
            </a:r>
            <a:r>
              <a:rPr lang="fr-FR" b="1" dirty="0" err="1"/>
              <a:t>strategy</a:t>
            </a:r>
            <a:r>
              <a:rPr lang="fr-FR" b="1" dirty="0"/>
              <a:t> </a:t>
            </a:r>
            <a:r>
              <a:rPr lang="fr-FR" b="1" dirty="0" err="1"/>
              <a:t>using</a:t>
            </a:r>
            <a:r>
              <a:rPr lang="fr-FR" b="1" dirty="0"/>
              <a:t> a </a:t>
            </a:r>
            <a:r>
              <a:rPr lang="fr-FR" b="1" dirty="0" err="1"/>
              <a:t>shRNA</a:t>
            </a:r>
            <a:r>
              <a:rPr lang="fr-FR" b="1" dirty="0"/>
              <a:t> </a:t>
            </a:r>
            <a:r>
              <a:rPr lang="fr-FR" b="1" dirty="0" err="1"/>
              <a:t>library</a:t>
            </a:r>
            <a:r>
              <a:rPr lang="fr-FR" b="1" dirty="0"/>
              <a:t> in a </a:t>
            </a:r>
            <a:r>
              <a:rPr lang="fr-FR" b="1" dirty="0" err="1"/>
              <a:t>genome-wide</a:t>
            </a:r>
            <a:r>
              <a:rPr lang="fr-FR" b="1" dirty="0"/>
              <a:t> identification of candidates important for HIV-1 </a:t>
            </a:r>
            <a:r>
              <a:rPr lang="fr-FR" b="1" dirty="0" err="1"/>
              <a:t>replication</a:t>
            </a:r>
            <a:r>
              <a:rPr lang="fr-FR" b="1" dirty="0"/>
              <a:t> in </a:t>
            </a:r>
            <a:r>
              <a:rPr lang="fr-FR" b="1" dirty="0" err="1"/>
              <a:t>Jurkat</a:t>
            </a:r>
            <a:r>
              <a:rPr lang="fr-FR" b="1" dirty="0"/>
              <a:t> </a:t>
            </a:r>
            <a:r>
              <a:rPr lang="fr-FR" b="1" dirty="0" err="1"/>
              <a:t>cells</a:t>
            </a:r>
            <a:r>
              <a:rPr lang="fr-FR" b="1" dirty="0"/>
              <a:t>.</a:t>
            </a:r>
            <a:r>
              <a:rPr lang="fr-FR" dirty="0"/>
              <a:t> </a:t>
            </a:r>
            <a:r>
              <a:rPr lang="fr-FR" i="1" dirty="0"/>
              <a:t>A</a:t>
            </a:r>
            <a:r>
              <a:rPr lang="fr-FR" dirty="0"/>
              <a:t>, a VSV-G </a:t>
            </a:r>
            <a:r>
              <a:rPr lang="fr-FR" dirty="0" err="1"/>
              <a:t>packaged</a:t>
            </a:r>
            <a:r>
              <a:rPr lang="fr-FR" dirty="0"/>
              <a:t> </a:t>
            </a:r>
            <a:r>
              <a:rPr lang="fr-FR" dirty="0" err="1"/>
              <a:t>shRNA</a:t>
            </a:r>
            <a:r>
              <a:rPr lang="fr-FR" dirty="0"/>
              <a:t> virus (</a:t>
            </a:r>
            <a:r>
              <a:rPr lang="fr-FR" i="1" dirty="0"/>
              <a:t>black</a:t>
            </a:r>
            <a:r>
              <a:rPr lang="fr-FR" dirty="0"/>
              <a:t>) </a:t>
            </a:r>
            <a:r>
              <a:rPr lang="fr-FR" dirty="0" err="1"/>
              <a:t>library</a:t>
            </a:r>
            <a:r>
              <a:rPr lang="fr-FR" dirty="0"/>
              <a:t> </a:t>
            </a:r>
            <a:r>
              <a:rPr lang="fr-FR" dirty="0" err="1"/>
              <a:t>was</a:t>
            </a:r>
            <a:r>
              <a:rPr lang="fr-FR" dirty="0"/>
              <a:t> </a:t>
            </a:r>
            <a:r>
              <a:rPr lang="fr-FR" dirty="0" err="1"/>
              <a:t>used</a:t>
            </a:r>
            <a:r>
              <a:rPr lang="fr-FR" dirty="0"/>
              <a:t> to </a:t>
            </a:r>
            <a:r>
              <a:rPr lang="fr-FR" dirty="0" err="1"/>
              <a:t>transduce</a:t>
            </a:r>
            <a:r>
              <a:rPr lang="fr-FR" dirty="0"/>
              <a:t> </a:t>
            </a:r>
            <a:r>
              <a:rPr lang="fr-FR" dirty="0" err="1"/>
              <a:t>Jurkat</a:t>
            </a:r>
            <a:r>
              <a:rPr lang="fr-FR" dirty="0"/>
              <a:t> </a:t>
            </a:r>
            <a:r>
              <a:rPr lang="fr-FR" dirty="0" err="1"/>
              <a:t>cells</a:t>
            </a:r>
            <a:r>
              <a:rPr lang="fr-FR" dirty="0"/>
              <a:t>. </a:t>
            </a:r>
            <a:r>
              <a:rPr lang="fr-FR" dirty="0" err="1"/>
              <a:t>Puromycin</a:t>
            </a:r>
            <a:r>
              <a:rPr lang="fr-FR" dirty="0"/>
              <a:t> </a:t>
            </a:r>
            <a:r>
              <a:rPr lang="fr-FR" dirty="0" err="1"/>
              <a:t>selection</a:t>
            </a:r>
            <a:r>
              <a:rPr lang="fr-FR" dirty="0"/>
              <a:t> </a:t>
            </a:r>
            <a:r>
              <a:rPr lang="fr-FR" dirty="0" err="1"/>
              <a:t>was</a:t>
            </a:r>
            <a:r>
              <a:rPr lang="fr-FR" dirty="0"/>
              <a:t> </a:t>
            </a:r>
            <a:r>
              <a:rPr lang="fr-FR" dirty="0" err="1"/>
              <a:t>employed</a:t>
            </a:r>
            <a:r>
              <a:rPr lang="fr-FR" dirty="0"/>
              <a:t> to </a:t>
            </a:r>
            <a:r>
              <a:rPr lang="fr-FR" dirty="0" err="1"/>
              <a:t>cull</a:t>
            </a:r>
            <a:r>
              <a:rPr lang="fr-FR" dirty="0"/>
              <a:t> </a:t>
            </a:r>
            <a:r>
              <a:rPr lang="fr-FR" dirty="0" err="1"/>
              <a:t>cells</a:t>
            </a:r>
            <a:r>
              <a:rPr lang="fr-FR" dirty="0"/>
              <a:t> </a:t>
            </a:r>
            <a:r>
              <a:rPr lang="fr-FR" dirty="0" err="1"/>
              <a:t>that</a:t>
            </a:r>
            <a:r>
              <a:rPr lang="fr-FR" dirty="0"/>
              <a:t> </a:t>
            </a:r>
            <a:r>
              <a:rPr lang="fr-FR" dirty="0" err="1"/>
              <a:t>did</a:t>
            </a:r>
            <a:r>
              <a:rPr lang="fr-FR" dirty="0"/>
              <a:t> not </a:t>
            </a:r>
            <a:r>
              <a:rPr lang="fr-FR" dirty="0" err="1"/>
              <a:t>integrate</a:t>
            </a:r>
            <a:r>
              <a:rPr lang="fr-FR" dirty="0"/>
              <a:t> </a:t>
            </a:r>
            <a:r>
              <a:rPr lang="fr-FR" dirty="0" err="1"/>
              <a:t>stably</a:t>
            </a:r>
            <a:r>
              <a:rPr lang="fr-FR" dirty="0"/>
              <a:t> a </a:t>
            </a:r>
            <a:r>
              <a:rPr lang="fr-FR" dirty="0" err="1"/>
              <a:t>shRNA</a:t>
            </a:r>
            <a:r>
              <a:rPr lang="fr-FR" dirty="0"/>
              <a:t>. Clones </a:t>
            </a:r>
            <a:r>
              <a:rPr lang="fr-FR" dirty="0" err="1"/>
              <a:t>that</a:t>
            </a:r>
            <a:r>
              <a:rPr lang="fr-FR" dirty="0"/>
              <a:t> </a:t>
            </a:r>
            <a:r>
              <a:rPr lang="fr-FR" dirty="0" err="1"/>
              <a:t>integrated</a:t>
            </a:r>
            <a:r>
              <a:rPr lang="fr-FR" dirty="0"/>
              <a:t> a </a:t>
            </a:r>
            <a:r>
              <a:rPr lang="fr-FR" dirty="0" err="1"/>
              <a:t>shRNA</a:t>
            </a:r>
            <a:r>
              <a:rPr lang="fr-FR" dirty="0"/>
              <a:t> </a:t>
            </a:r>
            <a:r>
              <a:rPr lang="fr-FR" dirty="0" err="1"/>
              <a:t>that</a:t>
            </a:r>
            <a:r>
              <a:rPr lang="fr-FR" dirty="0"/>
              <a:t> </a:t>
            </a:r>
            <a:r>
              <a:rPr lang="fr-FR" dirty="0" err="1"/>
              <a:t>targets</a:t>
            </a:r>
            <a:r>
              <a:rPr lang="fr-FR" dirty="0"/>
              <a:t> a </a:t>
            </a:r>
            <a:r>
              <a:rPr lang="fr-FR" dirty="0" err="1"/>
              <a:t>gene</a:t>
            </a:r>
            <a:r>
              <a:rPr lang="fr-FR" dirty="0"/>
              <a:t> </a:t>
            </a:r>
            <a:r>
              <a:rPr lang="fr-FR" dirty="0" err="1"/>
              <a:t>whose</a:t>
            </a:r>
            <a:r>
              <a:rPr lang="fr-FR" dirty="0"/>
              <a:t> </a:t>
            </a:r>
            <a:r>
              <a:rPr lang="fr-FR" dirty="0" err="1"/>
              <a:t>loss</a:t>
            </a:r>
            <a:r>
              <a:rPr lang="fr-FR" dirty="0"/>
              <a:t> </a:t>
            </a:r>
            <a:r>
              <a:rPr lang="fr-FR" dirty="0" err="1"/>
              <a:t>elicits</a:t>
            </a:r>
            <a:r>
              <a:rPr lang="fr-FR" dirty="0"/>
              <a:t> </a:t>
            </a:r>
            <a:r>
              <a:rPr lang="fr-FR" dirty="0" err="1"/>
              <a:t>cytotoxicity</a:t>
            </a:r>
            <a:r>
              <a:rPr lang="fr-FR" dirty="0"/>
              <a:t> </a:t>
            </a:r>
            <a:r>
              <a:rPr lang="fr-FR" dirty="0" err="1"/>
              <a:t>would</a:t>
            </a:r>
            <a:r>
              <a:rPr lang="fr-FR" dirty="0"/>
              <a:t> </a:t>
            </a:r>
            <a:r>
              <a:rPr lang="fr-FR" dirty="0" err="1"/>
              <a:t>similarly</a:t>
            </a:r>
            <a:r>
              <a:rPr lang="fr-FR" dirty="0"/>
              <a:t> </a:t>
            </a:r>
            <a:r>
              <a:rPr lang="fr-FR" dirty="0" err="1"/>
              <a:t>be</a:t>
            </a:r>
            <a:r>
              <a:rPr lang="fr-FR" dirty="0"/>
              <a:t> </a:t>
            </a:r>
            <a:r>
              <a:rPr lang="fr-FR" dirty="0" err="1"/>
              <a:t>eliminated</a:t>
            </a:r>
            <a:r>
              <a:rPr lang="fr-FR" dirty="0"/>
              <a:t>. </a:t>
            </a:r>
            <a:r>
              <a:rPr lang="fr-FR" dirty="0" err="1"/>
              <a:t>After</a:t>
            </a:r>
            <a:r>
              <a:rPr lang="fr-FR" dirty="0"/>
              <a:t> </a:t>
            </a:r>
            <a:r>
              <a:rPr lang="fr-FR" dirty="0" err="1"/>
              <a:t>selection</a:t>
            </a:r>
            <a:r>
              <a:rPr lang="fr-FR" dirty="0"/>
              <a:t> and propagation, the </a:t>
            </a:r>
            <a:r>
              <a:rPr lang="fr-FR" dirty="0" err="1"/>
              <a:t>shRNA</a:t>
            </a:r>
            <a:r>
              <a:rPr lang="fr-FR" dirty="0"/>
              <a:t> </a:t>
            </a:r>
            <a:r>
              <a:rPr lang="fr-FR" dirty="0" err="1"/>
              <a:t>Jurkat</a:t>
            </a:r>
            <a:r>
              <a:rPr lang="fr-FR" dirty="0"/>
              <a:t> clones </a:t>
            </a:r>
            <a:r>
              <a:rPr lang="fr-FR" dirty="0" err="1"/>
              <a:t>were</a:t>
            </a:r>
            <a:r>
              <a:rPr lang="fr-FR" dirty="0"/>
              <a:t> </a:t>
            </a:r>
            <a:r>
              <a:rPr lang="fr-FR" dirty="0" err="1"/>
              <a:t>divided</a:t>
            </a:r>
            <a:r>
              <a:rPr lang="fr-FR" dirty="0"/>
              <a:t> </a:t>
            </a:r>
            <a:r>
              <a:rPr lang="fr-FR" dirty="0" err="1"/>
              <a:t>into</a:t>
            </a:r>
            <a:r>
              <a:rPr lang="fr-FR" dirty="0"/>
              <a:t> </a:t>
            </a:r>
            <a:r>
              <a:rPr lang="fr-FR" dirty="0" err="1"/>
              <a:t>two</a:t>
            </a:r>
            <a:r>
              <a:rPr lang="fr-FR" dirty="0"/>
              <a:t> pools, one </a:t>
            </a:r>
            <a:r>
              <a:rPr lang="fr-FR" dirty="0" err="1"/>
              <a:t>infected</a:t>
            </a:r>
            <a:r>
              <a:rPr lang="fr-FR" dirty="0"/>
              <a:t> </a:t>
            </a:r>
            <a:r>
              <a:rPr lang="fr-FR" dirty="0" err="1"/>
              <a:t>with</a:t>
            </a:r>
            <a:r>
              <a:rPr lang="fr-FR" dirty="0"/>
              <a:t> high </a:t>
            </a:r>
            <a:r>
              <a:rPr lang="fr-FR" dirty="0" err="1"/>
              <a:t>titer</a:t>
            </a:r>
            <a:r>
              <a:rPr lang="fr-FR" dirty="0"/>
              <a:t> HIV-1 NL4-3 (</a:t>
            </a:r>
            <a:r>
              <a:rPr lang="fr-FR" i="1" dirty="0" err="1"/>
              <a:t>red</a:t>
            </a:r>
            <a:r>
              <a:rPr lang="fr-FR" dirty="0"/>
              <a:t>) and the </a:t>
            </a:r>
            <a:r>
              <a:rPr lang="fr-FR" dirty="0" err="1"/>
              <a:t>other</a:t>
            </a:r>
            <a:r>
              <a:rPr lang="fr-FR" dirty="0"/>
              <a:t> </a:t>
            </a:r>
            <a:r>
              <a:rPr lang="fr-FR" dirty="0" err="1"/>
              <a:t>carried</a:t>
            </a:r>
            <a:r>
              <a:rPr lang="fr-FR" dirty="0"/>
              <a:t> as control. In the </a:t>
            </a:r>
            <a:r>
              <a:rPr lang="fr-FR" dirty="0" err="1"/>
              <a:t>infected</a:t>
            </a:r>
            <a:r>
              <a:rPr lang="fr-FR" dirty="0"/>
              <a:t> pool, </a:t>
            </a:r>
            <a:r>
              <a:rPr lang="fr-FR" dirty="0" err="1"/>
              <a:t>only</a:t>
            </a:r>
            <a:r>
              <a:rPr lang="fr-FR" dirty="0"/>
              <a:t> </a:t>
            </a:r>
            <a:r>
              <a:rPr lang="fr-FR" dirty="0" err="1"/>
              <a:t>cells</a:t>
            </a:r>
            <a:r>
              <a:rPr lang="fr-FR" dirty="0"/>
              <a:t> </a:t>
            </a:r>
            <a:r>
              <a:rPr lang="fr-FR" dirty="0" err="1"/>
              <a:t>that</a:t>
            </a:r>
            <a:r>
              <a:rPr lang="fr-FR" dirty="0"/>
              <a:t> have </a:t>
            </a:r>
            <a:r>
              <a:rPr lang="fr-FR" dirty="0" err="1"/>
              <a:t>acquired</a:t>
            </a:r>
            <a:r>
              <a:rPr lang="fr-FR" dirty="0"/>
              <a:t> a </a:t>
            </a:r>
            <a:r>
              <a:rPr lang="fr-FR" dirty="0" err="1"/>
              <a:t>shRNA</a:t>
            </a:r>
            <a:r>
              <a:rPr lang="fr-FR" dirty="0"/>
              <a:t> </a:t>
            </a:r>
            <a:r>
              <a:rPr lang="fr-FR" dirty="0" err="1"/>
              <a:t>that</a:t>
            </a:r>
            <a:r>
              <a:rPr lang="fr-FR" dirty="0"/>
              <a:t> </a:t>
            </a:r>
            <a:r>
              <a:rPr lang="fr-FR" dirty="0" err="1"/>
              <a:t>knocked</a:t>
            </a:r>
            <a:r>
              <a:rPr lang="fr-FR" dirty="0"/>
              <a:t> down a cellular </a:t>
            </a:r>
            <a:r>
              <a:rPr lang="fr-FR" dirty="0" err="1"/>
              <a:t>mRNA</a:t>
            </a:r>
            <a:r>
              <a:rPr lang="fr-FR" dirty="0"/>
              <a:t> important for HIV-1 </a:t>
            </a:r>
            <a:r>
              <a:rPr lang="fr-FR" dirty="0" err="1"/>
              <a:t>replication</a:t>
            </a:r>
            <a:r>
              <a:rPr lang="fr-FR" dirty="0"/>
              <a:t> </a:t>
            </a:r>
            <a:r>
              <a:rPr lang="fr-FR" dirty="0" err="1"/>
              <a:t>would</a:t>
            </a:r>
            <a:r>
              <a:rPr lang="fr-FR" dirty="0"/>
              <a:t> </a:t>
            </a:r>
            <a:r>
              <a:rPr lang="fr-FR" dirty="0" err="1"/>
              <a:t>be</a:t>
            </a:r>
            <a:r>
              <a:rPr lang="fr-FR" dirty="0"/>
              <a:t> </a:t>
            </a:r>
            <a:r>
              <a:rPr lang="fr-FR" dirty="0" err="1"/>
              <a:t>protected</a:t>
            </a:r>
            <a:r>
              <a:rPr lang="fr-FR" dirty="0"/>
              <a:t> </a:t>
            </a:r>
            <a:r>
              <a:rPr lang="fr-FR" dirty="0" err="1"/>
              <a:t>from</a:t>
            </a:r>
            <a:r>
              <a:rPr lang="fr-FR" dirty="0"/>
              <a:t> virus-</a:t>
            </a:r>
            <a:r>
              <a:rPr lang="fr-FR" dirty="0" err="1"/>
              <a:t>induced</a:t>
            </a:r>
            <a:r>
              <a:rPr lang="fr-FR" dirty="0"/>
              <a:t> </a:t>
            </a:r>
            <a:r>
              <a:rPr lang="fr-FR" dirty="0" err="1"/>
              <a:t>lytic</a:t>
            </a:r>
            <a:r>
              <a:rPr lang="fr-FR" dirty="0"/>
              <a:t> </a:t>
            </a:r>
            <a:r>
              <a:rPr lang="fr-FR" dirty="0" err="1"/>
              <a:t>cell</a:t>
            </a:r>
            <a:r>
              <a:rPr lang="fr-FR" dirty="0"/>
              <a:t> </a:t>
            </a:r>
            <a:r>
              <a:rPr lang="fr-FR" dirty="0" err="1"/>
              <a:t>death</a:t>
            </a:r>
            <a:r>
              <a:rPr lang="fr-FR" dirty="0"/>
              <a:t>. Small </a:t>
            </a:r>
            <a:r>
              <a:rPr lang="fr-FR" dirty="0" err="1"/>
              <a:t>RNAs</a:t>
            </a:r>
            <a:r>
              <a:rPr lang="fr-FR" dirty="0"/>
              <a:t> </a:t>
            </a:r>
            <a:r>
              <a:rPr lang="fr-FR" dirty="0" err="1"/>
              <a:t>were</a:t>
            </a:r>
            <a:r>
              <a:rPr lang="fr-FR" dirty="0"/>
              <a:t> </a:t>
            </a:r>
            <a:r>
              <a:rPr lang="fr-FR" dirty="0" err="1"/>
              <a:t>isolated</a:t>
            </a:r>
            <a:r>
              <a:rPr lang="fr-FR" dirty="0"/>
              <a:t> </a:t>
            </a:r>
            <a:r>
              <a:rPr lang="fr-FR" dirty="0" err="1"/>
              <a:t>from</a:t>
            </a:r>
            <a:r>
              <a:rPr lang="fr-FR" dirty="0"/>
              <a:t> </a:t>
            </a:r>
            <a:r>
              <a:rPr lang="fr-FR" dirty="0" err="1"/>
              <a:t>survivor</a:t>
            </a:r>
            <a:r>
              <a:rPr lang="fr-FR" dirty="0"/>
              <a:t> </a:t>
            </a:r>
            <a:r>
              <a:rPr lang="fr-FR" dirty="0" err="1"/>
              <a:t>cells</a:t>
            </a:r>
            <a:r>
              <a:rPr lang="fr-FR" dirty="0"/>
              <a:t>, and RT-PCR </a:t>
            </a:r>
            <a:r>
              <a:rPr lang="fr-FR" dirty="0" err="1"/>
              <a:t>was</a:t>
            </a:r>
            <a:r>
              <a:rPr lang="fr-FR" dirty="0"/>
              <a:t> </a:t>
            </a:r>
            <a:r>
              <a:rPr lang="fr-FR" dirty="0" err="1"/>
              <a:t>performed</a:t>
            </a:r>
            <a:r>
              <a:rPr lang="fr-FR" dirty="0"/>
              <a:t> </a:t>
            </a:r>
            <a:r>
              <a:rPr lang="fr-FR" dirty="0" err="1"/>
              <a:t>using</a:t>
            </a:r>
            <a:r>
              <a:rPr lang="fr-FR" dirty="0"/>
              <a:t> a </a:t>
            </a:r>
            <a:r>
              <a:rPr lang="fr-FR" dirty="0" err="1"/>
              <a:t>specially</a:t>
            </a:r>
            <a:r>
              <a:rPr lang="fr-FR" dirty="0"/>
              <a:t> </a:t>
            </a:r>
            <a:r>
              <a:rPr lang="fr-FR" dirty="0" err="1"/>
              <a:t>designed</a:t>
            </a:r>
            <a:r>
              <a:rPr lang="fr-FR" dirty="0"/>
              <a:t> </a:t>
            </a:r>
            <a:r>
              <a:rPr lang="fr-FR" dirty="0" err="1"/>
              <a:t>biotin-labeled</a:t>
            </a:r>
            <a:r>
              <a:rPr lang="fr-FR" dirty="0"/>
              <a:t> reverse primer. </a:t>
            </a:r>
            <a:r>
              <a:rPr lang="el-GR" dirty="0"/>
              <a:t>λ-</a:t>
            </a:r>
            <a:r>
              <a:rPr lang="fr-FR" dirty="0" err="1"/>
              <a:t>Exonuclease</a:t>
            </a:r>
            <a:r>
              <a:rPr lang="fr-FR" dirty="0"/>
              <a:t> </a:t>
            </a:r>
            <a:r>
              <a:rPr lang="fr-FR" dirty="0" err="1"/>
              <a:t>was</a:t>
            </a:r>
            <a:r>
              <a:rPr lang="fr-FR" dirty="0"/>
              <a:t> </a:t>
            </a:r>
            <a:r>
              <a:rPr lang="fr-FR" dirty="0" err="1"/>
              <a:t>then</a:t>
            </a:r>
            <a:r>
              <a:rPr lang="fr-FR" dirty="0"/>
              <a:t> </a:t>
            </a:r>
            <a:r>
              <a:rPr lang="fr-FR" dirty="0" err="1"/>
              <a:t>applied</a:t>
            </a:r>
            <a:r>
              <a:rPr lang="fr-FR" dirty="0"/>
              <a:t> to </a:t>
            </a:r>
            <a:r>
              <a:rPr lang="fr-FR" dirty="0" err="1"/>
              <a:t>remove</a:t>
            </a:r>
            <a:r>
              <a:rPr lang="fr-FR" dirty="0"/>
              <a:t> the non-</a:t>
            </a:r>
            <a:r>
              <a:rPr lang="fr-FR" dirty="0" err="1"/>
              <a:t>biotin</a:t>
            </a:r>
            <a:r>
              <a:rPr lang="fr-FR" dirty="0"/>
              <a:t>-</a:t>
            </a:r>
            <a:r>
              <a:rPr lang="fr-FR" dirty="0" err="1"/>
              <a:t>labeled</a:t>
            </a:r>
            <a:r>
              <a:rPr lang="fr-FR" dirty="0"/>
              <a:t> </a:t>
            </a:r>
            <a:r>
              <a:rPr lang="fr-FR" dirty="0" err="1"/>
              <a:t>strand</a:t>
            </a:r>
            <a:r>
              <a:rPr lang="fr-FR" dirty="0"/>
              <a:t> </a:t>
            </a:r>
            <a:r>
              <a:rPr lang="fr-FR" dirty="0" err="1"/>
              <a:t>from</a:t>
            </a:r>
            <a:r>
              <a:rPr lang="fr-FR" dirty="0"/>
              <a:t> the duplex. The </a:t>
            </a:r>
            <a:r>
              <a:rPr lang="fr-FR" dirty="0" err="1"/>
              <a:t>remaining</a:t>
            </a:r>
            <a:r>
              <a:rPr lang="fr-FR" dirty="0"/>
              <a:t> </a:t>
            </a:r>
            <a:r>
              <a:rPr lang="fr-FR" dirty="0" err="1"/>
              <a:t>biotin-labeled</a:t>
            </a:r>
            <a:r>
              <a:rPr lang="fr-FR" dirty="0"/>
              <a:t> </a:t>
            </a:r>
            <a:r>
              <a:rPr lang="fr-FR" dirty="0" err="1"/>
              <a:t>strand</a:t>
            </a:r>
            <a:r>
              <a:rPr lang="fr-FR" dirty="0"/>
              <a:t> </a:t>
            </a:r>
            <a:r>
              <a:rPr lang="fr-FR" dirty="0" err="1"/>
              <a:t>was</a:t>
            </a:r>
            <a:r>
              <a:rPr lang="fr-FR" dirty="0"/>
              <a:t> </a:t>
            </a:r>
            <a:r>
              <a:rPr lang="fr-FR" dirty="0" err="1"/>
              <a:t>then</a:t>
            </a:r>
            <a:r>
              <a:rPr lang="fr-FR" dirty="0"/>
              <a:t> </a:t>
            </a:r>
            <a:r>
              <a:rPr lang="fr-FR" dirty="0" err="1"/>
              <a:t>hybridized</a:t>
            </a:r>
            <a:r>
              <a:rPr lang="fr-FR" dirty="0"/>
              <a:t> to </a:t>
            </a:r>
            <a:r>
              <a:rPr lang="fr-FR" dirty="0" err="1"/>
              <a:t>Affymetrix</a:t>
            </a:r>
            <a:r>
              <a:rPr lang="fr-FR" dirty="0"/>
              <a:t> </a:t>
            </a:r>
            <a:r>
              <a:rPr lang="fr-FR" dirty="0" err="1"/>
              <a:t>microarrays</a:t>
            </a:r>
            <a:r>
              <a:rPr lang="fr-FR" dirty="0"/>
              <a:t> and </a:t>
            </a:r>
            <a:r>
              <a:rPr lang="fr-FR" dirty="0" err="1"/>
              <a:t>then</a:t>
            </a:r>
            <a:r>
              <a:rPr lang="fr-FR" dirty="0"/>
              <a:t> </a:t>
            </a:r>
            <a:r>
              <a:rPr lang="fr-FR" dirty="0" err="1"/>
              <a:t>labeled</a:t>
            </a:r>
            <a:r>
              <a:rPr lang="fr-FR" dirty="0"/>
              <a:t> </a:t>
            </a:r>
            <a:r>
              <a:rPr lang="fr-FR" dirty="0" err="1"/>
              <a:t>with</a:t>
            </a:r>
            <a:r>
              <a:rPr lang="fr-FR" dirty="0"/>
              <a:t> Cy3. By </a:t>
            </a:r>
            <a:r>
              <a:rPr lang="fr-FR" dirty="0" err="1"/>
              <a:t>comparing</a:t>
            </a:r>
            <a:r>
              <a:rPr lang="fr-FR" dirty="0"/>
              <a:t> the data </a:t>
            </a:r>
            <a:r>
              <a:rPr lang="fr-FR" dirty="0" err="1"/>
              <a:t>extracted</a:t>
            </a:r>
            <a:r>
              <a:rPr lang="fr-FR" dirty="0"/>
              <a:t> </a:t>
            </a:r>
            <a:r>
              <a:rPr lang="fr-FR" dirty="0" err="1"/>
              <a:t>from</a:t>
            </a:r>
            <a:r>
              <a:rPr lang="fr-FR" dirty="0"/>
              <a:t> </a:t>
            </a:r>
            <a:r>
              <a:rPr lang="fr-FR" dirty="0" err="1"/>
              <a:t>microarrays</a:t>
            </a:r>
            <a:r>
              <a:rPr lang="fr-FR" dirty="0"/>
              <a:t> of HIV-1-infected and </a:t>
            </a:r>
            <a:r>
              <a:rPr lang="fr-FR" dirty="0" err="1"/>
              <a:t>uninfected</a:t>
            </a:r>
            <a:r>
              <a:rPr lang="fr-FR" dirty="0"/>
              <a:t> </a:t>
            </a:r>
            <a:r>
              <a:rPr lang="fr-FR" dirty="0" err="1"/>
              <a:t>samples</a:t>
            </a:r>
            <a:r>
              <a:rPr lang="fr-FR" dirty="0"/>
              <a:t>, </a:t>
            </a:r>
            <a:r>
              <a:rPr lang="fr-FR" dirty="0" err="1"/>
              <a:t>shRNAs</a:t>
            </a:r>
            <a:r>
              <a:rPr lang="fr-FR" dirty="0"/>
              <a:t> </a:t>
            </a:r>
            <a:r>
              <a:rPr lang="fr-FR" dirty="0" err="1"/>
              <a:t>enriched</a:t>
            </a:r>
            <a:r>
              <a:rPr lang="fr-FR" dirty="0"/>
              <a:t> in the HIV-1-infected </a:t>
            </a:r>
            <a:r>
              <a:rPr lang="fr-FR" dirty="0" err="1"/>
              <a:t>Jurkat</a:t>
            </a:r>
            <a:r>
              <a:rPr lang="fr-FR" dirty="0"/>
              <a:t> </a:t>
            </a:r>
            <a:r>
              <a:rPr lang="fr-FR" dirty="0" err="1"/>
              <a:t>cells</a:t>
            </a:r>
            <a:r>
              <a:rPr lang="fr-FR" dirty="0"/>
              <a:t> </a:t>
            </a:r>
            <a:r>
              <a:rPr lang="fr-FR" dirty="0" err="1"/>
              <a:t>identified</a:t>
            </a:r>
            <a:r>
              <a:rPr lang="fr-FR" dirty="0"/>
              <a:t> virus-important candidate </a:t>
            </a:r>
            <a:r>
              <a:rPr lang="fr-FR" dirty="0" err="1"/>
              <a:t>genes</a:t>
            </a:r>
            <a:r>
              <a:rPr lang="fr-FR" dirty="0"/>
              <a:t>. </a:t>
            </a:r>
            <a:r>
              <a:rPr lang="fr-FR" i="1" dirty="0"/>
              <a:t>B</a:t>
            </a:r>
            <a:r>
              <a:rPr lang="fr-FR" dirty="0"/>
              <a:t>, confirmation of the </a:t>
            </a:r>
            <a:r>
              <a:rPr lang="fr-FR" dirty="0" err="1"/>
              <a:t>representative</a:t>
            </a:r>
            <a:r>
              <a:rPr lang="fr-FR" dirty="0"/>
              <a:t> </a:t>
            </a:r>
            <a:r>
              <a:rPr lang="fr-FR" dirty="0" err="1"/>
              <a:t>complexity</a:t>
            </a:r>
            <a:r>
              <a:rPr lang="fr-FR" dirty="0"/>
              <a:t> of </a:t>
            </a:r>
            <a:r>
              <a:rPr lang="fr-FR" dirty="0" err="1"/>
              <a:t>shRNA</a:t>
            </a:r>
            <a:r>
              <a:rPr lang="fr-FR" dirty="0"/>
              <a:t> virus </a:t>
            </a:r>
            <a:r>
              <a:rPr lang="fr-FR" dirty="0" err="1"/>
              <a:t>library</a:t>
            </a:r>
            <a:r>
              <a:rPr lang="fr-FR" dirty="0"/>
              <a:t> </a:t>
            </a:r>
            <a:r>
              <a:rPr lang="fr-FR" dirty="0" err="1"/>
              <a:t>transduced</a:t>
            </a:r>
            <a:r>
              <a:rPr lang="fr-FR" dirty="0"/>
              <a:t> </a:t>
            </a:r>
            <a:r>
              <a:rPr lang="fr-FR" dirty="0" err="1"/>
              <a:t>Jurkat</a:t>
            </a:r>
            <a:r>
              <a:rPr lang="fr-FR" dirty="0"/>
              <a:t> </a:t>
            </a:r>
            <a:r>
              <a:rPr lang="fr-FR" dirty="0" err="1"/>
              <a:t>cells</a:t>
            </a:r>
            <a:r>
              <a:rPr lang="fr-FR" dirty="0"/>
              <a:t>. To </a:t>
            </a:r>
            <a:r>
              <a:rPr lang="fr-FR" dirty="0" err="1"/>
              <a:t>determine</a:t>
            </a:r>
            <a:r>
              <a:rPr lang="fr-FR" dirty="0"/>
              <a:t> the </a:t>
            </a:r>
            <a:r>
              <a:rPr lang="fr-FR" dirty="0" err="1"/>
              <a:t>shRNA</a:t>
            </a:r>
            <a:r>
              <a:rPr lang="fr-FR" dirty="0"/>
              <a:t> </a:t>
            </a:r>
            <a:r>
              <a:rPr lang="fr-FR" dirty="0" err="1"/>
              <a:t>complexity</a:t>
            </a:r>
            <a:r>
              <a:rPr lang="fr-FR" dirty="0"/>
              <a:t> </a:t>
            </a:r>
            <a:r>
              <a:rPr lang="fr-FR" dirty="0" err="1"/>
              <a:t>represented</a:t>
            </a:r>
            <a:r>
              <a:rPr lang="fr-FR" dirty="0"/>
              <a:t> in the </a:t>
            </a:r>
            <a:r>
              <a:rPr lang="fr-FR" dirty="0" err="1"/>
              <a:t>transduced</a:t>
            </a:r>
            <a:r>
              <a:rPr lang="fr-FR" dirty="0"/>
              <a:t> </a:t>
            </a:r>
            <a:r>
              <a:rPr lang="fr-FR" dirty="0" err="1"/>
              <a:t>cells</a:t>
            </a:r>
            <a:r>
              <a:rPr lang="fr-FR" dirty="0"/>
              <a:t> (</a:t>
            </a:r>
            <a:r>
              <a:rPr lang="fr-FR" i="1" dirty="0"/>
              <a:t>Transduction 1</a:t>
            </a:r>
            <a:r>
              <a:rPr lang="fr-FR" dirty="0"/>
              <a:t> and </a:t>
            </a:r>
            <a:r>
              <a:rPr lang="fr-FR" i="1" dirty="0"/>
              <a:t>2</a:t>
            </a:r>
            <a:r>
              <a:rPr lang="fr-FR" dirty="0"/>
              <a:t>), </a:t>
            </a:r>
            <a:r>
              <a:rPr lang="fr-FR" dirty="0" err="1"/>
              <a:t>RNAs</a:t>
            </a:r>
            <a:r>
              <a:rPr lang="fr-FR" dirty="0"/>
              <a:t> </a:t>
            </a:r>
            <a:r>
              <a:rPr lang="fr-FR" dirty="0" err="1"/>
              <a:t>were</a:t>
            </a:r>
            <a:r>
              <a:rPr lang="fr-FR" dirty="0"/>
              <a:t> </a:t>
            </a:r>
            <a:r>
              <a:rPr lang="fr-FR" dirty="0" err="1"/>
              <a:t>extracted</a:t>
            </a:r>
            <a:r>
              <a:rPr lang="fr-FR" dirty="0"/>
              <a:t> and </a:t>
            </a:r>
            <a:r>
              <a:rPr lang="fr-FR" dirty="0" err="1"/>
              <a:t>hybridized</a:t>
            </a:r>
            <a:r>
              <a:rPr lang="fr-FR" dirty="0"/>
              <a:t> to </a:t>
            </a:r>
            <a:r>
              <a:rPr lang="fr-FR" dirty="0" err="1"/>
              <a:t>microarrays</a:t>
            </a:r>
            <a:r>
              <a:rPr lang="fr-FR" dirty="0"/>
              <a:t> as </a:t>
            </a:r>
            <a:r>
              <a:rPr lang="fr-FR" dirty="0" err="1"/>
              <a:t>described</a:t>
            </a:r>
            <a:r>
              <a:rPr lang="fr-FR" dirty="0"/>
              <a:t> in </a:t>
            </a:r>
            <a:r>
              <a:rPr lang="fr-FR" i="1" dirty="0"/>
              <a:t>A</a:t>
            </a:r>
            <a:r>
              <a:rPr lang="fr-FR" dirty="0"/>
              <a:t>. </a:t>
            </a:r>
            <a:r>
              <a:rPr lang="fr-FR" dirty="0" err="1"/>
              <a:t>Results</a:t>
            </a:r>
            <a:r>
              <a:rPr lang="fr-FR" dirty="0"/>
              <a:t> </a:t>
            </a:r>
            <a:r>
              <a:rPr lang="fr-FR" dirty="0" err="1"/>
              <a:t>from</a:t>
            </a:r>
            <a:r>
              <a:rPr lang="fr-FR" dirty="0"/>
              <a:t> the </a:t>
            </a:r>
            <a:r>
              <a:rPr lang="fr-FR" dirty="0" err="1"/>
              <a:t>microarray</a:t>
            </a:r>
            <a:r>
              <a:rPr lang="fr-FR" dirty="0"/>
              <a:t> </a:t>
            </a:r>
            <a:r>
              <a:rPr lang="fr-FR" dirty="0" err="1"/>
              <a:t>hybridizations</a:t>
            </a:r>
            <a:r>
              <a:rPr lang="fr-FR" dirty="0"/>
              <a:t> are </a:t>
            </a:r>
            <a:r>
              <a:rPr lang="fr-FR" dirty="0" err="1"/>
              <a:t>represented</a:t>
            </a:r>
            <a:r>
              <a:rPr lang="fr-FR" dirty="0"/>
              <a:t> as </a:t>
            </a:r>
            <a:r>
              <a:rPr lang="fr-FR" dirty="0" err="1"/>
              <a:t>linear</a:t>
            </a:r>
            <a:r>
              <a:rPr lang="fr-FR" dirty="0"/>
              <a:t> </a:t>
            </a:r>
            <a:r>
              <a:rPr lang="fr-FR" dirty="0" err="1"/>
              <a:t>heat</a:t>
            </a:r>
            <a:r>
              <a:rPr lang="fr-FR" dirty="0"/>
              <a:t> </a:t>
            </a:r>
            <a:r>
              <a:rPr lang="fr-FR" dirty="0" err="1"/>
              <a:t>maps</a:t>
            </a:r>
            <a:r>
              <a:rPr lang="fr-FR" dirty="0"/>
              <a:t>. The </a:t>
            </a:r>
            <a:r>
              <a:rPr lang="fr-FR" dirty="0" err="1"/>
              <a:t>microarray</a:t>
            </a:r>
            <a:r>
              <a:rPr lang="fr-FR" dirty="0"/>
              <a:t> </a:t>
            </a:r>
            <a:r>
              <a:rPr lang="fr-FR" dirty="0" err="1"/>
              <a:t>results</a:t>
            </a:r>
            <a:r>
              <a:rPr lang="fr-FR" dirty="0"/>
              <a:t> </a:t>
            </a:r>
            <a:r>
              <a:rPr lang="fr-FR" dirty="0" err="1"/>
              <a:t>compared</a:t>
            </a:r>
            <a:r>
              <a:rPr lang="fr-FR" dirty="0"/>
              <a:t> virus </a:t>
            </a:r>
            <a:r>
              <a:rPr lang="fr-FR" dirty="0" err="1"/>
              <a:t>library-transduced</a:t>
            </a:r>
            <a:r>
              <a:rPr lang="fr-FR" dirty="0"/>
              <a:t> </a:t>
            </a:r>
            <a:r>
              <a:rPr lang="fr-FR" dirty="0" err="1"/>
              <a:t>cells</a:t>
            </a:r>
            <a:r>
              <a:rPr lang="fr-FR" dirty="0"/>
              <a:t> (</a:t>
            </a:r>
            <a:r>
              <a:rPr lang="fr-FR" i="1" dirty="0"/>
              <a:t>Transduction 1</a:t>
            </a:r>
            <a:r>
              <a:rPr lang="fr-FR" dirty="0"/>
              <a:t> and </a:t>
            </a:r>
            <a:r>
              <a:rPr lang="fr-FR" i="1" dirty="0"/>
              <a:t>2</a:t>
            </a:r>
            <a:r>
              <a:rPr lang="fr-FR" dirty="0"/>
              <a:t>) </a:t>
            </a:r>
            <a:r>
              <a:rPr lang="fr-FR" dirty="0" err="1"/>
              <a:t>with</a:t>
            </a:r>
            <a:r>
              <a:rPr lang="fr-FR" dirty="0"/>
              <a:t> the </a:t>
            </a:r>
            <a:r>
              <a:rPr lang="fr-FR" dirty="0" err="1"/>
              <a:t>starting</a:t>
            </a:r>
            <a:r>
              <a:rPr lang="fr-FR" dirty="0"/>
              <a:t> </a:t>
            </a:r>
            <a:r>
              <a:rPr lang="fr-FR" dirty="0" err="1"/>
              <a:t>vector</a:t>
            </a:r>
            <a:r>
              <a:rPr lang="fr-FR" dirty="0"/>
              <a:t> </a:t>
            </a:r>
            <a:r>
              <a:rPr lang="fr-FR" dirty="0" err="1"/>
              <a:t>library</a:t>
            </a:r>
            <a:r>
              <a:rPr lang="fr-FR" dirty="0"/>
              <a:t> (</a:t>
            </a:r>
            <a:r>
              <a:rPr lang="fr-FR" i="1" dirty="0"/>
              <a:t>Library 1</a:t>
            </a:r>
            <a:r>
              <a:rPr lang="fr-FR" dirty="0"/>
              <a:t> and </a:t>
            </a:r>
            <a:r>
              <a:rPr lang="fr-FR" i="1" dirty="0"/>
              <a:t>2</a:t>
            </a:r>
            <a:r>
              <a:rPr lang="fr-FR" dirty="0"/>
              <a:t>). As a </a:t>
            </a:r>
            <a:r>
              <a:rPr lang="fr-FR" dirty="0" err="1"/>
              <a:t>negative</a:t>
            </a:r>
            <a:r>
              <a:rPr lang="fr-FR" dirty="0"/>
              <a:t> control (</a:t>
            </a:r>
            <a:r>
              <a:rPr lang="fr-FR" i="1" dirty="0"/>
              <a:t>Background </a:t>
            </a:r>
            <a:r>
              <a:rPr lang="fr-FR" i="1" dirty="0" err="1"/>
              <a:t>neg</a:t>
            </a:r>
            <a:r>
              <a:rPr lang="fr-FR" i="1" dirty="0"/>
              <a:t> Control</a:t>
            </a:r>
            <a:r>
              <a:rPr lang="fr-FR" dirty="0"/>
              <a:t>), </a:t>
            </a:r>
            <a:r>
              <a:rPr lang="fr-FR" dirty="0" err="1"/>
              <a:t>Jurkat</a:t>
            </a:r>
            <a:r>
              <a:rPr lang="fr-FR" dirty="0"/>
              <a:t> </a:t>
            </a:r>
            <a:r>
              <a:rPr lang="fr-FR" dirty="0" err="1"/>
              <a:t>mock</a:t>
            </a:r>
            <a:r>
              <a:rPr lang="fr-FR" dirty="0"/>
              <a:t> </a:t>
            </a:r>
            <a:r>
              <a:rPr lang="fr-FR" dirty="0" err="1"/>
              <a:t>transduced</a:t>
            </a:r>
            <a:r>
              <a:rPr lang="fr-FR" dirty="0"/>
              <a:t> </a:t>
            </a:r>
            <a:r>
              <a:rPr lang="fr-FR" dirty="0" err="1"/>
              <a:t>cells</a:t>
            </a:r>
            <a:r>
              <a:rPr lang="fr-FR" dirty="0"/>
              <a:t> </a:t>
            </a:r>
            <a:r>
              <a:rPr lang="fr-FR" dirty="0" err="1"/>
              <a:t>were</a:t>
            </a:r>
            <a:r>
              <a:rPr lang="fr-FR" dirty="0"/>
              <a:t> </a:t>
            </a:r>
            <a:r>
              <a:rPr lang="fr-FR" dirty="0" err="1"/>
              <a:t>used</a:t>
            </a:r>
            <a:r>
              <a:rPr lang="fr-FR" dirty="0"/>
              <a:t> in the </a:t>
            </a:r>
            <a:r>
              <a:rPr lang="fr-FR" dirty="0" err="1"/>
              <a:t>same</a:t>
            </a:r>
            <a:r>
              <a:rPr lang="fr-FR" dirty="0"/>
              <a:t> </a:t>
            </a:r>
            <a:r>
              <a:rPr lang="fr-FR" dirty="0" err="1"/>
              <a:t>microarray</a:t>
            </a:r>
            <a:r>
              <a:rPr lang="fr-FR" dirty="0"/>
              <a:t> </a:t>
            </a:r>
            <a:r>
              <a:rPr lang="fr-FR" dirty="0" err="1"/>
              <a:t>analysis</a:t>
            </a:r>
            <a:r>
              <a:rPr lang="fr-FR" dirty="0"/>
              <a:t>. </a:t>
            </a:r>
            <a:r>
              <a:rPr lang="fr-FR" dirty="0" err="1"/>
              <a:t>Example</a:t>
            </a:r>
            <a:r>
              <a:rPr lang="fr-FR" dirty="0"/>
              <a:t> </a:t>
            </a:r>
            <a:r>
              <a:rPr lang="fr-FR" dirty="0" err="1"/>
              <a:t>raw</a:t>
            </a:r>
            <a:r>
              <a:rPr lang="fr-FR" dirty="0"/>
              <a:t> </a:t>
            </a:r>
            <a:r>
              <a:rPr lang="fr-FR" dirty="0" err="1"/>
              <a:t>microarrays</a:t>
            </a:r>
            <a:r>
              <a:rPr lang="fr-FR" dirty="0"/>
              <a:t> images </a:t>
            </a:r>
            <a:r>
              <a:rPr lang="fr-FR" dirty="0" err="1"/>
              <a:t>from</a:t>
            </a:r>
            <a:r>
              <a:rPr lang="fr-FR" dirty="0"/>
              <a:t> </a:t>
            </a:r>
            <a:r>
              <a:rPr lang="fr-FR" dirty="0" err="1"/>
              <a:t>each</a:t>
            </a:r>
            <a:r>
              <a:rPr lang="fr-FR" dirty="0"/>
              <a:t> of the </a:t>
            </a:r>
            <a:r>
              <a:rPr lang="fr-FR" dirty="0" err="1"/>
              <a:t>categories</a:t>
            </a:r>
            <a:r>
              <a:rPr lang="fr-FR" dirty="0"/>
              <a:t> (</a:t>
            </a:r>
            <a:r>
              <a:rPr lang="fr-FR" i="1" dirty="0"/>
              <a:t>Transduction</a:t>
            </a:r>
            <a:r>
              <a:rPr lang="fr-FR" dirty="0"/>
              <a:t>, </a:t>
            </a:r>
            <a:r>
              <a:rPr lang="fr-FR" i="1" dirty="0"/>
              <a:t>Library</a:t>
            </a:r>
            <a:r>
              <a:rPr lang="fr-FR" dirty="0"/>
              <a:t>, and </a:t>
            </a:r>
            <a:r>
              <a:rPr lang="fr-FR" i="1" dirty="0"/>
              <a:t>Background </a:t>
            </a:r>
            <a:r>
              <a:rPr lang="fr-FR" i="1" dirty="0" err="1"/>
              <a:t>neg</a:t>
            </a:r>
            <a:r>
              <a:rPr lang="fr-FR" i="1" dirty="0"/>
              <a:t> Control</a:t>
            </a:r>
            <a:r>
              <a:rPr lang="fr-FR" dirty="0"/>
              <a:t>) are </a:t>
            </a:r>
            <a:r>
              <a:rPr lang="fr-FR" dirty="0" err="1"/>
              <a:t>shown</a:t>
            </a:r>
            <a:r>
              <a:rPr lang="fr-FR" dirty="0"/>
              <a:t> on the </a:t>
            </a:r>
            <a:r>
              <a:rPr lang="fr-FR" i="1" dirty="0"/>
              <a:t>right</a:t>
            </a:r>
            <a:r>
              <a:rPr lang="fr-FR" dirty="0"/>
              <a:t>. Spot </a:t>
            </a:r>
            <a:r>
              <a:rPr lang="fr-FR" dirty="0" err="1"/>
              <a:t>density</a:t>
            </a:r>
            <a:r>
              <a:rPr lang="fr-FR" dirty="0"/>
              <a:t> </a:t>
            </a:r>
            <a:r>
              <a:rPr lang="fr-FR" dirty="0" err="1"/>
              <a:t>varied</a:t>
            </a:r>
            <a:r>
              <a:rPr lang="fr-FR" dirty="0"/>
              <a:t> </a:t>
            </a:r>
            <a:r>
              <a:rPr lang="fr-FR" dirty="0" err="1"/>
              <a:t>with</a:t>
            </a:r>
            <a:r>
              <a:rPr lang="fr-FR" dirty="0"/>
              <a:t> the </a:t>
            </a:r>
            <a:r>
              <a:rPr lang="fr-FR" dirty="0" err="1"/>
              <a:t>intensity</a:t>
            </a:r>
            <a:r>
              <a:rPr lang="fr-FR" dirty="0"/>
              <a:t> </a:t>
            </a:r>
            <a:r>
              <a:rPr lang="fr-FR" dirty="0" err="1"/>
              <a:t>threshold</a:t>
            </a:r>
            <a:r>
              <a:rPr lang="fr-FR" dirty="0"/>
              <a:t> of </a:t>
            </a:r>
            <a:r>
              <a:rPr lang="fr-FR" dirty="0" err="1"/>
              <a:t>detection</a:t>
            </a:r>
            <a:r>
              <a:rPr lang="fr-FR" dirty="0"/>
              <a:t>./</a:t>
            </a:r>
            <a:r>
              <a:rPr lang="fr-FR" dirty="0" err="1"/>
              <a:t>www.sciencedirect.com</a:t>
            </a:r>
            <a:r>
              <a:rPr lang="fr-FR" dirty="0"/>
              <a:t>/science/article/</a:t>
            </a:r>
            <a:r>
              <a:rPr lang="fr-FR" dirty="0" err="1"/>
              <a:t>pii</a:t>
            </a:r>
            <a:r>
              <a:rPr lang="fr-FR" dirty="0"/>
              <a:t>/S0021925819811547#fig1</a:t>
            </a:r>
          </a:p>
          <a:p>
            <a:endParaRPr lang="fr-FR" dirty="0"/>
          </a:p>
          <a:p>
            <a:r>
              <a:rPr lang="fr-FR" dirty="0"/>
              <a:t>Short </a:t>
            </a:r>
            <a:r>
              <a:rPr lang="fr-FR" dirty="0" err="1"/>
              <a:t>interfering</a:t>
            </a:r>
            <a:r>
              <a:rPr lang="fr-FR" dirty="0"/>
              <a:t> </a:t>
            </a:r>
            <a:r>
              <a:rPr lang="fr-FR" dirty="0" err="1"/>
              <a:t>RNAs</a:t>
            </a:r>
            <a:r>
              <a:rPr lang="fr-FR" dirty="0"/>
              <a:t> (</a:t>
            </a:r>
            <a:r>
              <a:rPr lang="fr-FR" dirty="0" err="1"/>
              <a:t>siRNAs</a:t>
            </a:r>
            <a:r>
              <a:rPr lang="fr-FR" dirty="0"/>
              <a:t>) have been </a:t>
            </a:r>
            <a:r>
              <a:rPr lang="fr-FR" dirty="0" err="1"/>
              <a:t>used</a:t>
            </a:r>
            <a:r>
              <a:rPr lang="fr-FR" dirty="0"/>
              <a:t> to </a:t>
            </a:r>
            <a:r>
              <a:rPr lang="fr-FR" dirty="0" err="1"/>
              <a:t>inhibit</a:t>
            </a:r>
            <a:r>
              <a:rPr lang="fr-FR" dirty="0"/>
              <a:t> HIV-1 </a:t>
            </a:r>
            <a:r>
              <a:rPr lang="fr-FR" dirty="0" err="1"/>
              <a:t>replication</a:t>
            </a:r>
            <a:r>
              <a:rPr lang="fr-FR" dirty="0"/>
              <a:t>. The durable inhibition of HIV-1 </a:t>
            </a:r>
            <a:r>
              <a:rPr lang="fr-FR" dirty="0" err="1"/>
              <a:t>replication</a:t>
            </a:r>
            <a:r>
              <a:rPr lang="fr-FR" dirty="0"/>
              <a:t> by RNA </a:t>
            </a:r>
            <a:r>
              <a:rPr lang="fr-FR" dirty="0" err="1"/>
              <a:t>interference</a:t>
            </a:r>
            <a:r>
              <a:rPr lang="fr-FR" dirty="0"/>
              <a:t> has been </a:t>
            </a:r>
            <a:r>
              <a:rPr lang="fr-FR" dirty="0" err="1"/>
              <a:t>impeded</a:t>
            </a:r>
            <a:r>
              <a:rPr lang="fr-FR" dirty="0"/>
              <a:t>, </a:t>
            </a:r>
            <a:r>
              <a:rPr lang="fr-FR" dirty="0" err="1"/>
              <a:t>however</a:t>
            </a:r>
            <a:r>
              <a:rPr lang="fr-FR" dirty="0"/>
              <a:t>, by a high mutation rate </a:t>
            </a:r>
            <a:r>
              <a:rPr lang="fr-FR" dirty="0" err="1"/>
              <a:t>when</a:t>
            </a:r>
            <a:r>
              <a:rPr lang="fr-FR" dirty="0"/>
              <a:t> viral </a:t>
            </a:r>
            <a:r>
              <a:rPr lang="fr-FR" dirty="0" err="1"/>
              <a:t>sequences</a:t>
            </a:r>
            <a:r>
              <a:rPr lang="fr-FR" dirty="0"/>
              <a:t> are </a:t>
            </a:r>
            <a:r>
              <a:rPr lang="fr-FR" dirty="0" err="1"/>
              <a:t>targeted</a:t>
            </a:r>
            <a:r>
              <a:rPr lang="fr-FR" dirty="0"/>
              <a:t> and by </a:t>
            </a:r>
            <a:r>
              <a:rPr lang="fr-FR" dirty="0" err="1"/>
              <a:t>cytotoxicity</a:t>
            </a:r>
            <a:r>
              <a:rPr lang="fr-FR" dirty="0"/>
              <a:t> </a:t>
            </a:r>
            <a:r>
              <a:rPr lang="fr-FR" dirty="0" err="1"/>
              <a:t>when</a:t>
            </a:r>
            <a:r>
              <a:rPr lang="fr-FR" dirty="0"/>
              <a:t> cellular </a:t>
            </a:r>
            <a:r>
              <a:rPr lang="fr-FR" dirty="0" err="1"/>
              <a:t>genes</a:t>
            </a:r>
            <a:r>
              <a:rPr lang="fr-FR" dirty="0"/>
              <a:t> are </a:t>
            </a:r>
            <a:r>
              <a:rPr lang="fr-FR" dirty="0" err="1"/>
              <a:t>knocked</a:t>
            </a:r>
            <a:r>
              <a:rPr lang="fr-FR" dirty="0"/>
              <a:t> down. To </a:t>
            </a:r>
            <a:r>
              <a:rPr lang="fr-FR" dirty="0" err="1"/>
              <a:t>identify</a:t>
            </a:r>
            <a:r>
              <a:rPr lang="fr-FR" dirty="0"/>
              <a:t> cellular </a:t>
            </a:r>
            <a:r>
              <a:rPr lang="fr-FR" dirty="0" err="1"/>
              <a:t>proteins</a:t>
            </a:r>
            <a:r>
              <a:rPr lang="fr-FR" dirty="0"/>
              <a:t> </a:t>
            </a:r>
            <a:r>
              <a:rPr lang="fr-FR" dirty="0" err="1"/>
              <a:t>that</a:t>
            </a:r>
            <a:r>
              <a:rPr lang="fr-FR" dirty="0"/>
              <a:t> </a:t>
            </a:r>
            <a:r>
              <a:rPr lang="fr-FR" dirty="0" err="1"/>
              <a:t>contribute</a:t>
            </a:r>
            <a:r>
              <a:rPr lang="fr-FR" dirty="0"/>
              <a:t> to HIV-1 </a:t>
            </a:r>
            <a:r>
              <a:rPr lang="fr-FR" dirty="0" err="1"/>
              <a:t>replication</a:t>
            </a:r>
            <a:r>
              <a:rPr lang="fr-FR" dirty="0"/>
              <a:t> </a:t>
            </a:r>
            <a:r>
              <a:rPr lang="fr-FR" dirty="0" err="1"/>
              <a:t>that</a:t>
            </a:r>
            <a:r>
              <a:rPr lang="fr-FR" dirty="0"/>
              <a:t> </a:t>
            </a:r>
            <a:r>
              <a:rPr lang="fr-FR" dirty="0" err="1"/>
              <a:t>can</a:t>
            </a:r>
            <a:r>
              <a:rPr lang="fr-FR" dirty="0"/>
              <a:t> </a:t>
            </a:r>
            <a:r>
              <a:rPr lang="fr-FR" dirty="0" err="1"/>
              <a:t>be</a:t>
            </a:r>
            <a:r>
              <a:rPr lang="fr-FR" dirty="0"/>
              <a:t> </a:t>
            </a:r>
            <a:r>
              <a:rPr lang="fr-FR" dirty="0" err="1"/>
              <a:t>chronically</a:t>
            </a:r>
            <a:r>
              <a:rPr lang="fr-FR" dirty="0"/>
              <a:t> </a:t>
            </a:r>
            <a:r>
              <a:rPr lang="fr-FR" dirty="0" err="1"/>
              <a:t>silenced</a:t>
            </a:r>
            <a:r>
              <a:rPr lang="fr-FR" dirty="0"/>
              <a:t> </a:t>
            </a:r>
            <a:r>
              <a:rPr lang="fr-FR" dirty="0" err="1"/>
              <a:t>without</a:t>
            </a:r>
            <a:r>
              <a:rPr lang="fr-FR" dirty="0"/>
              <a:t> </a:t>
            </a:r>
            <a:r>
              <a:rPr lang="fr-FR" dirty="0" err="1"/>
              <a:t>significant</a:t>
            </a:r>
            <a:r>
              <a:rPr lang="fr-FR" dirty="0"/>
              <a:t> </a:t>
            </a:r>
            <a:r>
              <a:rPr lang="fr-FR" dirty="0" err="1"/>
              <a:t>cytotoxicity</a:t>
            </a:r>
            <a:r>
              <a:rPr lang="fr-FR" dirty="0"/>
              <a:t>, </a:t>
            </a:r>
            <a:r>
              <a:rPr lang="fr-FR" dirty="0" err="1"/>
              <a:t>we</a:t>
            </a:r>
            <a:r>
              <a:rPr lang="fr-FR" dirty="0"/>
              <a:t> </a:t>
            </a:r>
            <a:r>
              <a:rPr lang="fr-FR" dirty="0" err="1"/>
              <a:t>employed</a:t>
            </a:r>
            <a:r>
              <a:rPr lang="fr-FR" dirty="0"/>
              <a:t> a </a:t>
            </a:r>
            <a:r>
              <a:rPr lang="fr-FR" dirty="0" err="1"/>
              <a:t>shRNA</a:t>
            </a:r>
            <a:r>
              <a:rPr lang="fr-FR" dirty="0"/>
              <a:t> </a:t>
            </a:r>
            <a:r>
              <a:rPr lang="fr-FR" dirty="0" err="1"/>
              <a:t>library</a:t>
            </a:r>
            <a:r>
              <a:rPr lang="fr-FR" dirty="0"/>
              <a:t> </a:t>
            </a:r>
            <a:r>
              <a:rPr lang="fr-FR" dirty="0" err="1"/>
              <a:t>that</a:t>
            </a:r>
            <a:r>
              <a:rPr lang="fr-FR" dirty="0"/>
              <a:t> </a:t>
            </a:r>
            <a:r>
              <a:rPr lang="fr-FR" dirty="0" err="1"/>
              <a:t>targets</a:t>
            </a:r>
            <a:r>
              <a:rPr lang="fr-FR" dirty="0"/>
              <a:t> 54,509 </a:t>
            </a:r>
            <a:r>
              <a:rPr lang="fr-FR" dirty="0" err="1"/>
              <a:t>human</a:t>
            </a:r>
            <a:r>
              <a:rPr lang="fr-FR" dirty="0"/>
              <a:t> </a:t>
            </a:r>
            <a:r>
              <a:rPr lang="fr-FR" dirty="0" err="1"/>
              <a:t>transcripts</a:t>
            </a:r>
            <a:r>
              <a:rPr lang="fr-FR" dirty="0"/>
              <a:t>. </a:t>
            </a:r>
            <a:r>
              <a:rPr lang="fr-FR" dirty="0" err="1"/>
              <a:t>We</a:t>
            </a:r>
            <a:r>
              <a:rPr lang="fr-FR" dirty="0"/>
              <a:t> </a:t>
            </a:r>
            <a:r>
              <a:rPr lang="fr-FR" dirty="0" err="1"/>
              <a:t>used</a:t>
            </a:r>
            <a:r>
              <a:rPr lang="fr-FR" dirty="0"/>
              <a:t> </a:t>
            </a:r>
            <a:r>
              <a:rPr lang="fr-FR" dirty="0" err="1"/>
              <a:t>this</a:t>
            </a:r>
            <a:r>
              <a:rPr lang="fr-FR" dirty="0"/>
              <a:t> </a:t>
            </a:r>
            <a:r>
              <a:rPr lang="fr-FR" dirty="0" err="1"/>
              <a:t>library</a:t>
            </a:r>
            <a:r>
              <a:rPr lang="fr-FR" dirty="0"/>
              <a:t> to select a </a:t>
            </a:r>
            <a:r>
              <a:rPr lang="fr-FR" dirty="0" err="1"/>
              <a:t>comprehensive</a:t>
            </a:r>
            <a:r>
              <a:rPr lang="fr-FR" dirty="0"/>
              <a:t> population of </a:t>
            </a:r>
            <a:r>
              <a:rPr lang="fr-FR" dirty="0" err="1"/>
              <a:t>Jurkat</a:t>
            </a:r>
            <a:r>
              <a:rPr lang="fr-FR" dirty="0"/>
              <a:t> </a:t>
            </a:r>
            <a:r>
              <a:rPr lang="fr-FR" dirty="0" err="1"/>
              <a:t>T-cell</a:t>
            </a:r>
            <a:r>
              <a:rPr lang="fr-FR" dirty="0"/>
              <a:t> clones, </a:t>
            </a:r>
            <a:r>
              <a:rPr lang="fr-FR" dirty="0" err="1"/>
              <a:t>each</a:t>
            </a:r>
            <a:r>
              <a:rPr lang="fr-FR" dirty="0"/>
              <a:t> </a:t>
            </a:r>
            <a:r>
              <a:rPr lang="fr-FR" dirty="0" err="1"/>
              <a:t>expressing</a:t>
            </a:r>
            <a:r>
              <a:rPr lang="fr-FR" dirty="0"/>
              <a:t> a single </a:t>
            </a:r>
            <a:r>
              <a:rPr lang="fr-FR" dirty="0" err="1"/>
              <a:t>discrete</a:t>
            </a:r>
            <a:r>
              <a:rPr lang="fr-FR" dirty="0"/>
              <a:t> </a:t>
            </a:r>
            <a:r>
              <a:rPr lang="fr-FR" dirty="0" err="1"/>
              <a:t>shRNA</a:t>
            </a:r>
            <a:r>
              <a:rPr lang="fr-FR" dirty="0"/>
              <a:t>. The </a:t>
            </a:r>
            <a:r>
              <a:rPr lang="fr-FR" dirty="0" err="1"/>
              <a:t>Jurkat</a:t>
            </a:r>
            <a:r>
              <a:rPr lang="fr-FR" dirty="0"/>
              <a:t> clones </a:t>
            </a:r>
            <a:r>
              <a:rPr lang="fr-FR" dirty="0" err="1"/>
              <a:t>were</a:t>
            </a:r>
            <a:r>
              <a:rPr lang="fr-FR" dirty="0"/>
              <a:t> </a:t>
            </a:r>
            <a:r>
              <a:rPr lang="fr-FR" dirty="0" err="1"/>
              <a:t>then</a:t>
            </a:r>
            <a:r>
              <a:rPr lang="fr-FR" dirty="0"/>
              <a:t> </a:t>
            </a:r>
            <a:r>
              <a:rPr lang="fr-FR" dirty="0" err="1"/>
              <a:t>infected</a:t>
            </a:r>
            <a:r>
              <a:rPr lang="fr-FR" dirty="0"/>
              <a:t> </a:t>
            </a:r>
            <a:r>
              <a:rPr lang="fr-FR" dirty="0" err="1"/>
              <a:t>with</a:t>
            </a:r>
            <a:r>
              <a:rPr lang="fr-FR" dirty="0"/>
              <a:t> HIV-1. Clones </a:t>
            </a:r>
            <a:r>
              <a:rPr lang="fr-FR" dirty="0" err="1"/>
              <a:t>that</a:t>
            </a:r>
            <a:r>
              <a:rPr lang="fr-FR" dirty="0"/>
              <a:t> </a:t>
            </a:r>
            <a:r>
              <a:rPr lang="fr-FR" dirty="0" err="1"/>
              <a:t>survived</a:t>
            </a:r>
            <a:r>
              <a:rPr lang="fr-FR" dirty="0"/>
              <a:t> viral infection </a:t>
            </a:r>
            <a:r>
              <a:rPr lang="fr-FR" dirty="0" err="1"/>
              <a:t>represent</a:t>
            </a:r>
            <a:r>
              <a:rPr lang="fr-FR" dirty="0"/>
              <a:t> </a:t>
            </a:r>
            <a:r>
              <a:rPr lang="fr-FR" dirty="0" err="1"/>
              <a:t>moieties</a:t>
            </a:r>
            <a:r>
              <a:rPr lang="fr-FR" dirty="0"/>
              <a:t> </a:t>
            </a:r>
            <a:r>
              <a:rPr lang="fr-FR" dirty="0" err="1"/>
              <a:t>silenced</a:t>
            </a:r>
            <a:r>
              <a:rPr lang="fr-FR" dirty="0"/>
              <a:t> for a </a:t>
            </a:r>
            <a:r>
              <a:rPr lang="fr-FR" dirty="0" err="1"/>
              <a:t>human</a:t>
            </a:r>
            <a:r>
              <a:rPr lang="fr-FR" dirty="0"/>
              <a:t> </a:t>
            </a:r>
            <a:r>
              <a:rPr lang="fr-FR" dirty="0" err="1"/>
              <a:t>mRNA</a:t>
            </a:r>
            <a:r>
              <a:rPr lang="fr-FR" dirty="0"/>
              <a:t> </a:t>
            </a:r>
            <a:r>
              <a:rPr lang="fr-FR" dirty="0" err="1"/>
              <a:t>needed</a:t>
            </a:r>
            <a:r>
              <a:rPr lang="fr-FR" dirty="0"/>
              <a:t> for virus </a:t>
            </a:r>
            <a:r>
              <a:rPr lang="fr-FR" dirty="0" err="1"/>
              <a:t>replication</a:t>
            </a:r>
            <a:r>
              <a:rPr lang="fr-FR" dirty="0"/>
              <a:t>, but </a:t>
            </a:r>
            <a:r>
              <a:rPr lang="fr-FR" dirty="0" err="1"/>
              <a:t>whose</a:t>
            </a:r>
            <a:r>
              <a:rPr lang="fr-FR" dirty="0"/>
              <a:t> </a:t>
            </a:r>
            <a:r>
              <a:rPr lang="fr-FR" dirty="0" err="1"/>
              <a:t>chronic</a:t>
            </a:r>
            <a:r>
              <a:rPr lang="fr-FR" dirty="0"/>
              <a:t> knockdown </a:t>
            </a:r>
            <a:r>
              <a:rPr lang="fr-FR" dirty="0" err="1"/>
              <a:t>did</a:t>
            </a:r>
            <a:r>
              <a:rPr lang="fr-FR" dirty="0"/>
              <a:t> not cause </a:t>
            </a:r>
            <a:r>
              <a:rPr lang="fr-FR" dirty="0" err="1"/>
              <a:t>cytotoxicity</a:t>
            </a:r>
            <a:r>
              <a:rPr lang="fr-FR" dirty="0"/>
              <a:t>.</a:t>
            </a:r>
          </a:p>
          <a:p>
            <a:r>
              <a:rPr lang="fr-FR" dirty="0"/>
              <a:t>Les </a:t>
            </a:r>
            <a:r>
              <a:rPr lang="fr-FR" b="1" dirty="0"/>
              <a:t>petits ARN en épingle à cheveux</a:t>
            </a:r>
            <a:r>
              <a:rPr lang="fr-FR" dirty="0"/>
              <a:t> (</a:t>
            </a:r>
            <a:r>
              <a:rPr lang="fr-FR" dirty="0" err="1"/>
              <a:t>shRNA</a:t>
            </a:r>
            <a:r>
              <a:rPr lang="fr-FR" dirty="0"/>
              <a:t>) sont des </a:t>
            </a:r>
            <a:r>
              <a:rPr lang="fr-FR" dirty="0">
                <a:hlinkClick r:id="rId3" tooltip="Acide ribonucléique"/>
              </a:rPr>
              <a:t>ARN</a:t>
            </a:r>
            <a:r>
              <a:rPr lang="fr-FR" dirty="0"/>
              <a:t> adoptant une </a:t>
            </a:r>
            <a:r>
              <a:rPr lang="fr-FR" dirty="0">
                <a:hlinkClick r:id="rId4" tooltip="Structure de l'ARN"/>
              </a:rPr>
              <a:t>structure</a:t>
            </a:r>
            <a:r>
              <a:rPr lang="fr-FR" dirty="0"/>
              <a:t> en tige et boucle pouvant être utilisé pour réduire l'expression d'un gène cible via phénomène d'</a:t>
            </a:r>
            <a:r>
              <a:rPr lang="fr-FR" dirty="0">
                <a:hlinkClick r:id="rId5" tooltip="Interférence par ARN"/>
              </a:rPr>
              <a:t>interférence par ARN</a:t>
            </a:r>
            <a:r>
              <a:rPr lang="fr-FR" dirty="0"/>
              <a:t>. Ces petits </a:t>
            </a:r>
            <a:r>
              <a:rPr lang="fr-FR" dirty="0">
                <a:hlinkClick r:id="rId6" tooltip="ARN"/>
              </a:rPr>
              <a:t>ARNs</a:t>
            </a:r>
            <a:r>
              <a:rPr lang="fr-FR" dirty="0"/>
              <a:t> sont un très bon médiateur de l'</a:t>
            </a:r>
            <a:r>
              <a:rPr lang="fr-FR" dirty="0">
                <a:hlinkClick r:id="rId5" tooltip="Interférence par ARN"/>
              </a:rPr>
              <a:t>interférence par ARN</a:t>
            </a:r>
            <a:r>
              <a:rPr lang="fr-FR" dirty="0"/>
              <a:t> car ils ont un faible taux de dégradation et une bonne stabilité. Ils sont par conséquent très avantageux à utiliser pour réaliser l'extinction d'un gène cible. </a:t>
            </a:r>
          </a:p>
        </p:txBody>
      </p:sp>
      <p:sp>
        <p:nvSpPr>
          <p:cNvPr id="4" name="Espace réservé du numéro de diapositive 3"/>
          <p:cNvSpPr>
            <a:spLocks noGrp="1"/>
          </p:cNvSpPr>
          <p:nvPr>
            <p:ph type="sldNum" sz="quarter" idx="5"/>
          </p:nvPr>
        </p:nvSpPr>
        <p:spPr/>
        <p:txBody>
          <a:bodyPr/>
          <a:lstStyle/>
          <a:p>
            <a:fld id="{14BB4837-E083-7644-9608-B60498E9344E}" type="slidenum">
              <a:rPr lang="fr-FR" smtClean="0"/>
              <a:t>21</a:t>
            </a:fld>
            <a:endParaRPr lang="fr-FR"/>
          </a:p>
        </p:txBody>
      </p:sp>
    </p:spTree>
    <p:extLst>
      <p:ext uri="{BB962C8B-B14F-4D97-AF65-F5344CB8AC3E}">
        <p14:creationId xmlns:p14="http://schemas.microsoft.com/office/powerpoint/2010/main" val="2702949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https://www-</a:t>
            </a:r>
            <a:r>
              <a:rPr lang="fr-FR" dirty="0" err="1"/>
              <a:t>sciencedirect</a:t>
            </a:r>
            <a:r>
              <a:rPr lang="fr-FR" dirty="0"/>
              <a:t>-</a:t>
            </a:r>
            <a:r>
              <a:rPr lang="fr-FR" dirty="0" err="1"/>
              <a:t>com.proxy.insermbiblio.inist.fr</a:t>
            </a:r>
            <a:r>
              <a:rPr lang="fr-FR" dirty="0"/>
              <a:t>/science/article/</a:t>
            </a:r>
            <a:r>
              <a:rPr lang="fr-FR" dirty="0" err="1"/>
              <a:t>pii</a:t>
            </a:r>
            <a:r>
              <a:rPr lang="fr-FR" dirty="0"/>
              <a:t>/S009286742100283X?via%3Dihub#fig7</a:t>
            </a:r>
          </a:p>
          <a:p>
            <a:r>
              <a:rPr lang="fr-FR" dirty="0"/>
              <a:t>Figure 4. Formation of a </a:t>
            </a:r>
            <a:r>
              <a:rPr lang="fr-FR" dirty="0" err="1"/>
              <a:t>protein</a:t>
            </a:r>
            <a:r>
              <a:rPr lang="fr-FR" dirty="0"/>
              <a:t> </a:t>
            </a:r>
            <a:r>
              <a:rPr lang="fr-FR" dirty="0" err="1"/>
              <a:t>complex</a:t>
            </a:r>
            <a:r>
              <a:rPr lang="fr-FR" dirty="0"/>
              <a:t> </a:t>
            </a:r>
            <a:r>
              <a:rPr lang="fr-FR" dirty="0" err="1"/>
              <a:t>containing</a:t>
            </a:r>
            <a:r>
              <a:rPr lang="fr-FR" dirty="0"/>
              <a:t> sACE2, S of SARS-CoV-2, and/or </a:t>
            </a:r>
            <a:r>
              <a:rPr lang="fr-FR" dirty="0" err="1"/>
              <a:t>vasopressin</a:t>
            </a:r>
            <a:r>
              <a:rPr lang="fr-FR" dirty="0"/>
              <a:t> </a:t>
            </a:r>
            <a:r>
              <a:rPr lang="fr-FR" dirty="0" err="1"/>
              <a:t>facilitates</a:t>
            </a:r>
            <a:r>
              <a:rPr lang="fr-FR" dirty="0"/>
              <a:t> SARS-CoV-2 </a:t>
            </a:r>
            <a:r>
              <a:rPr lang="fr-FR" dirty="0" err="1"/>
              <a:t>cell</a:t>
            </a:r>
            <a:r>
              <a:rPr lang="fr-FR" dirty="0"/>
              <a:t> entry via Dyn2-dependent </a:t>
            </a:r>
            <a:r>
              <a:rPr lang="fr-FR" dirty="0">
                <a:hlinkClick r:id="rId3" tooltip="Learn more about endocytosis from ScienceDirect's AI-generated Topic Pages"/>
              </a:rPr>
              <a:t>endocytosis</a:t>
            </a:r>
            <a:endParaRPr lang="fr-FR" dirty="0"/>
          </a:p>
          <a:p>
            <a:r>
              <a:rPr lang="fr-FR" dirty="0"/>
              <a:t>(A) </a:t>
            </a:r>
            <a:r>
              <a:rPr lang="fr-FR" dirty="0" err="1"/>
              <a:t>Effect</a:t>
            </a:r>
            <a:r>
              <a:rPr lang="fr-FR" dirty="0"/>
              <a:t> of </a:t>
            </a:r>
            <a:r>
              <a:rPr lang="fr-FR" dirty="0" err="1"/>
              <a:t>vasopressin</a:t>
            </a:r>
            <a:r>
              <a:rPr lang="fr-FR" dirty="0"/>
              <a:t> on SARS-CoV-2 </a:t>
            </a:r>
            <a:r>
              <a:rPr lang="fr-FR" dirty="0" err="1"/>
              <a:t>infectivity</a:t>
            </a:r>
            <a:r>
              <a:rPr lang="fr-FR" dirty="0"/>
              <a:t>. The HK-2 </a:t>
            </a:r>
            <a:r>
              <a:rPr lang="fr-FR" dirty="0" err="1"/>
              <a:t>cells</a:t>
            </a:r>
            <a:r>
              <a:rPr lang="fr-FR" dirty="0"/>
              <a:t> </a:t>
            </a:r>
            <a:r>
              <a:rPr lang="fr-FR" dirty="0" err="1"/>
              <a:t>were</a:t>
            </a:r>
            <a:r>
              <a:rPr lang="fr-FR" dirty="0"/>
              <a:t> </a:t>
            </a:r>
            <a:r>
              <a:rPr lang="fr-FR" dirty="0" err="1"/>
              <a:t>pretreated</a:t>
            </a:r>
            <a:r>
              <a:rPr lang="fr-FR" dirty="0"/>
              <a:t> </a:t>
            </a:r>
            <a:r>
              <a:rPr lang="fr-FR" dirty="0" err="1"/>
              <a:t>with</a:t>
            </a:r>
            <a:r>
              <a:rPr lang="fr-FR" dirty="0"/>
              <a:t> </a:t>
            </a:r>
            <a:r>
              <a:rPr lang="fr-FR" dirty="0" err="1"/>
              <a:t>increasing</a:t>
            </a:r>
            <a:r>
              <a:rPr lang="fr-FR" dirty="0"/>
              <a:t> doses of </a:t>
            </a:r>
            <a:r>
              <a:rPr lang="fr-FR" dirty="0" err="1"/>
              <a:t>vasopressin</a:t>
            </a:r>
            <a:r>
              <a:rPr lang="fr-FR" dirty="0"/>
              <a:t> </a:t>
            </a:r>
            <a:r>
              <a:rPr lang="fr-FR" dirty="0" err="1"/>
              <a:t>followed</a:t>
            </a:r>
            <a:r>
              <a:rPr lang="fr-FR" dirty="0"/>
              <a:t> by SARS-CoV-2 infection. </a:t>
            </a:r>
            <a:r>
              <a:rPr lang="fr-FR" dirty="0" err="1"/>
              <a:t>Mock-treated</a:t>
            </a:r>
            <a:r>
              <a:rPr lang="fr-FR" dirty="0"/>
              <a:t> HK-2 </a:t>
            </a:r>
            <a:r>
              <a:rPr lang="fr-FR" dirty="0" err="1"/>
              <a:t>cells</a:t>
            </a:r>
            <a:r>
              <a:rPr lang="fr-FR" dirty="0"/>
              <a:t> </a:t>
            </a:r>
            <a:r>
              <a:rPr lang="fr-FR" dirty="0" err="1"/>
              <a:t>were</a:t>
            </a:r>
            <a:r>
              <a:rPr lang="fr-FR" dirty="0"/>
              <a:t> </a:t>
            </a:r>
            <a:r>
              <a:rPr lang="fr-FR" dirty="0" err="1"/>
              <a:t>included</a:t>
            </a:r>
            <a:r>
              <a:rPr lang="fr-FR" dirty="0"/>
              <a:t> as a control.</a:t>
            </a:r>
          </a:p>
          <a:p>
            <a:r>
              <a:rPr lang="fr-FR" dirty="0"/>
              <a:t>(B) Co-</a:t>
            </a:r>
            <a:r>
              <a:rPr lang="fr-FR" dirty="0" err="1"/>
              <a:t>immunoprecipitation</a:t>
            </a:r>
            <a:r>
              <a:rPr lang="fr-FR" dirty="0"/>
              <a:t> of sACE2, </a:t>
            </a:r>
            <a:r>
              <a:rPr lang="fr-FR" dirty="0" err="1"/>
              <a:t>vasopressin</a:t>
            </a:r>
            <a:r>
              <a:rPr lang="fr-FR" dirty="0"/>
              <a:t>, and S. </a:t>
            </a:r>
            <a:r>
              <a:rPr lang="fr-FR" dirty="0">
                <a:hlinkClick r:id="rId4" tooltip="Learn more about WB analysis from ScienceDirect's AI-generated Topic Pages"/>
              </a:rPr>
              <a:t>WB analysis</a:t>
            </a:r>
            <a:r>
              <a:rPr lang="fr-FR" dirty="0"/>
              <a:t> of </a:t>
            </a:r>
            <a:r>
              <a:rPr lang="fr-FR" dirty="0" err="1"/>
              <a:t>conditioned</a:t>
            </a:r>
            <a:r>
              <a:rPr lang="fr-FR" dirty="0"/>
              <a:t> </a:t>
            </a:r>
            <a:r>
              <a:rPr lang="fr-FR" dirty="0" err="1"/>
              <a:t>supernatants</a:t>
            </a:r>
            <a:r>
              <a:rPr lang="fr-FR" dirty="0"/>
              <a:t> of FLAG-</a:t>
            </a:r>
            <a:r>
              <a:rPr lang="fr-FR" dirty="0" err="1"/>
              <a:t>tagged</a:t>
            </a:r>
            <a:r>
              <a:rPr lang="fr-FR" dirty="0"/>
              <a:t> </a:t>
            </a:r>
            <a:r>
              <a:rPr lang="fr-FR" dirty="0" err="1"/>
              <a:t>vasopressin</a:t>
            </a:r>
            <a:r>
              <a:rPr lang="fr-FR" dirty="0"/>
              <a:t>- and V5-tagged ACE2-doubly </a:t>
            </a:r>
            <a:r>
              <a:rPr lang="fr-FR" dirty="0" err="1"/>
              <a:t>transfected</a:t>
            </a:r>
            <a:r>
              <a:rPr lang="fr-FR" dirty="0"/>
              <a:t> 293T </a:t>
            </a:r>
            <a:r>
              <a:rPr lang="fr-FR" dirty="0" err="1"/>
              <a:t>cells</a:t>
            </a:r>
            <a:r>
              <a:rPr lang="fr-FR" dirty="0"/>
              <a:t> </a:t>
            </a:r>
            <a:r>
              <a:rPr lang="fr-FR" dirty="0" err="1"/>
              <a:t>with</a:t>
            </a:r>
            <a:r>
              <a:rPr lang="fr-FR" dirty="0"/>
              <a:t> </a:t>
            </a:r>
            <a:r>
              <a:rPr lang="fr-FR" dirty="0" err="1"/>
              <a:t>spike</a:t>
            </a:r>
            <a:r>
              <a:rPr lang="fr-FR" dirty="0"/>
              <a:t>-in recombinant S (</a:t>
            </a:r>
            <a:r>
              <a:rPr lang="fr-FR" dirty="0" err="1"/>
              <a:t>lane</a:t>
            </a:r>
            <a:r>
              <a:rPr lang="fr-FR" dirty="0"/>
              <a:t> 1). Co-</a:t>
            </a:r>
            <a:r>
              <a:rPr lang="fr-FR" dirty="0" err="1"/>
              <a:t>immunoprecipitation</a:t>
            </a:r>
            <a:r>
              <a:rPr lang="fr-FR" dirty="0"/>
              <a:t> of V5-tagged ACE2 (</a:t>
            </a:r>
            <a:r>
              <a:rPr lang="fr-FR" dirty="0" err="1"/>
              <a:t>lanes</a:t>
            </a:r>
            <a:r>
              <a:rPr lang="fr-FR" dirty="0"/>
              <a:t> 2–4) and FLAG-</a:t>
            </a:r>
            <a:r>
              <a:rPr lang="fr-FR" dirty="0" err="1"/>
              <a:t>tagged</a:t>
            </a:r>
            <a:r>
              <a:rPr lang="fr-FR" dirty="0"/>
              <a:t> </a:t>
            </a:r>
            <a:r>
              <a:rPr lang="fr-FR" dirty="0" err="1"/>
              <a:t>vasopressin</a:t>
            </a:r>
            <a:r>
              <a:rPr lang="fr-FR" dirty="0"/>
              <a:t> (</a:t>
            </a:r>
            <a:r>
              <a:rPr lang="fr-FR" dirty="0" err="1"/>
              <a:t>lane</a:t>
            </a:r>
            <a:r>
              <a:rPr lang="fr-FR" dirty="0"/>
              <a:t> 5) </a:t>
            </a:r>
            <a:r>
              <a:rPr lang="fr-FR" dirty="0" err="1"/>
              <a:t>from</a:t>
            </a:r>
            <a:r>
              <a:rPr lang="fr-FR" dirty="0"/>
              <a:t> </a:t>
            </a:r>
            <a:r>
              <a:rPr lang="fr-FR" dirty="0" err="1"/>
              <a:t>conditioned</a:t>
            </a:r>
            <a:r>
              <a:rPr lang="fr-FR" dirty="0"/>
              <a:t> </a:t>
            </a:r>
            <a:r>
              <a:rPr lang="fr-FR" dirty="0" err="1"/>
              <a:t>supernatants</a:t>
            </a:r>
            <a:r>
              <a:rPr lang="fr-FR" dirty="0"/>
              <a:t> of </a:t>
            </a:r>
            <a:r>
              <a:rPr lang="fr-FR" dirty="0" err="1"/>
              <a:t>transfected</a:t>
            </a:r>
            <a:r>
              <a:rPr lang="fr-FR" dirty="0"/>
              <a:t> 293T </a:t>
            </a:r>
            <a:r>
              <a:rPr lang="fr-FR" dirty="0" err="1"/>
              <a:t>cells</a:t>
            </a:r>
            <a:r>
              <a:rPr lang="fr-FR" dirty="0"/>
              <a:t> </a:t>
            </a:r>
            <a:r>
              <a:rPr lang="fr-FR" dirty="0" err="1"/>
              <a:t>using</a:t>
            </a:r>
            <a:r>
              <a:rPr lang="fr-FR" dirty="0"/>
              <a:t> anti-V5 and anti-FLAG </a:t>
            </a:r>
            <a:r>
              <a:rPr lang="fr-FR" dirty="0" err="1"/>
              <a:t>antibodies</a:t>
            </a:r>
            <a:r>
              <a:rPr lang="fr-FR" dirty="0"/>
              <a:t>, </a:t>
            </a:r>
            <a:r>
              <a:rPr lang="fr-FR" dirty="0" err="1"/>
              <a:t>respectively</a:t>
            </a:r>
            <a:r>
              <a:rPr lang="fr-FR" dirty="0"/>
              <a:t>. Co-</a:t>
            </a:r>
            <a:r>
              <a:rPr lang="fr-FR" dirty="0" err="1"/>
              <a:t>immunoprecipitation</a:t>
            </a:r>
            <a:r>
              <a:rPr lang="fr-FR" dirty="0"/>
              <a:t> of FLAG-</a:t>
            </a:r>
            <a:r>
              <a:rPr lang="fr-FR" dirty="0" err="1"/>
              <a:t>tagged</a:t>
            </a:r>
            <a:r>
              <a:rPr lang="fr-FR" dirty="0"/>
              <a:t> </a:t>
            </a:r>
            <a:r>
              <a:rPr lang="fr-FR" dirty="0" err="1"/>
              <a:t>vasopressin</a:t>
            </a:r>
            <a:r>
              <a:rPr lang="fr-FR" dirty="0"/>
              <a:t> </a:t>
            </a:r>
            <a:r>
              <a:rPr lang="fr-FR" dirty="0" err="1"/>
              <a:t>from</a:t>
            </a:r>
            <a:r>
              <a:rPr lang="fr-FR" dirty="0"/>
              <a:t> </a:t>
            </a:r>
            <a:r>
              <a:rPr lang="fr-FR" dirty="0" err="1"/>
              <a:t>conditioned</a:t>
            </a:r>
            <a:r>
              <a:rPr lang="fr-FR" dirty="0"/>
              <a:t> </a:t>
            </a:r>
            <a:r>
              <a:rPr lang="fr-FR" dirty="0" err="1"/>
              <a:t>supernatants</a:t>
            </a:r>
            <a:r>
              <a:rPr lang="fr-FR" dirty="0"/>
              <a:t> of </a:t>
            </a:r>
            <a:r>
              <a:rPr lang="fr-FR" dirty="0" err="1"/>
              <a:t>transfected</a:t>
            </a:r>
            <a:r>
              <a:rPr lang="fr-FR" dirty="0"/>
              <a:t> HK-2 </a:t>
            </a:r>
            <a:r>
              <a:rPr lang="fr-FR" dirty="0" err="1"/>
              <a:t>cells</a:t>
            </a:r>
            <a:r>
              <a:rPr lang="fr-FR" dirty="0"/>
              <a:t> </a:t>
            </a:r>
            <a:r>
              <a:rPr lang="fr-FR" dirty="0" err="1"/>
              <a:t>using</a:t>
            </a:r>
            <a:r>
              <a:rPr lang="fr-FR" dirty="0"/>
              <a:t> anti-FLAG </a:t>
            </a:r>
            <a:r>
              <a:rPr lang="fr-FR" dirty="0" err="1"/>
              <a:t>antibodies</a:t>
            </a:r>
            <a:r>
              <a:rPr lang="fr-FR" dirty="0"/>
              <a:t> (</a:t>
            </a:r>
            <a:r>
              <a:rPr lang="fr-FR" dirty="0" err="1"/>
              <a:t>lane</a:t>
            </a:r>
            <a:r>
              <a:rPr lang="fr-FR" dirty="0"/>
              <a:t> 6–8). </a:t>
            </a:r>
            <a:r>
              <a:rPr lang="fr-FR" dirty="0" err="1"/>
              <a:t>Detection</a:t>
            </a:r>
            <a:r>
              <a:rPr lang="fr-FR" dirty="0"/>
              <a:t> of S, ACE2, and </a:t>
            </a:r>
            <a:r>
              <a:rPr lang="fr-FR" dirty="0" err="1"/>
              <a:t>vasopressin</a:t>
            </a:r>
            <a:r>
              <a:rPr lang="fr-FR" dirty="0"/>
              <a:t> </a:t>
            </a:r>
            <a:r>
              <a:rPr lang="fr-FR" dirty="0" err="1"/>
              <a:t>was</a:t>
            </a:r>
            <a:r>
              <a:rPr lang="fr-FR" dirty="0"/>
              <a:t> </a:t>
            </a:r>
            <a:r>
              <a:rPr lang="fr-FR" dirty="0" err="1"/>
              <a:t>performed</a:t>
            </a:r>
            <a:r>
              <a:rPr lang="fr-FR" dirty="0"/>
              <a:t> </a:t>
            </a:r>
            <a:r>
              <a:rPr lang="fr-FR" dirty="0" err="1"/>
              <a:t>using</a:t>
            </a:r>
            <a:r>
              <a:rPr lang="fr-FR" dirty="0"/>
              <a:t> </a:t>
            </a:r>
            <a:r>
              <a:rPr lang="fr-FR" dirty="0" err="1"/>
              <a:t>specific</a:t>
            </a:r>
            <a:r>
              <a:rPr lang="fr-FR" dirty="0"/>
              <a:t> </a:t>
            </a:r>
            <a:r>
              <a:rPr lang="fr-FR" dirty="0" err="1"/>
              <a:t>antibodies</a:t>
            </a:r>
            <a:r>
              <a:rPr lang="fr-FR" dirty="0"/>
              <a:t>.</a:t>
            </a:r>
          </a:p>
          <a:p>
            <a:r>
              <a:rPr lang="fr-FR" dirty="0"/>
              <a:t>In </a:t>
            </a:r>
            <a:r>
              <a:rPr lang="fr-FR" dirty="0" err="1"/>
              <a:t>view</a:t>
            </a:r>
            <a:r>
              <a:rPr lang="fr-FR" dirty="0"/>
              <a:t> of the importance of </a:t>
            </a:r>
            <a:r>
              <a:rPr lang="fr-FR" dirty="0" err="1"/>
              <a:t>vasopressin-related</a:t>
            </a:r>
            <a:r>
              <a:rPr lang="fr-FR" dirty="0"/>
              <a:t> </a:t>
            </a:r>
            <a:r>
              <a:rPr lang="fr-FR" dirty="0" err="1"/>
              <a:t>VDFs</a:t>
            </a:r>
            <a:r>
              <a:rPr lang="fr-FR" dirty="0"/>
              <a:t> in SARS-CoV-2 infection (</a:t>
            </a:r>
            <a:r>
              <a:rPr lang="fr-FR" dirty="0">
                <a:hlinkClick r:id="rId5"/>
              </a:rPr>
              <a:t>Figure 2</a:t>
            </a:r>
            <a:r>
              <a:rPr lang="fr-FR" dirty="0"/>
              <a:t>F), </a:t>
            </a:r>
            <a:r>
              <a:rPr lang="fr-FR" dirty="0" err="1"/>
              <a:t>we</a:t>
            </a:r>
            <a:r>
              <a:rPr lang="fr-FR" dirty="0"/>
              <a:t> </a:t>
            </a:r>
            <a:r>
              <a:rPr lang="fr-FR" dirty="0" err="1"/>
              <a:t>further</a:t>
            </a:r>
            <a:r>
              <a:rPr lang="fr-FR" dirty="0"/>
              <a:t> </a:t>
            </a:r>
            <a:r>
              <a:rPr lang="fr-FR" dirty="0" err="1"/>
              <a:t>tested</a:t>
            </a:r>
            <a:r>
              <a:rPr lang="fr-FR" dirty="0"/>
              <a:t> if SARS-CoV-2 infection </a:t>
            </a:r>
            <a:r>
              <a:rPr lang="fr-FR" dirty="0" err="1"/>
              <a:t>depends</a:t>
            </a:r>
            <a:r>
              <a:rPr lang="fr-FR" dirty="0"/>
              <a:t> on </a:t>
            </a:r>
            <a:r>
              <a:rPr lang="fr-FR" dirty="0" err="1"/>
              <a:t>vasopressin</a:t>
            </a:r>
            <a:r>
              <a:rPr lang="fr-FR" dirty="0"/>
              <a:t>. </a:t>
            </a:r>
            <a:r>
              <a:rPr lang="fr-FR" dirty="0" err="1"/>
              <a:t>Compared</a:t>
            </a:r>
            <a:r>
              <a:rPr lang="fr-FR" dirty="0"/>
              <a:t> to the </a:t>
            </a:r>
            <a:r>
              <a:rPr lang="fr-FR" dirty="0" err="1"/>
              <a:t>mock-treated</a:t>
            </a:r>
            <a:r>
              <a:rPr lang="fr-FR" dirty="0"/>
              <a:t> control, HK-2 </a:t>
            </a:r>
            <a:r>
              <a:rPr lang="fr-FR" dirty="0" err="1"/>
              <a:t>cells</a:t>
            </a:r>
            <a:r>
              <a:rPr lang="fr-FR" dirty="0"/>
              <a:t> </a:t>
            </a:r>
            <a:r>
              <a:rPr lang="fr-FR" dirty="0" err="1"/>
              <a:t>pretreated</a:t>
            </a:r>
            <a:r>
              <a:rPr lang="fr-FR" dirty="0"/>
              <a:t> </a:t>
            </a:r>
            <a:r>
              <a:rPr lang="fr-FR" dirty="0" err="1"/>
              <a:t>with</a:t>
            </a:r>
            <a:r>
              <a:rPr lang="fr-FR" dirty="0"/>
              <a:t> </a:t>
            </a:r>
            <a:r>
              <a:rPr lang="fr-FR" dirty="0" err="1"/>
              <a:t>increasing</a:t>
            </a:r>
            <a:r>
              <a:rPr lang="fr-FR" dirty="0"/>
              <a:t> doses of </a:t>
            </a:r>
            <a:r>
              <a:rPr lang="fr-FR" dirty="0" err="1"/>
              <a:t>vasopressin</a:t>
            </a:r>
            <a:r>
              <a:rPr lang="fr-FR" dirty="0"/>
              <a:t> </a:t>
            </a:r>
            <a:r>
              <a:rPr lang="fr-FR" dirty="0" err="1"/>
              <a:t>showed</a:t>
            </a:r>
            <a:r>
              <a:rPr lang="fr-FR" dirty="0"/>
              <a:t> a </a:t>
            </a:r>
            <a:r>
              <a:rPr lang="fr-FR" dirty="0" err="1"/>
              <a:t>significant</a:t>
            </a:r>
            <a:r>
              <a:rPr lang="fr-FR" dirty="0"/>
              <a:t> </a:t>
            </a:r>
            <a:r>
              <a:rPr lang="fr-FR" dirty="0" err="1"/>
              <a:t>increase</a:t>
            </a:r>
            <a:r>
              <a:rPr lang="fr-FR" dirty="0"/>
              <a:t> in the SARS-CoV-2 </a:t>
            </a:r>
            <a:r>
              <a:rPr lang="fr-FR" dirty="0" err="1"/>
              <a:t>infectivity</a:t>
            </a:r>
            <a:r>
              <a:rPr lang="fr-FR" dirty="0"/>
              <a:t> as </a:t>
            </a:r>
            <a:r>
              <a:rPr lang="fr-FR" dirty="0" err="1"/>
              <a:t>determined</a:t>
            </a:r>
            <a:r>
              <a:rPr lang="fr-FR" dirty="0"/>
              <a:t> by the TCID</a:t>
            </a:r>
            <a:r>
              <a:rPr lang="fr-FR" baseline="-25000" dirty="0"/>
              <a:t>50</a:t>
            </a:r>
            <a:r>
              <a:rPr lang="fr-FR" dirty="0"/>
              <a:t> </a:t>
            </a:r>
            <a:r>
              <a:rPr lang="fr-FR" dirty="0" err="1"/>
              <a:t>assays</a:t>
            </a:r>
            <a:r>
              <a:rPr lang="fr-FR" dirty="0"/>
              <a:t> (</a:t>
            </a:r>
            <a:r>
              <a:rPr lang="fr-FR" dirty="0">
                <a:hlinkClick r:id="rId6"/>
              </a:rPr>
              <a:t>Figure 4</a:t>
            </a:r>
            <a:r>
              <a:rPr lang="fr-FR" dirty="0"/>
              <a:t>A). It </a:t>
            </a:r>
            <a:r>
              <a:rPr lang="fr-FR" dirty="0" err="1"/>
              <a:t>is</a:t>
            </a:r>
            <a:r>
              <a:rPr lang="fr-FR" dirty="0"/>
              <a:t> </a:t>
            </a:r>
            <a:r>
              <a:rPr lang="fr-FR" dirty="0" err="1"/>
              <a:t>known</a:t>
            </a:r>
            <a:r>
              <a:rPr lang="fr-FR" dirty="0"/>
              <a:t> </a:t>
            </a:r>
            <a:r>
              <a:rPr lang="fr-FR" dirty="0" err="1"/>
              <a:t>that</a:t>
            </a:r>
            <a:r>
              <a:rPr lang="fr-FR" dirty="0"/>
              <a:t> </a:t>
            </a:r>
            <a:r>
              <a:rPr lang="fr-FR" dirty="0" err="1"/>
              <a:t>circulating</a:t>
            </a:r>
            <a:r>
              <a:rPr lang="fr-FR" dirty="0"/>
              <a:t> sACE2 </a:t>
            </a:r>
            <a:r>
              <a:rPr lang="fr-FR" dirty="0" err="1"/>
              <a:t>is</a:t>
            </a:r>
            <a:r>
              <a:rPr lang="fr-FR" dirty="0"/>
              <a:t> an important </a:t>
            </a:r>
            <a:r>
              <a:rPr lang="fr-FR" dirty="0" err="1"/>
              <a:t>regulator</a:t>
            </a:r>
            <a:r>
              <a:rPr lang="fr-FR" dirty="0"/>
              <a:t> of the </a:t>
            </a:r>
            <a:r>
              <a:rPr lang="fr-FR" dirty="0">
                <a:hlinkClick r:id="rId7" tooltip="Learn more about RAS from ScienceDirect's AI-generated Topic Pages"/>
              </a:rPr>
              <a:t>RAS</a:t>
            </a:r>
            <a:r>
              <a:rPr lang="fr-FR" dirty="0"/>
              <a:t>, </a:t>
            </a:r>
            <a:r>
              <a:rPr lang="fr-FR" dirty="0" err="1"/>
              <a:t>while</a:t>
            </a:r>
            <a:r>
              <a:rPr lang="fr-FR" dirty="0"/>
              <a:t> </a:t>
            </a:r>
            <a:r>
              <a:rPr lang="fr-FR" dirty="0" err="1"/>
              <a:t>vasopressin</a:t>
            </a:r>
            <a:r>
              <a:rPr lang="fr-FR" dirty="0"/>
              <a:t> production </a:t>
            </a:r>
            <a:r>
              <a:rPr lang="fr-FR" dirty="0" err="1"/>
              <a:t>could</a:t>
            </a:r>
            <a:r>
              <a:rPr lang="fr-FR" dirty="0"/>
              <a:t> </a:t>
            </a:r>
            <a:r>
              <a:rPr lang="fr-FR" dirty="0" err="1"/>
              <a:t>also</a:t>
            </a:r>
            <a:r>
              <a:rPr lang="fr-FR" dirty="0"/>
              <a:t> </a:t>
            </a:r>
            <a:r>
              <a:rPr lang="fr-FR" dirty="0" err="1"/>
              <a:t>be</a:t>
            </a:r>
            <a:r>
              <a:rPr lang="fr-FR" dirty="0"/>
              <a:t> </a:t>
            </a:r>
            <a:r>
              <a:rPr lang="fr-FR" dirty="0" err="1"/>
              <a:t>regulated</a:t>
            </a:r>
            <a:r>
              <a:rPr lang="fr-FR" dirty="0"/>
              <a:t> by the RAS (</a:t>
            </a:r>
            <a:r>
              <a:rPr lang="fr-FR" dirty="0">
                <a:hlinkClick r:id="rId8"/>
              </a:rPr>
              <a:t>Reid et al., 1983</a:t>
            </a:r>
            <a:r>
              <a:rPr lang="fr-FR" dirty="0"/>
              <a:t>). </a:t>
            </a:r>
            <a:r>
              <a:rPr lang="fr-FR" dirty="0" err="1"/>
              <a:t>Given</a:t>
            </a:r>
            <a:r>
              <a:rPr lang="fr-FR" dirty="0"/>
              <a:t> </a:t>
            </a:r>
            <a:r>
              <a:rPr lang="fr-FR" dirty="0" err="1"/>
              <a:t>that</a:t>
            </a:r>
            <a:r>
              <a:rPr lang="fr-FR" dirty="0"/>
              <a:t> sACE2 </a:t>
            </a:r>
            <a:r>
              <a:rPr lang="fr-FR" dirty="0" err="1"/>
              <a:t>retains</a:t>
            </a:r>
            <a:r>
              <a:rPr lang="fr-FR" dirty="0"/>
              <a:t> an intact interaction site for binding to SARS-CoV-2, </a:t>
            </a:r>
            <a:r>
              <a:rPr lang="fr-FR" dirty="0" err="1"/>
              <a:t>we</a:t>
            </a:r>
            <a:r>
              <a:rPr lang="fr-FR" dirty="0"/>
              <a:t> </a:t>
            </a:r>
            <a:r>
              <a:rPr lang="fr-FR" dirty="0" err="1"/>
              <a:t>hypothesized</a:t>
            </a:r>
            <a:r>
              <a:rPr lang="fr-FR" dirty="0"/>
              <a:t> </a:t>
            </a:r>
            <a:r>
              <a:rPr lang="fr-FR" dirty="0" err="1"/>
              <a:t>that</a:t>
            </a:r>
            <a:r>
              <a:rPr lang="fr-FR" dirty="0"/>
              <a:t> </a:t>
            </a:r>
            <a:r>
              <a:rPr lang="fr-FR" dirty="0" err="1"/>
              <a:t>there</a:t>
            </a:r>
            <a:r>
              <a:rPr lang="fr-FR" dirty="0"/>
              <a:t> </a:t>
            </a:r>
            <a:r>
              <a:rPr lang="fr-FR" dirty="0" err="1"/>
              <a:t>may</a:t>
            </a:r>
            <a:r>
              <a:rPr lang="fr-FR" dirty="0"/>
              <a:t> </a:t>
            </a:r>
            <a:r>
              <a:rPr lang="fr-FR" dirty="0" err="1"/>
              <a:t>be</a:t>
            </a:r>
            <a:r>
              <a:rPr lang="fr-FR" dirty="0"/>
              <a:t> interaction </a:t>
            </a:r>
            <a:r>
              <a:rPr lang="fr-FR" dirty="0" err="1"/>
              <a:t>between</a:t>
            </a:r>
            <a:r>
              <a:rPr lang="fr-FR" dirty="0"/>
              <a:t> </a:t>
            </a:r>
            <a:r>
              <a:rPr lang="fr-FR" dirty="0" err="1"/>
              <a:t>vasopressin</a:t>
            </a:r>
            <a:r>
              <a:rPr lang="fr-FR" dirty="0"/>
              <a:t> and sACE2, </a:t>
            </a:r>
            <a:r>
              <a:rPr lang="fr-FR" dirty="0" err="1"/>
              <a:t>which</a:t>
            </a:r>
            <a:r>
              <a:rPr lang="fr-FR" dirty="0"/>
              <a:t> </a:t>
            </a:r>
            <a:r>
              <a:rPr lang="fr-FR" dirty="0" err="1"/>
              <a:t>could</a:t>
            </a:r>
            <a:r>
              <a:rPr lang="fr-FR" dirty="0"/>
              <a:t> </a:t>
            </a:r>
            <a:r>
              <a:rPr lang="fr-FR" dirty="0" err="1"/>
              <a:t>modulate</a:t>
            </a:r>
            <a:r>
              <a:rPr lang="fr-FR" dirty="0"/>
              <a:t> the SARS-CoV-2 </a:t>
            </a:r>
            <a:r>
              <a:rPr lang="fr-FR" dirty="0" err="1"/>
              <a:t>infectivity</a:t>
            </a:r>
            <a:r>
              <a:rPr lang="fr-FR" dirty="0"/>
              <a:t>. To examine </a:t>
            </a:r>
            <a:r>
              <a:rPr lang="fr-FR" dirty="0" err="1"/>
              <a:t>their</a:t>
            </a:r>
            <a:r>
              <a:rPr lang="fr-FR" dirty="0"/>
              <a:t> interactions, </a:t>
            </a:r>
            <a:r>
              <a:rPr lang="fr-FR" dirty="0" err="1"/>
              <a:t>we</a:t>
            </a:r>
            <a:r>
              <a:rPr lang="fr-FR" dirty="0"/>
              <a:t> </a:t>
            </a:r>
            <a:r>
              <a:rPr lang="fr-FR" dirty="0" err="1"/>
              <a:t>spiked</a:t>
            </a:r>
            <a:r>
              <a:rPr lang="fr-FR" dirty="0"/>
              <a:t> recombinant </a:t>
            </a:r>
            <a:r>
              <a:rPr lang="fr-FR" dirty="0" err="1"/>
              <a:t>spike</a:t>
            </a:r>
            <a:r>
              <a:rPr lang="fr-FR" dirty="0"/>
              <a:t> (S) of SARS-CoV-2 </a:t>
            </a:r>
            <a:r>
              <a:rPr lang="fr-FR" dirty="0" err="1"/>
              <a:t>into</a:t>
            </a:r>
            <a:r>
              <a:rPr lang="fr-FR" dirty="0"/>
              <a:t> culture medium of 293T </a:t>
            </a:r>
            <a:r>
              <a:rPr lang="fr-FR" dirty="0" err="1"/>
              <a:t>cells</a:t>
            </a:r>
            <a:r>
              <a:rPr lang="fr-FR" dirty="0"/>
              <a:t>, </a:t>
            </a:r>
            <a:r>
              <a:rPr lang="fr-FR" dirty="0" err="1"/>
              <a:t>which</a:t>
            </a:r>
            <a:r>
              <a:rPr lang="fr-FR" dirty="0"/>
              <a:t> </a:t>
            </a:r>
            <a:r>
              <a:rPr lang="fr-FR" dirty="0" err="1"/>
              <a:t>were</a:t>
            </a:r>
            <a:r>
              <a:rPr lang="fr-FR" dirty="0"/>
              <a:t> </a:t>
            </a:r>
            <a:r>
              <a:rPr lang="fr-FR" dirty="0" err="1"/>
              <a:t>doubly</a:t>
            </a:r>
            <a:r>
              <a:rPr lang="fr-FR" dirty="0"/>
              <a:t> </a:t>
            </a:r>
            <a:r>
              <a:rPr lang="fr-FR" dirty="0" err="1"/>
              <a:t>transfected</a:t>
            </a:r>
            <a:r>
              <a:rPr lang="fr-FR" dirty="0"/>
              <a:t> </a:t>
            </a:r>
            <a:r>
              <a:rPr lang="fr-FR" dirty="0" err="1"/>
              <a:t>with</a:t>
            </a:r>
            <a:r>
              <a:rPr lang="fr-FR" dirty="0"/>
              <a:t> FLAG-</a:t>
            </a:r>
            <a:r>
              <a:rPr lang="fr-FR" dirty="0" err="1"/>
              <a:t>tagged</a:t>
            </a:r>
            <a:r>
              <a:rPr lang="fr-FR" dirty="0"/>
              <a:t> </a:t>
            </a:r>
            <a:r>
              <a:rPr lang="fr-FR" dirty="0" err="1"/>
              <a:t>vasopressin</a:t>
            </a:r>
            <a:r>
              <a:rPr lang="fr-FR" dirty="0"/>
              <a:t> and V5-tagged ACE2. </a:t>
            </a:r>
            <a:r>
              <a:rPr lang="fr-FR" dirty="0" err="1"/>
              <a:t>Secretions</a:t>
            </a:r>
            <a:r>
              <a:rPr lang="fr-FR" dirty="0"/>
              <a:t> of sACE2 and </a:t>
            </a:r>
            <a:r>
              <a:rPr lang="fr-FR" dirty="0" err="1"/>
              <a:t>vasopressin</a:t>
            </a:r>
            <a:r>
              <a:rPr lang="fr-FR" dirty="0"/>
              <a:t> </a:t>
            </a:r>
            <a:r>
              <a:rPr lang="fr-FR" dirty="0" err="1"/>
              <a:t>were</a:t>
            </a:r>
            <a:r>
              <a:rPr lang="fr-FR" dirty="0"/>
              <a:t> </a:t>
            </a:r>
            <a:r>
              <a:rPr lang="fr-FR" dirty="0" err="1"/>
              <a:t>confirmed</a:t>
            </a:r>
            <a:r>
              <a:rPr lang="fr-FR" dirty="0"/>
              <a:t> by WB analyses of the </a:t>
            </a:r>
            <a:r>
              <a:rPr lang="fr-FR" dirty="0" err="1"/>
              <a:t>conditioned</a:t>
            </a:r>
            <a:r>
              <a:rPr lang="fr-FR" dirty="0"/>
              <a:t> medium of </a:t>
            </a:r>
            <a:r>
              <a:rPr lang="fr-FR" dirty="0" err="1"/>
              <a:t>transfected</a:t>
            </a:r>
            <a:r>
              <a:rPr lang="fr-FR" dirty="0"/>
              <a:t> </a:t>
            </a:r>
            <a:r>
              <a:rPr lang="fr-FR" dirty="0" err="1"/>
              <a:t>cells</a:t>
            </a:r>
            <a:r>
              <a:rPr lang="fr-FR" dirty="0"/>
              <a:t> (</a:t>
            </a:r>
            <a:r>
              <a:rPr lang="fr-FR" dirty="0">
                <a:hlinkClick r:id="rId6"/>
              </a:rPr>
              <a:t>Figure 4</a:t>
            </a:r>
            <a:r>
              <a:rPr lang="fr-FR" dirty="0"/>
              <a:t>B; </a:t>
            </a:r>
            <a:r>
              <a:rPr lang="fr-FR" dirty="0" err="1"/>
              <a:t>lane</a:t>
            </a:r>
            <a:r>
              <a:rPr lang="fr-FR" dirty="0"/>
              <a:t> 1). As </a:t>
            </a:r>
            <a:r>
              <a:rPr lang="fr-FR" dirty="0" err="1"/>
              <a:t>expected</a:t>
            </a:r>
            <a:r>
              <a:rPr lang="fr-FR" dirty="0"/>
              <a:t>, pull-down of sACE2 </a:t>
            </a:r>
            <a:r>
              <a:rPr lang="fr-FR" dirty="0" err="1"/>
              <a:t>could</a:t>
            </a:r>
            <a:r>
              <a:rPr lang="fr-FR" dirty="0"/>
              <a:t> </a:t>
            </a:r>
            <a:r>
              <a:rPr lang="fr-FR" dirty="0" err="1"/>
              <a:t>effectively</a:t>
            </a:r>
            <a:r>
              <a:rPr lang="fr-FR" dirty="0"/>
              <a:t> </a:t>
            </a:r>
            <a:r>
              <a:rPr lang="fr-FR" dirty="0" err="1"/>
              <a:t>co-immunoprecipitate</a:t>
            </a:r>
            <a:r>
              <a:rPr lang="fr-FR" dirty="0"/>
              <a:t> the S (</a:t>
            </a:r>
            <a:r>
              <a:rPr lang="fr-FR" dirty="0">
                <a:hlinkClick r:id="rId6"/>
              </a:rPr>
              <a:t>Figure 4</a:t>
            </a:r>
            <a:r>
              <a:rPr lang="fr-FR" dirty="0"/>
              <a:t>B; </a:t>
            </a:r>
            <a:r>
              <a:rPr lang="fr-FR" dirty="0" err="1"/>
              <a:t>lane</a:t>
            </a:r>
            <a:r>
              <a:rPr lang="fr-FR" dirty="0"/>
              <a:t> 2). </a:t>
            </a:r>
            <a:r>
              <a:rPr lang="fr-FR" dirty="0" err="1"/>
              <a:t>Intriguingly</a:t>
            </a:r>
            <a:r>
              <a:rPr lang="fr-FR" dirty="0"/>
              <a:t>, </a:t>
            </a:r>
            <a:r>
              <a:rPr lang="fr-FR" dirty="0" err="1"/>
              <a:t>vasopressin</a:t>
            </a:r>
            <a:r>
              <a:rPr lang="fr-FR" dirty="0"/>
              <a:t> </a:t>
            </a:r>
            <a:r>
              <a:rPr lang="fr-FR" dirty="0" err="1"/>
              <a:t>was</a:t>
            </a:r>
            <a:r>
              <a:rPr lang="fr-FR" dirty="0"/>
              <a:t> </a:t>
            </a:r>
            <a:r>
              <a:rPr lang="fr-FR" dirty="0" err="1"/>
              <a:t>detected</a:t>
            </a:r>
            <a:r>
              <a:rPr lang="fr-FR" dirty="0"/>
              <a:t> in the </a:t>
            </a:r>
            <a:r>
              <a:rPr lang="fr-FR" dirty="0" err="1"/>
              <a:t>same</a:t>
            </a:r>
            <a:r>
              <a:rPr lang="fr-FR" dirty="0"/>
              <a:t> </a:t>
            </a:r>
            <a:r>
              <a:rPr lang="fr-FR" dirty="0" err="1"/>
              <a:t>co-immunoprecipitation</a:t>
            </a:r>
            <a:r>
              <a:rPr lang="fr-FR" dirty="0"/>
              <a:t>, </a:t>
            </a:r>
            <a:r>
              <a:rPr lang="fr-FR" dirty="0" err="1"/>
              <a:t>suggesting</a:t>
            </a:r>
            <a:r>
              <a:rPr lang="fr-FR" dirty="0"/>
              <a:t> </a:t>
            </a:r>
            <a:r>
              <a:rPr lang="fr-FR" dirty="0" err="1"/>
              <a:t>that</a:t>
            </a:r>
            <a:r>
              <a:rPr lang="fr-FR" dirty="0"/>
              <a:t> sACE2 </a:t>
            </a:r>
            <a:r>
              <a:rPr lang="fr-FR" dirty="0" err="1"/>
              <a:t>could</a:t>
            </a:r>
            <a:r>
              <a:rPr lang="fr-FR" dirty="0"/>
              <a:t> </a:t>
            </a:r>
            <a:r>
              <a:rPr lang="fr-FR" dirty="0" err="1"/>
              <a:t>form</a:t>
            </a:r>
            <a:r>
              <a:rPr lang="fr-FR" dirty="0"/>
              <a:t> a </a:t>
            </a:r>
            <a:r>
              <a:rPr lang="fr-FR" dirty="0" err="1"/>
              <a:t>complex</a:t>
            </a:r>
            <a:r>
              <a:rPr lang="fr-FR" dirty="0"/>
              <a:t> </a:t>
            </a:r>
            <a:r>
              <a:rPr lang="fr-FR" dirty="0" err="1"/>
              <a:t>with</a:t>
            </a:r>
            <a:r>
              <a:rPr lang="fr-FR" dirty="0"/>
              <a:t> S and </a:t>
            </a:r>
            <a:r>
              <a:rPr lang="fr-FR" dirty="0" err="1"/>
              <a:t>vasopressin</a:t>
            </a:r>
            <a:r>
              <a:rPr lang="fr-FR" dirty="0"/>
              <a:t> (</a:t>
            </a:r>
            <a:r>
              <a:rPr lang="fr-FR" dirty="0">
                <a:hlinkClick r:id="rId6"/>
              </a:rPr>
              <a:t>Figure 4</a:t>
            </a:r>
            <a:r>
              <a:rPr lang="fr-FR" dirty="0"/>
              <a:t>B; </a:t>
            </a:r>
            <a:r>
              <a:rPr lang="fr-FR" dirty="0" err="1"/>
              <a:t>lane</a:t>
            </a:r>
            <a:r>
              <a:rPr lang="fr-FR" dirty="0"/>
              <a:t> 2). To </a:t>
            </a:r>
            <a:r>
              <a:rPr lang="fr-FR" dirty="0" err="1"/>
              <a:t>further</a:t>
            </a:r>
            <a:r>
              <a:rPr lang="fr-FR" dirty="0"/>
              <a:t> examine if </a:t>
            </a:r>
            <a:r>
              <a:rPr lang="fr-FR" dirty="0" err="1"/>
              <a:t>there</a:t>
            </a:r>
            <a:r>
              <a:rPr lang="fr-FR" dirty="0"/>
              <a:t> </a:t>
            </a:r>
            <a:r>
              <a:rPr lang="fr-FR" dirty="0" err="1"/>
              <a:t>was</a:t>
            </a:r>
            <a:r>
              <a:rPr lang="fr-FR" dirty="0"/>
              <a:t> </a:t>
            </a:r>
            <a:r>
              <a:rPr lang="fr-FR" dirty="0" err="1"/>
              <a:t>any</a:t>
            </a:r>
            <a:r>
              <a:rPr lang="fr-FR" dirty="0"/>
              <a:t> interaction </a:t>
            </a:r>
            <a:r>
              <a:rPr lang="fr-FR" dirty="0" err="1"/>
              <a:t>between</a:t>
            </a:r>
            <a:r>
              <a:rPr lang="fr-FR" dirty="0"/>
              <a:t> S and </a:t>
            </a:r>
            <a:r>
              <a:rPr lang="fr-FR" dirty="0" err="1"/>
              <a:t>vasopressin</a:t>
            </a:r>
            <a:r>
              <a:rPr lang="fr-FR" dirty="0"/>
              <a:t>, </a:t>
            </a:r>
            <a:r>
              <a:rPr lang="fr-FR" dirty="0" err="1"/>
              <a:t>we</a:t>
            </a:r>
            <a:r>
              <a:rPr lang="fr-FR" dirty="0"/>
              <a:t> </a:t>
            </a:r>
            <a:r>
              <a:rPr lang="fr-FR" dirty="0" err="1"/>
              <a:t>removed</a:t>
            </a:r>
            <a:r>
              <a:rPr lang="fr-FR" dirty="0"/>
              <a:t> </a:t>
            </a:r>
            <a:r>
              <a:rPr lang="fr-FR" dirty="0" err="1"/>
              <a:t>vasopressin</a:t>
            </a:r>
            <a:r>
              <a:rPr lang="fr-FR" dirty="0"/>
              <a:t> </a:t>
            </a:r>
            <a:r>
              <a:rPr lang="fr-FR" dirty="0" err="1"/>
              <a:t>from</a:t>
            </a:r>
            <a:r>
              <a:rPr lang="fr-FR" dirty="0"/>
              <a:t> the </a:t>
            </a:r>
            <a:r>
              <a:rPr lang="fr-FR" dirty="0" err="1"/>
              <a:t>co-immunoprecipitation</a:t>
            </a:r>
            <a:r>
              <a:rPr lang="fr-FR" dirty="0"/>
              <a:t> </a:t>
            </a:r>
            <a:r>
              <a:rPr lang="fr-FR" dirty="0" err="1"/>
              <a:t>experiment</a:t>
            </a:r>
            <a:r>
              <a:rPr lang="fr-FR" dirty="0"/>
              <a:t>. Pull-down of sACE2 </a:t>
            </a:r>
            <a:r>
              <a:rPr lang="fr-FR" dirty="0" err="1"/>
              <a:t>was</a:t>
            </a:r>
            <a:r>
              <a:rPr lang="fr-FR" dirty="0"/>
              <a:t> able to </a:t>
            </a:r>
            <a:r>
              <a:rPr lang="fr-FR" dirty="0" err="1"/>
              <a:t>co-immunoprecipitate</a:t>
            </a:r>
            <a:r>
              <a:rPr lang="fr-FR" dirty="0"/>
              <a:t> the S (</a:t>
            </a:r>
            <a:r>
              <a:rPr lang="fr-FR" dirty="0">
                <a:hlinkClick r:id="rId6"/>
              </a:rPr>
              <a:t>Figure 4</a:t>
            </a:r>
            <a:r>
              <a:rPr lang="fr-FR" dirty="0"/>
              <a:t>B; </a:t>
            </a:r>
            <a:r>
              <a:rPr lang="fr-FR" dirty="0" err="1"/>
              <a:t>lane</a:t>
            </a:r>
            <a:r>
              <a:rPr lang="fr-FR" dirty="0"/>
              <a:t> 3), but the </a:t>
            </a:r>
            <a:r>
              <a:rPr lang="fr-FR" dirty="0" err="1"/>
              <a:t>amount</a:t>
            </a:r>
            <a:r>
              <a:rPr lang="fr-FR" dirty="0"/>
              <a:t> </a:t>
            </a:r>
            <a:r>
              <a:rPr lang="fr-FR" dirty="0" err="1"/>
              <a:t>was</a:t>
            </a:r>
            <a:r>
              <a:rPr lang="fr-FR" dirty="0"/>
              <a:t> </a:t>
            </a:r>
            <a:r>
              <a:rPr lang="fr-FR" dirty="0" err="1"/>
              <a:t>lower</a:t>
            </a:r>
            <a:r>
              <a:rPr lang="fr-FR" dirty="0"/>
              <a:t> </a:t>
            </a:r>
            <a:r>
              <a:rPr lang="fr-FR" dirty="0" err="1"/>
              <a:t>compared</a:t>
            </a:r>
            <a:r>
              <a:rPr lang="fr-FR" dirty="0"/>
              <a:t> to the </a:t>
            </a:r>
            <a:r>
              <a:rPr lang="fr-FR" dirty="0" err="1"/>
              <a:t>reaction</a:t>
            </a:r>
            <a:r>
              <a:rPr lang="fr-FR" dirty="0"/>
              <a:t> </a:t>
            </a:r>
            <a:r>
              <a:rPr lang="fr-FR" dirty="0" err="1"/>
              <a:t>containing</a:t>
            </a:r>
            <a:r>
              <a:rPr lang="fr-FR" dirty="0"/>
              <a:t> </a:t>
            </a:r>
            <a:r>
              <a:rPr lang="fr-FR" dirty="0" err="1"/>
              <a:t>vasopressin</a:t>
            </a:r>
            <a:r>
              <a:rPr lang="fr-FR" dirty="0"/>
              <a:t> (</a:t>
            </a:r>
            <a:r>
              <a:rPr lang="fr-FR" dirty="0">
                <a:hlinkClick r:id="rId6"/>
              </a:rPr>
              <a:t>Figure 4</a:t>
            </a:r>
            <a:r>
              <a:rPr lang="fr-FR" dirty="0"/>
              <a:t>B; </a:t>
            </a:r>
            <a:r>
              <a:rPr lang="fr-FR" dirty="0" err="1"/>
              <a:t>lane</a:t>
            </a:r>
            <a:r>
              <a:rPr lang="fr-FR" dirty="0"/>
              <a:t> 1). </a:t>
            </a:r>
            <a:r>
              <a:rPr lang="fr-FR" dirty="0" err="1"/>
              <a:t>Remarkably</a:t>
            </a:r>
            <a:r>
              <a:rPr lang="fr-FR" dirty="0"/>
              <a:t>, </a:t>
            </a:r>
            <a:r>
              <a:rPr lang="fr-FR" dirty="0" err="1"/>
              <a:t>when</a:t>
            </a:r>
            <a:r>
              <a:rPr lang="fr-FR" dirty="0"/>
              <a:t> S </a:t>
            </a:r>
            <a:r>
              <a:rPr lang="fr-FR" dirty="0" err="1"/>
              <a:t>was</a:t>
            </a:r>
            <a:r>
              <a:rPr lang="fr-FR" dirty="0"/>
              <a:t> </a:t>
            </a:r>
            <a:r>
              <a:rPr lang="fr-FR" dirty="0" err="1"/>
              <a:t>removed</a:t>
            </a:r>
            <a:r>
              <a:rPr lang="fr-FR" dirty="0"/>
              <a:t> </a:t>
            </a:r>
            <a:r>
              <a:rPr lang="fr-FR" dirty="0" err="1"/>
              <a:t>from</a:t>
            </a:r>
            <a:r>
              <a:rPr lang="fr-FR" dirty="0"/>
              <a:t> the </a:t>
            </a:r>
            <a:r>
              <a:rPr lang="fr-FR" dirty="0" err="1"/>
              <a:t>co-immunoprecipitation</a:t>
            </a:r>
            <a:r>
              <a:rPr lang="fr-FR" dirty="0"/>
              <a:t> </a:t>
            </a:r>
            <a:r>
              <a:rPr lang="fr-FR" dirty="0" err="1"/>
              <a:t>reaction</a:t>
            </a:r>
            <a:r>
              <a:rPr lang="fr-FR" dirty="0"/>
              <a:t>, </a:t>
            </a:r>
            <a:r>
              <a:rPr lang="fr-FR" dirty="0" err="1"/>
              <a:t>vasopressin</a:t>
            </a:r>
            <a:r>
              <a:rPr lang="fr-FR" dirty="0"/>
              <a:t> </a:t>
            </a:r>
            <a:r>
              <a:rPr lang="fr-FR" dirty="0" err="1"/>
              <a:t>was</a:t>
            </a:r>
            <a:r>
              <a:rPr lang="fr-FR" dirty="0"/>
              <a:t> no longer able to </a:t>
            </a:r>
            <a:r>
              <a:rPr lang="fr-FR" dirty="0" err="1"/>
              <a:t>be</a:t>
            </a:r>
            <a:r>
              <a:rPr lang="fr-FR" dirty="0"/>
              <a:t> </a:t>
            </a:r>
            <a:r>
              <a:rPr lang="fr-FR" dirty="0" err="1"/>
              <a:t>co-immunoprecipitated</a:t>
            </a:r>
            <a:r>
              <a:rPr lang="fr-FR" dirty="0"/>
              <a:t> by sACE2, </a:t>
            </a:r>
            <a:r>
              <a:rPr lang="fr-FR" dirty="0" err="1"/>
              <a:t>suggesting</a:t>
            </a:r>
            <a:r>
              <a:rPr lang="fr-FR" dirty="0"/>
              <a:t> </a:t>
            </a:r>
            <a:r>
              <a:rPr lang="fr-FR" dirty="0" err="1"/>
              <a:t>that</a:t>
            </a:r>
            <a:r>
              <a:rPr lang="fr-FR" dirty="0"/>
              <a:t> the S </a:t>
            </a:r>
            <a:r>
              <a:rPr lang="fr-FR" dirty="0" err="1"/>
              <a:t>was</a:t>
            </a:r>
            <a:r>
              <a:rPr lang="fr-FR" dirty="0"/>
              <a:t> </a:t>
            </a:r>
            <a:r>
              <a:rPr lang="fr-FR" dirty="0" err="1"/>
              <a:t>required</a:t>
            </a:r>
            <a:r>
              <a:rPr lang="fr-FR" dirty="0"/>
              <a:t> for the formation of sACE2-S-vasopressin </a:t>
            </a:r>
            <a:r>
              <a:rPr lang="fr-FR" dirty="0" err="1"/>
              <a:t>complex</a:t>
            </a:r>
            <a:r>
              <a:rPr lang="fr-FR" dirty="0"/>
              <a:t> (</a:t>
            </a:r>
            <a:r>
              <a:rPr lang="fr-FR" dirty="0">
                <a:hlinkClick r:id="rId6"/>
              </a:rPr>
              <a:t>Figure 4</a:t>
            </a:r>
            <a:r>
              <a:rPr lang="fr-FR" dirty="0"/>
              <a:t>B; </a:t>
            </a:r>
            <a:r>
              <a:rPr lang="fr-FR" dirty="0" err="1"/>
              <a:t>lane</a:t>
            </a:r>
            <a:r>
              <a:rPr lang="fr-FR" dirty="0"/>
              <a:t> 4). The interaction </a:t>
            </a:r>
            <a:r>
              <a:rPr lang="fr-FR" dirty="0" err="1"/>
              <a:t>between</a:t>
            </a:r>
            <a:r>
              <a:rPr lang="fr-FR" dirty="0"/>
              <a:t> </a:t>
            </a:r>
            <a:r>
              <a:rPr lang="fr-FR" dirty="0" err="1"/>
              <a:t>vasopressin</a:t>
            </a:r>
            <a:r>
              <a:rPr lang="fr-FR" dirty="0"/>
              <a:t> and S </a:t>
            </a:r>
            <a:r>
              <a:rPr lang="fr-FR" dirty="0" err="1"/>
              <a:t>was</a:t>
            </a:r>
            <a:r>
              <a:rPr lang="fr-FR" dirty="0"/>
              <a:t> </a:t>
            </a:r>
            <a:r>
              <a:rPr lang="fr-FR" dirty="0" err="1"/>
              <a:t>supported</a:t>
            </a:r>
            <a:r>
              <a:rPr lang="fr-FR" dirty="0"/>
              <a:t> by </a:t>
            </a:r>
            <a:r>
              <a:rPr lang="fr-FR" dirty="0" err="1"/>
              <a:t>successful</a:t>
            </a:r>
            <a:r>
              <a:rPr lang="fr-FR" dirty="0"/>
              <a:t> </a:t>
            </a:r>
            <a:r>
              <a:rPr lang="fr-FR" dirty="0" err="1"/>
              <a:t>co-immunoprecipitation</a:t>
            </a:r>
            <a:r>
              <a:rPr lang="fr-FR" dirty="0"/>
              <a:t> of S by </a:t>
            </a:r>
            <a:r>
              <a:rPr lang="fr-FR" dirty="0" err="1"/>
              <a:t>pulling</a:t>
            </a:r>
            <a:r>
              <a:rPr lang="fr-FR" dirty="0"/>
              <a:t> down of </a:t>
            </a:r>
            <a:r>
              <a:rPr lang="fr-FR" dirty="0" err="1"/>
              <a:t>vasopressin</a:t>
            </a:r>
            <a:r>
              <a:rPr lang="fr-FR" dirty="0"/>
              <a:t> in the absence of ACE2 (</a:t>
            </a:r>
            <a:r>
              <a:rPr lang="fr-FR" dirty="0">
                <a:hlinkClick r:id="rId6"/>
              </a:rPr>
              <a:t>Figure 4</a:t>
            </a:r>
            <a:r>
              <a:rPr lang="fr-FR" dirty="0"/>
              <a:t>B; </a:t>
            </a:r>
            <a:r>
              <a:rPr lang="fr-FR" dirty="0" err="1"/>
              <a:t>lane</a:t>
            </a:r>
            <a:r>
              <a:rPr lang="fr-FR" dirty="0"/>
              <a:t> 5). The interactions </a:t>
            </a:r>
            <a:r>
              <a:rPr lang="fr-FR" dirty="0" err="1"/>
              <a:t>between</a:t>
            </a:r>
            <a:r>
              <a:rPr lang="fr-FR" dirty="0"/>
              <a:t> </a:t>
            </a:r>
            <a:r>
              <a:rPr lang="fr-FR" dirty="0" err="1"/>
              <a:t>vasopressin</a:t>
            </a:r>
            <a:r>
              <a:rPr lang="fr-FR" dirty="0"/>
              <a:t>, sACE2, and S of SARS-CoV-2 </a:t>
            </a:r>
            <a:r>
              <a:rPr lang="fr-FR" dirty="0" err="1"/>
              <a:t>were</a:t>
            </a:r>
            <a:r>
              <a:rPr lang="fr-FR" dirty="0"/>
              <a:t> </a:t>
            </a:r>
            <a:r>
              <a:rPr lang="fr-FR" dirty="0" err="1"/>
              <a:t>further</a:t>
            </a:r>
            <a:r>
              <a:rPr lang="fr-FR" dirty="0"/>
              <a:t> </a:t>
            </a:r>
            <a:r>
              <a:rPr lang="fr-FR" dirty="0" err="1"/>
              <a:t>confirmed</a:t>
            </a:r>
            <a:r>
              <a:rPr lang="fr-FR" dirty="0"/>
              <a:t> by </a:t>
            </a:r>
            <a:r>
              <a:rPr lang="fr-FR" dirty="0" err="1"/>
              <a:t>reciprocal</a:t>
            </a:r>
            <a:r>
              <a:rPr lang="fr-FR" dirty="0"/>
              <a:t> </a:t>
            </a:r>
            <a:r>
              <a:rPr lang="fr-FR" dirty="0" err="1"/>
              <a:t>co-immunoprecipitation</a:t>
            </a:r>
            <a:r>
              <a:rPr lang="fr-FR" dirty="0"/>
              <a:t> </a:t>
            </a:r>
            <a:r>
              <a:rPr lang="fr-FR" dirty="0" err="1"/>
              <a:t>using</a:t>
            </a:r>
            <a:r>
              <a:rPr lang="fr-FR" dirty="0"/>
              <a:t> HK-2 </a:t>
            </a:r>
            <a:r>
              <a:rPr lang="fr-FR" dirty="0" err="1"/>
              <a:t>cells</a:t>
            </a:r>
            <a:r>
              <a:rPr lang="fr-FR" dirty="0"/>
              <a:t>. It </a:t>
            </a:r>
            <a:r>
              <a:rPr lang="fr-FR" dirty="0" err="1"/>
              <a:t>is</a:t>
            </a:r>
            <a:r>
              <a:rPr lang="fr-FR" dirty="0"/>
              <a:t> </a:t>
            </a:r>
            <a:r>
              <a:rPr lang="fr-FR" dirty="0" err="1"/>
              <a:t>expected</a:t>
            </a:r>
            <a:r>
              <a:rPr lang="fr-FR" dirty="0"/>
              <a:t> </a:t>
            </a:r>
            <a:r>
              <a:rPr lang="fr-FR" dirty="0" err="1"/>
              <a:t>that</a:t>
            </a:r>
            <a:r>
              <a:rPr lang="fr-FR" dirty="0"/>
              <a:t> the HK-2 </a:t>
            </a:r>
            <a:r>
              <a:rPr lang="fr-FR" dirty="0" err="1"/>
              <a:t>cells</a:t>
            </a:r>
            <a:r>
              <a:rPr lang="fr-FR" dirty="0"/>
              <a:t>, </a:t>
            </a:r>
            <a:r>
              <a:rPr lang="fr-FR" dirty="0" err="1"/>
              <a:t>which</a:t>
            </a:r>
            <a:r>
              <a:rPr lang="fr-FR" dirty="0"/>
              <a:t> are </a:t>
            </a:r>
            <a:r>
              <a:rPr lang="fr-FR" dirty="0" err="1"/>
              <a:t>highly</a:t>
            </a:r>
            <a:r>
              <a:rPr lang="fr-FR" dirty="0"/>
              <a:t> susceptible to SARS-CoV-2, </a:t>
            </a:r>
            <a:r>
              <a:rPr lang="fr-FR" dirty="0" err="1"/>
              <a:t>could</a:t>
            </a:r>
            <a:r>
              <a:rPr lang="fr-FR" dirty="0"/>
              <a:t> have </a:t>
            </a:r>
            <a:r>
              <a:rPr lang="fr-FR" dirty="0" err="1"/>
              <a:t>sufficient</a:t>
            </a:r>
            <a:r>
              <a:rPr lang="fr-FR" dirty="0"/>
              <a:t> </a:t>
            </a:r>
            <a:r>
              <a:rPr lang="fr-FR" dirty="0" err="1"/>
              <a:t>endogenous</a:t>
            </a:r>
            <a:r>
              <a:rPr lang="fr-FR" dirty="0"/>
              <a:t> sACE2 for the formation of the sACE2-S-vasopressin </a:t>
            </a:r>
            <a:r>
              <a:rPr lang="fr-FR" dirty="0" err="1"/>
              <a:t>complex</a:t>
            </a:r>
            <a:r>
              <a:rPr lang="fr-FR" dirty="0"/>
              <a:t>. Consistent </a:t>
            </a:r>
            <a:r>
              <a:rPr lang="fr-FR" dirty="0" err="1"/>
              <a:t>with</a:t>
            </a:r>
            <a:r>
              <a:rPr lang="fr-FR" dirty="0"/>
              <a:t> the </a:t>
            </a:r>
            <a:r>
              <a:rPr lang="fr-FR" dirty="0" err="1"/>
              <a:t>co-immunoprecipitation</a:t>
            </a:r>
            <a:r>
              <a:rPr lang="fr-FR" dirty="0"/>
              <a:t> </a:t>
            </a:r>
            <a:r>
              <a:rPr lang="fr-FR" dirty="0" err="1"/>
              <a:t>results</a:t>
            </a:r>
            <a:r>
              <a:rPr lang="fr-FR" dirty="0"/>
              <a:t> </a:t>
            </a:r>
            <a:r>
              <a:rPr lang="fr-FR" dirty="0" err="1"/>
              <a:t>using</a:t>
            </a:r>
            <a:r>
              <a:rPr lang="fr-FR" dirty="0"/>
              <a:t> 293T </a:t>
            </a:r>
            <a:r>
              <a:rPr lang="fr-FR" dirty="0" err="1"/>
              <a:t>cells</a:t>
            </a:r>
            <a:r>
              <a:rPr lang="fr-FR" dirty="0"/>
              <a:t>, pull-down of the </a:t>
            </a:r>
            <a:r>
              <a:rPr lang="fr-FR" dirty="0" err="1"/>
              <a:t>vasopressin</a:t>
            </a:r>
            <a:r>
              <a:rPr lang="fr-FR" dirty="0"/>
              <a:t> </a:t>
            </a:r>
            <a:r>
              <a:rPr lang="fr-FR" dirty="0" err="1"/>
              <a:t>using</a:t>
            </a:r>
            <a:r>
              <a:rPr lang="fr-FR" dirty="0"/>
              <a:t> </a:t>
            </a:r>
            <a:r>
              <a:rPr lang="fr-FR" dirty="0" err="1"/>
              <a:t>supernatants</a:t>
            </a:r>
            <a:r>
              <a:rPr lang="fr-FR" dirty="0"/>
              <a:t> of FLAG-</a:t>
            </a:r>
            <a:r>
              <a:rPr lang="fr-FR" dirty="0" err="1"/>
              <a:t>tagged</a:t>
            </a:r>
            <a:r>
              <a:rPr lang="fr-FR" dirty="0"/>
              <a:t> </a:t>
            </a:r>
            <a:r>
              <a:rPr lang="fr-FR" dirty="0" err="1"/>
              <a:t>vasopressin</a:t>
            </a:r>
            <a:r>
              <a:rPr lang="fr-FR" dirty="0"/>
              <a:t> </a:t>
            </a:r>
            <a:r>
              <a:rPr lang="fr-FR" dirty="0" err="1"/>
              <a:t>transfected</a:t>
            </a:r>
            <a:r>
              <a:rPr lang="fr-FR" dirty="0"/>
              <a:t> HK-2 </a:t>
            </a:r>
            <a:r>
              <a:rPr lang="fr-FR" dirty="0" err="1"/>
              <a:t>cells</a:t>
            </a:r>
            <a:r>
              <a:rPr lang="fr-FR" dirty="0"/>
              <a:t>—in the </a:t>
            </a:r>
            <a:r>
              <a:rPr lang="fr-FR" dirty="0" err="1"/>
              <a:t>presence</a:t>
            </a:r>
            <a:r>
              <a:rPr lang="fr-FR" dirty="0"/>
              <a:t> of S—</a:t>
            </a:r>
            <a:r>
              <a:rPr lang="fr-FR" dirty="0" err="1"/>
              <a:t>was</a:t>
            </a:r>
            <a:r>
              <a:rPr lang="fr-FR" dirty="0"/>
              <a:t> able to </a:t>
            </a:r>
            <a:r>
              <a:rPr lang="fr-FR" dirty="0" err="1"/>
              <a:t>co-immunoprecipitate</a:t>
            </a:r>
            <a:r>
              <a:rPr lang="fr-FR" dirty="0"/>
              <a:t> </a:t>
            </a:r>
            <a:r>
              <a:rPr lang="fr-FR" dirty="0" err="1"/>
              <a:t>endogenous</a:t>
            </a:r>
            <a:r>
              <a:rPr lang="fr-FR" dirty="0"/>
              <a:t> sACE2 and S (</a:t>
            </a:r>
            <a:r>
              <a:rPr lang="fr-FR" dirty="0">
                <a:hlinkClick r:id="rId6"/>
              </a:rPr>
              <a:t>Figure 4</a:t>
            </a:r>
            <a:r>
              <a:rPr lang="fr-FR" dirty="0"/>
              <a:t>B; </a:t>
            </a:r>
            <a:r>
              <a:rPr lang="fr-FR" dirty="0" err="1"/>
              <a:t>lane</a:t>
            </a:r>
            <a:r>
              <a:rPr lang="fr-FR" dirty="0"/>
              <a:t> 6). In </a:t>
            </a:r>
            <a:r>
              <a:rPr lang="fr-FR" dirty="0" err="1"/>
              <a:t>contrast</a:t>
            </a:r>
            <a:r>
              <a:rPr lang="fr-FR" dirty="0"/>
              <a:t>, sACE2 </a:t>
            </a:r>
            <a:r>
              <a:rPr lang="fr-FR" dirty="0" err="1"/>
              <a:t>was</a:t>
            </a:r>
            <a:r>
              <a:rPr lang="fr-FR" dirty="0"/>
              <a:t> </a:t>
            </a:r>
            <a:r>
              <a:rPr lang="fr-FR" dirty="0" err="1"/>
              <a:t>unable</a:t>
            </a:r>
            <a:r>
              <a:rPr lang="fr-FR" dirty="0"/>
              <a:t> to </a:t>
            </a:r>
            <a:r>
              <a:rPr lang="fr-FR" dirty="0" err="1"/>
              <a:t>be</a:t>
            </a:r>
            <a:r>
              <a:rPr lang="fr-FR" dirty="0"/>
              <a:t> </a:t>
            </a:r>
            <a:r>
              <a:rPr lang="fr-FR" dirty="0" err="1"/>
              <a:t>co-immunoprecipitated</a:t>
            </a:r>
            <a:r>
              <a:rPr lang="fr-FR" dirty="0"/>
              <a:t> by </a:t>
            </a:r>
            <a:r>
              <a:rPr lang="fr-FR" dirty="0" err="1"/>
              <a:t>vasopressin</a:t>
            </a:r>
            <a:r>
              <a:rPr lang="fr-FR" dirty="0"/>
              <a:t> in the absence of S (</a:t>
            </a:r>
            <a:r>
              <a:rPr lang="fr-FR" dirty="0">
                <a:hlinkClick r:id="rId6"/>
              </a:rPr>
              <a:t>Figure 4</a:t>
            </a:r>
            <a:r>
              <a:rPr lang="fr-FR" dirty="0"/>
              <a:t>B; </a:t>
            </a:r>
            <a:r>
              <a:rPr lang="fr-FR" dirty="0" err="1"/>
              <a:t>lane</a:t>
            </a:r>
            <a:r>
              <a:rPr lang="fr-FR" dirty="0"/>
              <a:t> 8). </a:t>
            </a:r>
            <a:r>
              <a:rPr lang="fr-FR" dirty="0" err="1"/>
              <a:t>Overall</a:t>
            </a:r>
            <a:r>
              <a:rPr lang="fr-FR" dirty="0"/>
              <a:t>, </a:t>
            </a:r>
            <a:r>
              <a:rPr lang="fr-FR" dirty="0" err="1"/>
              <a:t>our</a:t>
            </a:r>
            <a:r>
              <a:rPr lang="fr-FR" dirty="0"/>
              <a:t> </a:t>
            </a:r>
            <a:r>
              <a:rPr lang="fr-FR" dirty="0" err="1"/>
              <a:t>results</a:t>
            </a:r>
            <a:r>
              <a:rPr lang="fr-FR" dirty="0"/>
              <a:t> </a:t>
            </a:r>
            <a:r>
              <a:rPr lang="fr-FR" dirty="0" err="1"/>
              <a:t>supported</a:t>
            </a:r>
            <a:r>
              <a:rPr lang="fr-FR" dirty="0"/>
              <a:t> the possible formation of sACE2-S-vasopressin </a:t>
            </a:r>
            <a:r>
              <a:rPr lang="fr-FR" dirty="0" err="1"/>
              <a:t>complex</a:t>
            </a:r>
            <a:r>
              <a:rPr lang="fr-FR" dirty="0"/>
              <a:t>, in </a:t>
            </a:r>
            <a:r>
              <a:rPr lang="fr-FR" dirty="0" err="1"/>
              <a:t>which</a:t>
            </a:r>
            <a:r>
              <a:rPr lang="fr-FR" dirty="0"/>
              <a:t> the </a:t>
            </a:r>
            <a:r>
              <a:rPr lang="fr-FR" dirty="0" err="1"/>
              <a:t>strength</a:t>
            </a:r>
            <a:r>
              <a:rPr lang="fr-FR" dirty="0"/>
              <a:t> of the sACE2-S interaction </a:t>
            </a:r>
            <a:r>
              <a:rPr lang="fr-FR" dirty="0" err="1"/>
              <a:t>could</a:t>
            </a:r>
            <a:r>
              <a:rPr lang="fr-FR" dirty="0"/>
              <a:t> </a:t>
            </a:r>
            <a:r>
              <a:rPr lang="fr-FR" dirty="0" err="1"/>
              <a:t>be</a:t>
            </a:r>
            <a:r>
              <a:rPr lang="fr-FR" dirty="0"/>
              <a:t> </a:t>
            </a:r>
            <a:r>
              <a:rPr lang="fr-FR" dirty="0" err="1"/>
              <a:t>enhanced</a:t>
            </a:r>
            <a:r>
              <a:rPr lang="fr-FR" dirty="0"/>
              <a:t> in the </a:t>
            </a:r>
            <a:r>
              <a:rPr lang="fr-FR" dirty="0" err="1"/>
              <a:t>presence</a:t>
            </a:r>
            <a:r>
              <a:rPr lang="fr-FR" dirty="0"/>
              <a:t> of </a:t>
            </a:r>
            <a:r>
              <a:rPr lang="fr-FR" dirty="0" err="1"/>
              <a:t>vasopressin</a:t>
            </a:r>
            <a:r>
              <a:rPr lang="fr-FR"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l'identification des facteurs de dépendance du virus (VDF), qui jouent un rôle régulateur dans les voies biologiques liées aux manifestations cliniques de l'infection par le SRAS-CoV-2.</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Pathway</a:t>
            </a:r>
            <a:r>
              <a:rPr lang="fr-FR" dirty="0"/>
              <a:t> </a:t>
            </a:r>
            <a:r>
              <a:rPr lang="fr-FR" dirty="0" err="1"/>
              <a:t>analysis</a:t>
            </a:r>
            <a:r>
              <a:rPr lang="fr-FR" dirty="0"/>
              <a:t> of </a:t>
            </a:r>
            <a:r>
              <a:rPr lang="fr-FR" dirty="0" err="1"/>
              <a:t>VDFs</a:t>
            </a:r>
            <a:r>
              <a:rPr lang="fr-FR" dirty="0"/>
              <a:t> </a:t>
            </a:r>
            <a:r>
              <a:rPr lang="fr-FR" dirty="0" err="1"/>
              <a:t>with</a:t>
            </a:r>
            <a:r>
              <a:rPr lang="fr-FR" dirty="0"/>
              <a:t> ≥3-fold </a:t>
            </a:r>
            <a:r>
              <a:rPr lang="fr-FR" dirty="0" err="1"/>
              <a:t>enrichment</a:t>
            </a:r>
            <a:r>
              <a:rPr lang="fr-FR" dirty="0"/>
              <a:t> in SARS-CoV-2-infected HK-2 </a:t>
            </a:r>
            <a:r>
              <a:rPr lang="fr-FR" dirty="0" err="1"/>
              <a:t>cells</a:t>
            </a:r>
            <a:r>
              <a:rPr lang="fr-FR" dirty="0"/>
              <a:t> </a:t>
            </a:r>
            <a:r>
              <a:rPr lang="fr-FR" dirty="0" err="1"/>
              <a:t>revealed</a:t>
            </a:r>
            <a:r>
              <a:rPr lang="fr-FR" dirty="0"/>
              <a:t> 16 </a:t>
            </a:r>
            <a:r>
              <a:rPr lang="fr-FR" dirty="0" err="1"/>
              <a:t>significantly</a:t>
            </a:r>
            <a:r>
              <a:rPr lang="fr-FR" dirty="0"/>
              <a:t> </a:t>
            </a:r>
            <a:r>
              <a:rPr lang="fr-FR" dirty="0" err="1"/>
              <a:t>affected</a:t>
            </a:r>
            <a:r>
              <a:rPr lang="fr-FR" dirty="0"/>
              <a:t> </a:t>
            </a:r>
            <a:r>
              <a:rPr lang="fr-FR" dirty="0" err="1"/>
              <a:t>biological</a:t>
            </a:r>
            <a:r>
              <a:rPr lang="fr-FR" dirty="0"/>
              <a:t> </a:t>
            </a:r>
            <a:r>
              <a:rPr lang="fr-FR" dirty="0" err="1"/>
              <a:t>pathways</a:t>
            </a:r>
            <a:r>
              <a:rPr lang="fr-FR" dirty="0"/>
              <a:t> (p &lt; 0.05) </a:t>
            </a:r>
            <a:r>
              <a:rPr lang="fr-FR" dirty="0" err="1"/>
              <a:t>related</a:t>
            </a:r>
            <a:r>
              <a:rPr lang="fr-FR" dirty="0"/>
              <a:t> to </a:t>
            </a:r>
            <a:r>
              <a:rPr lang="fr-FR" dirty="0" err="1"/>
              <a:t>cardiac</a:t>
            </a:r>
            <a:r>
              <a:rPr lang="fr-FR" dirty="0"/>
              <a:t> (</a:t>
            </a:r>
            <a:r>
              <a:rPr lang="fr-FR" dirty="0" err="1"/>
              <a:t>pink</a:t>
            </a:r>
            <a:r>
              <a:rPr lang="fr-FR" dirty="0"/>
              <a:t>), </a:t>
            </a:r>
            <a:r>
              <a:rPr lang="fr-FR" dirty="0" err="1"/>
              <a:t>pulmonary</a:t>
            </a:r>
            <a:r>
              <a:rPr lang="fr-FR" dirty="0"/>
              <a:t> (</a:t>
            </a:r>
            <a:r>
              <a:rPr lang="fr-FR" dirty="0" err="1"/>
              <a:t>blue</a:t>
            </a:r>
            <a:r>
              <a:rPr lang="fr-FR" dirty="0"/>
              <a:t>), </a:t>
            </a:r>
            <a:r>
              <a:rPr lang="fr-FR" dirty="0" err="1"/>
              <a:t>liver</a:t>
            </a:r>
            <a:r>
              <a:rPr lang="fr-FR" dirty="0"/>
              <a:t> (green), and </a:t>
            </a:r>
            <a:r>
              <a:rPr lang="fr-FR" dirty="0" err="1"/>
              <a:t>renal</a:t>
            </a:r>
            <a:r>
              <a:rPr lang="fr-FR" dirty="0"/>
              <a:t> (</a:t>
            </a:r>
            <a:r>
              <a:rPr lang="fr-FR" dirty="0" err="1"/>
              <a:t>brown</a:t>
            </a:r>
            <a:r>
              <a:rPr lang="fr-FR" dirty="0"/>
              <a:t>) </a:t>
            </a:r>
            <a:r>
              <a:rPr lang="fr-FR" dirty="0" err="1"/>
              <a:t>diseases</a:t>
            </a:r>
            <a:endParaRPr lang="fr-FR" dirty="0"/>
          </a:p>
          <a:p>
            <a:r>
              <a:rPr lang="fr-FR" dirty="0" err="1"/>
              <a:t>Pathway</a:t>
            </a:r>
            <a:r>
              <a:rPr lang="fr-FR" dirty="0"/>
              <a:t> </a:t>
            </a:r>
            <a:r>
              <a:rPr lang="fr-FR" dirty="0" err="1"/>
              <a:t>analysis</a:t>
            </a:r>
            <a:r>
              <a:rPr lang="fr-FR" dirty="0"/>
              <a:t> of </a:t>
            </a:r>
            <a:r>
              <a:rPr lang="fr-FR" dirty="0" err="1"/>
              <a:t>VDFs</a:t>
            </a:r>
            <a:r>
              <a:rPr lang="fr-FR" dirty="0"/>
              <a:t> </a:t>
            </a:r>
            <a:r>
              <a:rPr lang="fr-FR" dirty="0" err="1"/>
              <a:t>with</a:t>
            </a:r>
            <a:r>
              <a:rPr lang="fr-FR" dirty="0"/>
              <a:t> ≥3-fold </a:t>
            </a:r>
            <a:r>
              <a:rPr lang="fr-FR" dirty="0" err="1"/>
              <a:t>enrichment</a:t>
            </a:r>
            <a:r>
              <a:rPr lang="fr-FR" dirty="0"/>
              <a:t> in SARS-CoV-2-infected HK-2 </a:t>
            </a:r>
            <a:r>
              <a:rPr lang="fr-FR" dirty="0" err="1"/>
              <a:t>cells</a:t>
            </a:r>
            <a:r>
              <a:rPr lang="fr-FR" dirty="0"/>
              <a:t> </a:t>
            </a:r>
            <a:r>
              <a:rPr lang="fr-FR" dirty="0" err="1"/>
              <a:t>revealed</a:t>
            </a:r>
            <a:r>
              <a:rPr lang="fr-FR" dirty="0"/>
              <a:t> 16 </a:t>
            </a:r>
            <a:r>
              <a:rPr lang="fr-FR" dirty="0" err="1"/>
              <a:t>significantly</a:t>
            </a:r>
            <a:r>
              <a:rPr lang="fr-FR" dirty="0"/>
              <a:t> </a:t>
            </a:r>
            <a:r>
              <a:rPr lang="fr-FR" dirty="0" err="1"/>
              <a:t>affected</a:t>
            </a:r>
            <a:r>
              <a:rPr lang="fr-FR" dirty="0"/>
              <a:t> </a:t>
            </a:r>
            <a:r>
              <a:rPr lang="fr-FR" dirty="0" err="1"/>
              <a:t>biological</a:t>
            </a:r>
            <a:r>
              <a:rPr lang="fr-FR" dirty="0"/>
              <a:t> </a:t>
            </a:r>
            <a:r>
              <a:rPr lang="fr-FR" dirty="0" err="1"/>
              <a:t>pathways</a:t>
            </a:r>
            <a:r>
              <a:rPr lang="fr-FR" dirty="0"/>
              <a:t> (p &lt; 0.05) </a:t>
            </a:r>
            <a:r>
              <a:rPr lang="fr-FR" dirty="0" err="1"/>
              <a:t>related</a:t>
            </a:r>
            <a:r>
              <a:rPr lang="fr-FR" dirty="0"/>
              <a:t> to </a:t>
            </a:r>
            <a:r>
              <a:rPr lang="fr-FR" dirty="0" err="1"/>
              <a:t>cardiac</a:t>
            </a:r>
            <a:r>
              <a:rPr lang="fr-FR" dirty="0"/>
              <a:t> (</a:t>
            </a:r>
            <a:r>
              <a:rPr lang="fr-FR" dirty="0" err="1"/>
              <a:t>pink</a:t>
            </a:r>
            <a:r>
              <a:rPr lang="fr-FR" dirty="0"/>
              <a:t>), </a:t>
            </a:r>
            <a:r>
              <a:rPr lang="fr-FR" dirty="0" err="1"/>
              <a:t>pulmonary</a:t>
            </a:r>
            <a:r>
              <a:rPr lang="fr-FR" dirty="0"/>
              <a:t> (</a:t>
            </a:r>
            <a:r>
              <a:rPr lang="fr-FR" dirty="0" err="1"/>
              <a:t>blue</a:t>
            </a:r>
            <a:r>
              <a:rPr lang="fr-FR" dirty="0"/>
              <a:t>), </a:t>
            </a:r>
            <a:r>
              <a:rPr lang="fr-FR" dirty="0" err="1"/>
              <a:t>liver</a:t>
            </a:r>
            <a:r>
              <a:rPr lang="fr-FR" dirty="0"/>
              <a:t> (green), and </a:t>
            </a:r>
            <a:r>
              <a:rPr lang="fr-FR" dirty="0" err="1"/>
              <a:t>renal</a:t>
            </a:r>
            <a:r>
              <a:rPr lang="fr-FR" dirty="0"/>
              <a:t> (</a:t>
            </a:r>
            <a:r>
              <a:rPr lang="fr-FR" dirty="0" err="1"/>
              <a:t>brown</a:t>
            </a:r>
            <a:r>
              <a:rPr lang="fr-FR" dirty="0"/>
              <a:t>) </a:t>
            </a:r>
            <a:r>
              <a:rPr lang="fr-FR" dirty="0" err="1"/>
              <a:t>diseases</a:t>
            </a:r>
            <a:r>
              <a:rPr lang="fr-FR" dirty="0"/>
              <a:t> (</a:t>
            </a:r>
            <a:r>
              <a:rPr lang="fr-FR" dirty="0">
                <a:hlinkClick r:id="rId5"/>
              </a:rPr>
              <a:t>Figure 2</a:t>
            </a:r>
            <a:r>
              <a:rPr lang="fr-FR" dirty="0"/>
              <a:t>D). </a:t>
            </a:r>
            <a:r>
              <a:rPr lang="fr-FR" dirty="0" err="1"/>
              <a:t>Notably</a:t>
            </a:r>
            <a:r>
              <a:rPr lang="fr-FR" dirty="0"/>
              <a:t>, 11 of </a:t>
            </a:r>
            <a:r>
              <a:rPr lang="fr-FR" dirty="0" err="1"/>
              <a:t>these</a:t>
            </a:r>
            <a:r>
              <a:rPr lang="fr-FR" dirty="0"/>
              <a:t> 16 </a:t>
            </a:r>
            <a:r>
              <a:rPr lang="fr-FR" dirty="0" err="1"/>
              <a:t>biological</a:t>
            </a:r>
            <a:r>
              <a:rPr lang="fr-FR" dirty="0"/>
              <a:t> </a:t>
            </a:r>
            <a:r>
              <a:rPr lang="fr-FR" dirty="0" err="1"/>
              <a:t>pathways</a:t>
            </a:r>
            <a:r>
              <a:rPr lang="fr-FR" dirty="0"/>
              <a:t> </a:t>
            </a:r>
            <a:r>
              <a:rPr lang="fr-FR" dirty="0" err="1"/>
              <a:t>were</a:t>
            </a:r>
            <a:r>
              <a:rPr lang="fr-FR" dirty="0"/>
              <a:t> </a:t>
            </a:r>
            <a:r>
              <a:rPr lang="fr-FR" dirty="0" err="1"/>
              <a:t>related</a:t>
            </a:r>
            <a:r>
              <a:rPr lang="fr-FR" dirty="0"/>
              <a:t> to </a:t>
            </a:r>
            <a:r>
              <a:rPr lang="fr-FR" dirty="0" err="1"/>
              <a:t>cardiac</a:t>
            </a:r>
            <a:r>
              <a:rPr lang="fr-FR" dirty="0"/>
              <a:t> </a:t>
            </a:r>
            <a:r>
              <a:rPr lang="fr-FR" dirty="0" err="1"/>
              <a:t>diseases</a:t>
            </a:r>
            <a:r>
              <a:rPr lang="fr-FR" dirty="0"/>
              <a:t> (</a:t>
            </a:r>
            <a:r>
              <a:rPr lang="fr-FR" dirty="0" err="1"/>
              <a:t>pink</a:t>
            </a:r>
            <a:r>
              <a:rPr lang="fr-FR" dirty="0"/>
              <a:t>; </a:t>
            </a:r>
            <a:r>
              <a:rPr lang="fr-FR" dirty="0">
                <a:hlinkClick r:id="rId5"/>
              </a:rPr>
              <a:t>Figure 2</a:t>
            </a:r>
            <a:r>
              <a:rPr lang="fr-FR" dirty="0"/>
              <a:t>D). In addition, PANTHER </a:t>
            </a:r>
            <a:r>
              <a:rPr lang="fr-FR" dirty="0" err="1"/>
              <a:t>pathway</a:t>
            </a:r>
            <a:r>
              <a:rPr lang="fr-FR" dirty="0"/>
              <a:t> </a:t>
            </a:r>
            <a:r>
              <a:rPr lang="fr-FR" dirty="0" err="1"/>
              <a:t>analysis</a:t>
            </a:r>
            <a:r>
              <a:rPr lang="fr-FR" dirty="0"/>
              <a:t> of the </a:t>
            </a:r>
            <a:r>
              <a:rPr lang="fr-FR" dirty="0" err="1"/>
              <a:t>identified</a:t>
            </a:r>
            <a:r>
              <a:rPr lang="fr-FR" dirty="0"/>
              <a:t> </a:t>
            </a:r>
            <a:r>
              <a:rPr lang="fr-FR" dirty="0" err="1"/>
              <a:t>VDFs</a:t>
            </a:r>
            <a:r>
              <a:rPr lang="fr-FR" dirty="0"/>
              <a:t> </a:t>
            </a:r>
            <a:r>
              <a:rPr lang="fr-FR" dirty="0" err="1"/>
              <a:t>was</a:t>
            </a:r>
            <a:r>
              <a:rPr lang="fr-FR" dirty="0"/>
              <a:t> </a:t>
            </a:r>
            <a:r>
              <a:rPr lang="fr-FR" dirty="0" err="1"/>
              <a:t>performed</a:t>
            </a:r>
            <a:r>
              <a:rPr lang="fr-FR" dirty="0"/>
              <a:t> </a:t>
            </a:r>
            <a:r>
              <a:rPr lang="fr-FR" dirty="0" err="1"/>
              <a:t>using</a:t>
            </a:r>
            <a:r>
              <a:rPr lang="fr-FR" dirty="0"/>
              <a:t> a </a:t>
            </a:r>
            <a:r>
              <a:rPr lang="fr-FR" dirty="0" err="1"/>
              <a:t>cut</a:t>
            </a:r>
            <a:r>
              <a:rPr lang="fr-FR" dirty="0"/>
              <a:t>-off p value of 0.001, and </a:t>
            </a:r>
            <a:r>
              <a:rPr lang="fr-FR" dirty="0" err="1"/>
              <a:t>eight</a:t>
            </a:r>
            <a:r>
              <a:rPr lang="fr-FR" dirty="0"/>
              <a:t> major </a:t>
            </a:r>
            <a:r>
              <a:rPr lang="fr-FR" dirty="0" err="1"/>
              <a:t>affected</a:t>
            </a:r>
            <a:r>
              <a:rPr lang="fr-FR" dirty="0"/>
              <a:t> </a:t>
            </a:r>
            <a:r>
              <a:rPr lang="fr-FR" dirty="0" err="1"/>
              <a:t>molecular</a:t>
            </a:r>
            <a:r>
              <a:rPr lang="fr-FR" dirty="0"/>
              <a:t> </a:t>
            </a:r>
            <a:r>
              <a:rPr lang="fr-FR" dirty="0" err="1"/>
              <a:t>pathways</a:t>
            </a:r>
            <a:r>
              <a:rPr lang="fr-FR" dirty="0"/>
              <a:t> </a:t>
            </a:r>
            <a:r>
              <a:rPr lang="fr-FR" dirty="0" err="1"/>
              <a:t>were</a:t>
            </a:r>
            <a:r>
              <a:rPr lang="fr-FR" dirty="0"/>
              <a:t> </a:t>
            </a:r>
            <a:r>
              <a:rPr lang="fr-FR" dirty="0" err="1"/>
              <a:t>discovered</a:t>
            </a:r>
            <a:r>
              <a:rPr lang="fr-FR" dirty="0"/>
              <a:t> (</a:t>
            </a:r>
            <a:r>
              <a:rPr lang="fr-FR" dirty="0">
                <a:hlinkClick r:id="rId5"/>
              </a:rPr>
              <a:t>Figure 2</a:t>
            </a:r>
            <a:r>
              <a:rPr lang="fr-FR" dirty="0"/>
              <a:t>E). </a:t>
            </a:r>
            <a:r>
              <a:rPr lang="fr-FR" dirty="0" err="1"/>
              <a:t>Among</a:t>
            </a:r>
            <a:r>
              <a:rPr lang="fr-FR" dirty="0"/>
              <a:t> </a:t>
            </a:r>
            <a:r>
              <a:rPr lang="fr-FR" dirty="0" err="1"/>
              <a:t>these</a:t>
            </a:r>
            <a:r>
              <a:rPr lang="fr-FR" dirty="0"/>
              <a:t>, the top-</a:t>
            </a:r>
            <a:r>
              <a:rPr lang="fr-FR" dirty="0" err="1"/>
              <a:t>affected</a:t>
            </a:r>
            <a:r>
              <a:rPr lang="fr-FR" dirty="0"/>
              <a:t> </a:t>
            </a:r>
            <a:r>
              <a:rPr lang="fr-FR" dirty="0" err="1"/>
              <a:t>molecular</a:t>
            </a:r>
            <a:r>
              <a:rPr lang="fr-FR" dirty="0"/>
              <a:t> </a:t>
            </a:r>
            <a:r>
              <a:rPr lang="fr-FR" dirty="0" err="1"/>
              <a:t>pathways</a:t>
            </a:r>
            <a:r>
              <a:rPr lang="fr-FR" dirty="0"/>
              <a:t> “</a:t>
            </a:r>
            <a:r>
              <a:rPr lang="fr-FR" dirty="0" err="1"/>
              <a:t>Vasopressin-like</a:t>
            </a:r>
            <a:r>
              <a:rPr lang="fr-FR" dirty="0"/>
              <a:t> </a:t>
            </a:r>
            <a:r>
              <a:rPr lang="fr-FR" dirty="0" err="1"/>
              <a:t>receptors</a:t>
            </a:r>
            <a:r>
              <a:rPr lang="fr-FR" dirty="0"/>
              <a:t> (R-HSA-388479),” and “</a:t>
            </a:r>
            <a:r>
              <a:rPr lang="fr-FR" dirty="0" err="1"/>
              <a:t>Defective</a:t>
            </a:r>
            <a:r>
              <a:rPr lang="fr-FR" dirty="0"/>
              <a:t> </a:t>
            </a:r>
            <a:r>
              <a:rPr lang="fr-FR" dirty="0">
                <a:hlinkClick r:id="rId9" tooltip="Learn more about AVP from ScienceDirect's AI-generated Topic Pages"/>
              </a:rPr>
              <a:t>AVP</a:t>
            </a:r>
            <a:r>
              <a:rPr lang="fr-FR" dirty="0"/>
              <a:t> </a:t>
            </a:r>
            <a:r>
              <a:rPr lang="fr-FR" dirty="0" err="1"/>
              <a:t>does</a:t>
            </a:r>
            <a:r>
              <a:rPr lang="fr-FR" dirty="0"/>
              <a:t> not </a:t>
            </a:r>
            <a:r>
              <a:rPr lang="fr-FR" dirty="0" err="1"/>
              <a:t>bind</a:t>
            </a:r>
            <a:r>
              <a:rPr lang="fr-FR" dirty="0"/>
              <a:t> AVPR1A,B and causes </a:t>
            </a:r>
            <a:r>
              <a:rPr lang="fr-FR" dirty="0" err="1"/>
              <a:t>neurohypophyseal</a:t>
            </a:r>
            <a:r>
              <a:rPr lang="fr-FR" dirty="0"/>
              <a:t> </a:t>
            </a:r>
            <a:r>
              <a:rPr lang="fr-FR" dirty="0">
                <a:hlinkClick r:id="rId10" tooltip="Learn more about diabetes insipidus from ScienceDirect's AI-generated Topic Pages"/>
              </a:rPr>
              <a:t>diabetes insipidus</a:t>
            </a:r>
            <a:r>
              <a:rPr lang="fr-FR" dirty="0"/>
              <a:t> (NDI) (R-HSA-5619099)” </a:t>
            </a:r>
            <a:r>
              <a:rPr lang="fr-FR" dirty="0" err="1"/>
              <a:t>were</a:t>
            </a:r>
            <a:r>
              <a:rPr lang="fr-FR" dirty="0"/>
              <a:t> </a:t>
            </a:r>
            <a:r>
              <a:rPr lang="fr-FR" dirty="0" err="1"/>
              <a:t>also</a:t>
            </a:r>
            <a:r>
              <a:rPr lang="fr-FR" dirty="0"/>
              <a:t> </a:t>
            </a:r>
            <a:r>
              <a:rPr lang="fr-FR" dirty="0" err="1"/>
              <a:t>involved</a:t>
            </a:r>
            <a:r>
              <a:rPr lang="fr-FR" dirty="0"/>
              <a:t> in the </a:t>
            </a:r>
            <a:r>
              <a:rPr lang="fr-FR" dirty="0" err="1"/>
              <a:t>regulation</a:t>
            </a:r>
            <a:r>
              <a:rPr lang="fr-FR" dirty="0"/>
              <a:t> of the </a:t>
            </a:r>
            <a:r>
              <a:rPr lang="fr-FR" dirty="0" err="1"/>
              <a:t>cardiovascular</a:t>
            </a:r>
            <a:r>
              <a:rPr lang="fr-FR" dirty="0"/>
              <a:t> system (</a:t>
            </a:r>
            <a:r>
              <a:rPr lang="fr-FR" dirty="0" err="1"/>
              <a:t>pink</a:t>
            </a:r>
            <a:r>
              <a:rPr lang="fr-FR" dirty="0"/>
              <a:t>; </a:t>
            </a:r>
            <a:r>
              <a:rPr lang="fr-FR" dirty="0">
                <a:hlinkClick r:id="rId5"/>
              </a:rPr>
              <a:t>Figure 2</a:t>
            </a:r>
            <a:r>
              <a:rPr lang="fr-FR" dirty="0"/>
              <a:t>E). Knockdown of </a:t>
            </a:r>
            <a:r>
              <a:rPr lang="fr-FR" dirty="0" err="1"/>
              <a:t>individual</a:t>
            </a:r>
            <a:r>
              <a:rPr lang="fr-FR" dirty="0"/>
              <a:t> </a:t>
            </a:r>
            <a:r>
              <a:rPr lang="fr-FR" dirty="0" err="1"/>
              <a:t>VDFs</a:t>
            </a:r>
            <a:r>
              <a:rPr lang="fr-FR" dirty="0"/>
              <a:t> </a:t>
            </a:r>
            <a:r>
              <a:rPr lang="fr-FR" dirty="0" err="1"/>
              <a:t>involved</a:t>
            </a:r>
            <a:r>
              <a:rPr lang="fr-FR" dirty="0"/>
              <a:t> in the </a:t>
            </a:r>
            <a:r>
              <a:rPr lang="fr-FR" dirty="0" err="1"/>
              <a:t>vasopressin-related</a:t>
            </a:r>
            <a:r>
              <a:rPr lang="fr-FR" dirty="0"/>
              <a:t> </a:t>
            </a:r>
            <a:r>
              <a:rPr lang="fr-FR" dirty="0" err="1"/>
              <a:t>pathway</a:t>
            </a:r>
            <a:r>
              <a:rPr lang="fr-FR" dirty="0"/>
              <a:t> </a:t>
            </a:r>
            <a:r>
              <a:rPr lang="fr-FR" dirty="0" err="1"/>
              <a:t>using</a:t>
            </a:r>
            <a:r>
              <a:rPr lang="fr-FR" dirty="0"/>
              <a:t> </a:t>
            </a:r>
            <a:r>
              <a:rPr lang="fr-FR" dirty="0" err="1"/>
              <a:t>corresponding</a:t>
            </a:r>
            <a:r>
              <a:rPr lang="fr-FR" dirty="0"/>
              <a:t> </a:t>
            </a:r>
            <a:r>
              <a:rPr lang="fr-FR" dirty="0" err="1"/>
              <a:t>small</a:t>
            </a:r>
            <a:r>
              <a:rPr lang="fr-FR" dirty="0"/>
              <a:t> </a:t>
            </a:r>
            <a:r>
              <a:rPr lang="fr-FR" dirty="0" err="1"/>
              <a:t>interfering</a:t>
            </a:r>
            <a:r>
              <a:rPr lang="fr-FR" dirty="0"/>
              <a:t> </a:t>
            </a:r>
            <a:r>
              <a:rPr lang="fr-FR" dirty="0" err="1"/>
              <a:t>RNAs</a:t>
            </a:r>
            <a:r>
              <a:rPr lang="fr-FR" dirty="0"/>
              <a:t> (</a:t>
            </a:r>
            <a:r>
              <a:rPr lang="fr-FR" dirty="0" err="1"/>
              <a:t>siRNAs</a:t>
            </a:r>
            <a:r>
              <a:rPr lang="fr-FR" dirty="0"/>
              <a:t>) </a:t>
            </a:r>
            <a:r>
              <a:rPr lang="fr-FR" dirty="0" err="1"/>
              <a:t>resulted</a:t>
            </a:r>
            <a:r>
              <a:rPr lang="fr-FR" dirty="0"/>
              <a:t> in </a:t>
            </a:r>
            <a:r>
              <a:rPr lang="fr-FR" dirty="0" err="1"/>
              <a:t>significant</a:t>
            </a:r>
            <a:r>
              <a:rPr lang="fr-FR" dirty="0"/>
              <a:t> inhibition of SARS-CoV-2 infection (p &lt; 0.01; 45.6%–90.7% of inhibition; </a:t>
            </a:r>
            <a:r>
              <a:rPr lang="fr-FR" dirty="0">
                <a:hlinkClick r:id="rId5"/>
              </a:rPr>
              <a:t>Figure 2</a:t>
            </a:r>
            <a:r>
              <a:rPr lang="fr-FR" dirty="0"/>
              <a:t>F). The </a:t>
            </a:r>
            <a:r>
              <a:rPr lang="fr-FR" dirty="0" err="1"/>
              <a:t>strong</a:t>
            </a:r>
            <a:r>
              <a:rPr lang="fr-FR" dirty="0"/>
              <a:t> </a:t>
            </a:r>
            <a:r>
              <a:rPr lang="fr-FR" dirty="0" err="1"/>
              <a:t>inhibitory</a:t>
            </a:r>
            <a:r>
              <a:rPr lang="fr-FR" dirty="0"/>
              <a:t> </a:t>
            </a:r>
            <a:r>
              <a:rPr lang="fr-FR" dirty="0" err="1"/>
              <a:t>effects</a:t>
            </a:r>
            <a:r>
              <a:rPr lang="fr-FR" dirty="0"/>
              <a:t> </a:t>
            </a:r>
            <a:r>
              <a:rPr lang="fr-FR" dirty="0" err="1"/>
              <a:t>warranted</a:t>
            </a:r>
            <a:r>
              <a:rPr lang="fr-FR" dirty="0"/>
              <a:t> </a:t>
            </a:r>
            <a:r>
              <a:rPr lang="fr-FR" dirty="0" err="1"/>
              <a:t>further</a:t>
            </a:r>
            <a:r>
              <a:rPr lang="fr-FR" dirty="0"/>
              <a:t> </a:t>
            </a:r>
            <a:r>
              <a:rPr lang="fr-FR" dirty="0" err="1"/>
              <a:t>study</a:t>
            </a:r>
            <a:r>
              <a:rPr lang="fr-FR" dirty="0"/>
              <a:t> of the </a:t>
            </a:r>
            <a:r>
              <a:rPr lang="fr-FR" dirty="0" err="1"/>
              <a:t>VDFs</a:t>
            </a:r>
            <a:r>
              <a:rPr lang="fr-FR" dirty="0"/>
              <a:t> </a:t>
            </a:r>
            <a:r>
              <a:rPr lang="fr-FR" dirty="0" err="1"/>
              <a:t>that</a:t>
            </a:r>
            <a:r>
              <a:rPr lang="fr-FR" dirty="0"/>
              <a:t> are </a:t>
            </a:r>
            <a:r>
              <a:rPr lang="fr-FR" dirty="0" err="1"/>
              <a:t>functionally</a:t>
            </a:r>
            <a:r>
              <a:rPr lang="fr-FR" dirty="0"/>
              <a:t> </a:t>
            </a:r>
            <a:r>
              <a:rPr lang="fr-FR" dirty="0" err="1"/>
              <a:t>related</a:t>
            </a:r>
            <a:r>
              <a:rPr lang="fr-FR" dirty="0"/>
              <a:t> to the </a:t>
            </a:r>
            <a:r>
              <a:rPr lang="fr-FR" dirty="0" err="1"/>
              <a:t>vasopressin</a:t>
            </a:r>
            <a:r>
              <a:rPr lang="fr-FR" dirty="0"/>
              <a:t> </a:t>
            </a:r>
            <a:r>
              <a:rPr lang="fr-FR" dirty="0" err="1"/>
              <a:t>pathway</a:t>
            </a:r>
            <a:r>
              <a:rPr lang="fr-FR" dirty="0"/>
              <a:t> on SARS-CoV-2 infection.</a:t>
            </a:r>
          </a:p>
          <a:p>
            <a:r>
              <a:rPr lang="fr-FR" dirty="0">
                <a:hlinkClick r:id="rId11" tooltip="Learn more about Vasopressin from ScienceDirect's AI-generated Topic Pages"/>
              </a:rPr>
              <a:t>Vasopressin</a:t>
            </a:r>
            <a:r>
              <a:rPr lang="fr-FR" dirty="0"/>
              <a:t> </a:t>
            </a:r>
            <a:r>
              <a:rPr lang="fr-FR" dirty="0" err="1"/>
              <a:t>can</a:t>
            </a:r>
            <a:r>
              <a:rPr lang="fr-FR" dirty="0"/>
              <a:t> enter </a:t>
            </a:r>
            <a:r>
              <a:rPr lang="fr-FR" dirty="0" err="1"/>
              <a:t>cells</a:t>
            </a:r>
            <a:r>
              <a:rPr lang="fr-FR" dirty="0"/>
              <a:t> via </a:t>
            </a:r>
            <a:r>
              <a:rPr lang="fr-FR" dirty="0" err="1"/>
              <a:t>receptor-mediated</a:t>
            </a:r>
            <a:r>
              <a:rPr lang="fr-FR" dirty="0"/>
              <a:t> </a:t>
            </a:r>
            <a:r>
              <a:rPr lang="fr-FR" dirty="0">
                <a:hlinkClick r:id="rId3" tooltip="Learn more about endocytosis from ScienceDirect's AI-generated Topic Pages"/>
              </a:rPr>
              <a:t>endocytosis</a:t>
            </a:r>
            <a:r>
              <a:rPr lang="fr-FR" dirty="0"/>
              <a:t> </a:t>
            </a:r>
            <a:r>
              <a:rPr lang="fr-FR" dirty="0" err="1"/>
              <a:t>through</a:t>
            </a:r>
            <a:r>
              <a:rPr lang="fr-FR" dirty="0"/>
              <a:t> membrane </a:t>
            </a:r>
            <a:r>
              <a:rPr lang="fr-FR" dirty="0" err="1"/>
              <a:t>remodeling</a:t>
            </a:r>
            <a:r>
              <a:rPr lang="fr-FR" dirty="0"/>
              <a:t> and </a:t>
            </a:r>
            <a:r>
              <a:rPr lang="fr-FR" dirty="0" err="1"/>
              <a:t>vesicle</a:t>
            </a:r>
            <a:r>
              <a:rPr lang="fr-FR" dirty="0"/>
              <a:t> </a:t>
            </a:r>
            <a:r>
              <a:rPr lang="fr-FR" dirty="0" err="1"/>
              <a:t>trafficking</a:t>
            </a:r>
            <a:endParaRPr lang="fr-FR" dirty="0"/>
          </a:p>
        </p:txBody>
      </p:sp>
      <p:sp>
        <p:nvSpPr>
          <p:cNvPr id="4" name="Espace réservé du numéro de diapositive 3"/>
          <p:cNvSpPr>
            <a:spLocks noGrp="1"/>
          </p:cNvSpPr>
          <p:nvPr>
            <p:ph type="sldNum" sz="quarter" idx="5"/>
          </p:nvPr>
        </p:nvSpPr>
        <p:spPr/>
        <p:txBody>
          <a:bodyPr/>
          <a:lstStyle/>
          <a:p>
            <a:fld id="{14BB4837-E083-7644-9608-B60498E9344E}" type="slidenum">
              <a:rPr lang="fr-FR" smtClean="0"/>
              <a:t>22</a:t>
            </a:fld>
            <a:endParaRPr lang="fr-FR"/>
          </a:p>
        </p:txBody>
      </p:sp>
    </p:spTree>
    <p:extLst>
      <p:ext uri="{BB962C8B-B14F-4D97-AF65-F5344CB8AC3E}">
        <p14:creationId xmlns:p14="http://schemas.microsoft.com/office/powerpoint/2010/main" val="36848945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https://www-</a:t>
            </a:r>
            <a:r>
              <a:rPr lang="fr-FR" dirty="0" err="1"/>
              <a:t>sciencedirect</a:t>
            </a:r>
            <a:r>
              <a:rPr lang="fr-FR" dirty="0"/>
              <a:t>-</a:t>
            </a:r>
            <a:r>
              <a:rPr lang="fr-FR" dirty="0" err="1"/>
              <a:t>com.proxy.insermbiblio.inist.fr</a:t>
            </a:r>
            <a:r>
              <a:rPr lang="fr-FR" dirty="0"/>
              <a:t>/science/article/</a:t>
            </a:r>
            <a:r>
              <a:rPr lang="fr-FR" dirty="0" err="1"/>
              <a:t>pii</a:t>
            </a:r>
            <a:r>
              <a:rPr lang="fr-FR" dirty="0"/>
              <a:t>/S009286742100283X?via%3Dihub#fig7</a:t>
            </a:r>
          </a:p>
          <a:p>
            <a:r>
              <a:rPr lang="fr-FR" dirty="0"/>
              <a:t>Figure 7. A coronavirus life cycle </a:t>
            </a:r>
            <a:r>
              <a:rPr lang="fr-FR" dirty="0" err="1"/>
              <a:t>map</a:t>
            </a:r>
            <a:r>
              <a:rPr lang="fr-FR" dirty="0"/>
              <a:t> (grâce aux 16 voies métaboliques identifiées comme étant des VDF)</a:t>
            </a:r>
          </a:p>
          <a:p>
            <a:r>
              <a:rPr lang="fr-FR" dirty="0"/>
              <a:t>The </a:t>
            </a:r>
            <a:r>
              <a:rPr lang="fr-FR" dirty="0" err="1"/>
              <a:t>function</a:t>
            </a:r>
            <a:r>
              <a:rPr lang="fr-FR" dirty="0"/>
              <a:t> and </a:t>
            </a:r>
            <a:r>
              <a:rPr lang="fr-FR" dirty="0" err="1"/>
              <a:t>subcellular</a:t>
            </a:r>
            <a:r>
              <a:rPr lang="fr-FR" dirty="0"/>
              <a:t> </a:t>
            </a:r>
            <a:r>
              <a:rPr lang="fr-FR" dirty="0" err="1"/>
              <a:t>localization</a:t>
            </a:r>
            <a:r>
              <a:rPr lang="fr-FR" dirty="0"/>
              <a:t> of </a:t>
            </a:r>
            <a:r>
              <a:rPr lang="fr-FR" dirty="0" err="1"/>
              <a:t>VDFs</a:t>
            </a:r>
            <a:r>
              <a:rPr lang="fr-FR" dirty="0"/>
              <a:t> </a:t>
            </a:r>
            <a:r>
              <a:rPr lang="fr-FR" dirty="0" err="1"/>
              <a:t>were</a:t>
            </a:r>
            <a:r>
              <a:rPr lang="fr-FR" dirty="0"/>
              <a:t> </a:t>
            </a:r>
            <a:r>
              <a:rPr lang="fr-FR" dirty="0" err="1"/>
              <a:t>determined</a:t>
            </a:r>
            <a:r>
              <a:rPr lang="fr-FR" dirty="0"/>
              <a:t> </a:t>
            </a:r>
            <a:r>
              <a:rPr lang="fr-FR" dirty="0" err="1"/>
              <a:t>based</a:t>
            </a:r>
            <a:r>
              <a:rPr lang="fr-FR" dirty="0"/>
              <a:t> on the use of multiple </a:t>
            </a:r>
            <a:r>
              <a:rPr lang="fr-FR" dirty="0" err="1"/>
              <a:t>databases</a:t>
            </a:r>
            <a:r>
              <a:rPr lang="fr-FR" dirty="0"/>
              <a:t> (</a:t>
            </a:r>
            <a:r>
              <a:rPr lang="fr-FR" dirty="0" err="1"/>
              <a:t>please</a:t>
            </a:r>
            <a:r>
              <a:rPr lang="fr-FR" dirty="0"/>
              <a:t> </a:t>
            </a:r>
            <a:r>
              <a:rPr lang="fr-FR" dirty="0" err="1"/>
              <a:t>see</a:t>
            </a:r>
            <a:r>
              <a:rPr lang="fr-FR" dirty="0"/>
              <a:t> </a:t>
            </a:r>
            <a:r>
              <a:rPr lang="fr-FR" dirty="0">
                <a:hlinkClick r:id="rId3"/>
              </a:rPr>
              <a:t>STAR Methods</a:t>
            </a:r>
            <a:r>
              <a:rPr lang="fr-FR" dirty="0"/>
              <a:t>) and the </a:t>
            </a:r>
            <a:r>
              <a:rPr lang="fr-FR" dirty="0" err="1"/>
              <a:t>literature</a:t>
            </a:r>
            <a:r>
              <a:rPr lang="fr-FR" dirty="0"/>
              <a:t>. </a:t>
            </a:r>
            <a:r>
              <a:rPr lang="fr-FR" dirty="0" err="1"/>
              <a:t>VDFs</a:t>
            </a:r>
            <a:r>
              <a:rPr lang="fr-FR" dirty="0"/>
              <a:t> </a:t>
            </a:r>
            <a:r>
              <a:rPr lang="fr-FR" dirty="0" err="1"/>
              <a:t>that</a:t>
            </a:r>
            <a:r>
              <a:rPr lang="fr-FR" dirty="0"/>
              <a:t> </a:t>
            </a:r>
            <a:r>
              <a:rPr lang="fr-FR" dirty="0" err="1"/>
              <a:t>were</a:t>
            </a:r>
            <a:r>
              <a:rPr lang="fr-FR" dirty="0"/>
              <a:t> </a:t>
            </a:r>
            <a:r>
              <a:rPr lang="fr-FR" dirty="0" err="1"/>
              <a:t>discovered</a:t>
            </a:r>
            <a:r>
              <a:rPr lang="fr-FR" dirty="0"/>
              <a:t> </a:t>
            </a:r>
            <a:r>
              <a:rPr lang="fr-FR" dirty="0" err="1"/>
              <a:t>only</a:t>
            </a:r>
            <a:r>
              <a:rPr lang="fr-FR" dirty="0"/>
              <a:t> in </a:t>
            </a:r>
            <a:r>
              <a:rPr lang="fr-FR" dirty="0" err="1"/>
              <a:t>this</a:t>
            </a:r>
            <a:r>
              <a:rPr lang="fr-FR" dirty="0"/>
              <a:t> </a:t>
            </a:r>
            <a:r>
              <a:rPr lang="fr-FR" dirty="0" err="1"/>
              <a:t>study</a:t>
            </a:r>
            <a:r>
              <a:rPr lang="fr-FR" dirty="0"/>
              <a:t> are </a:t>
            </a:r>
            <a:r>
              <a:rPr lang="fr-FR" dirty="0" err="1"/>
              <a:t>indicated</a:t>
            </a:r>
            <a:r>
              <a:rPr lang="fr-FR" dirty="0"/>
              <a:t> by </a:t>
            </a:r>
            <a:r>
              <a:rPr lang="fr-FR" dirty="0" err="1"/>
              <a:t>red-filled</a:t>
            </a:r>
            <a:r>
              <a:rPr lang="fr-FR" dirty="0"/>
              <a:t> dots, and the </a:t>
            </a:r>
            <a:r>
              <a:rPr lang="fr-FR" dirty="0" err="1"/>
              <a:t>gene</a:t>
            </a:r>
            <a:r>
              <a:rPr lang="fr-FR" dirty="0"/>
              <a:t> </a:t>
            </a:r>
            <a:r>
              <a:rPr lang="fr-FR" dirty="0" err="1"/>
              <a:t>symbols</a:t>
            </a:r>
            <a:r>
              <a:rPr lang="fr-FR" dirty="0"/>
              <a:t> are </a:t>
            </a:r>
            <a:r>
              <a:rPr lang="fr-FR" dirty="0" err="1"/>
              <a:t>written</a:t>
            </a:r>
            <a:r>
              <a:rPr lang="fr-FR" dirty="0"/>
              <a:t> in </a:t>
            </a:r>
            <a:r>
              <a:rPr lang="fr-FR" dirty="0" err="1"/>
              <a:t>red.VDFs</a:t>
            </a:r>
            <a:r>
              <a:rPr lang="fr-FR" dirty="0"/>
              <a:t> </a:t>
            </a:r>
            <a:r>
              <a:rPr lang="fr-FR" dirty="0" err="1"/>
              <a:t>discovered</a:t>
            </a:r>
            <a:r>
              <a:rPr lang="fr-FR" dirty="0"/>
              <a:t> in </a:t>
            </a:r>
            <a:r>
              <a:rPr lang="fr-FR" dirty="0" err="1"/>
              <a:t>this</a:t>
            </a:r>
            <a:r>
              <a:rPr lang="fr-FR" dirty="0"/>
              <a:t> </a:t>
            </a:r>
            <a:r>
              <a:rPr lang="fr-FR" dirty="0" err="1"/>
              <a:t>study</a:t>
            </a:r>
            <a:r>
              <a:rPr lang="fr-FR" dirty="0"/>
              <a:t> and </a:t>
            </a:r>
            <a:r>
              <a:rPr lang="fr-FR" dirty="0" err="1"/>
              <a:t>previously</a:t>
            </a:r>
            <a:r>
              <a:rPr lang="fr-FR" dirty="0"/>
              <a:t> </a:t>
            </a:r>
            <a:r>
              <a:rPr lang="fr-FR" dirty="0" err="1"/>
              <a:t>reported</a:t>
            </a:r>
            <a:r>
              <a:rPr lang="fr-FR" dirty="0"/>
              <a:t> in </a:t>
            </a:r>
            <a:r>
              <a:rPr lang="fr-FR" dirty="0" err="1"/>
              <a:t>other</a:t>
            </a:r>
            <a:r>
              <a:rPr lang="fr-FR" dirty="0"/>
              <a:t> </a:t>
            </a:r>
            <a:r>
              <a:rPr lang="fr-FR" dirty="0" err="1"/>
              <a:t>studies</a:t>
            </a:r>
            <a:r>
              <a:rPr lang="fr-FR" dirty="0"/>
              <a:t> are </a:t>
            </a:r>
            <a:r>
              <a:rPr lang="fr-FR" dirty="0" err="1"/>
              <a:t>indicated</a:t>
            </a:r>
            <a:r>
              <a:rPr lang="fr-FR" dirty="0"/>
              <a:t> by </a:t>
            </a:r>
            <a:r>
              <a:rPr lang="fr-FR" dirty="0" err="1"/>
              <a:t>red-filled</a:t>
            </a:r>
            <a:r>
              <a:rPr lang="fr-FR" dirty="0"/>
              <a:t> dots, and the </a:t>
            </a:r>
            <a:r>
              <a:rPr lang="fr-FR" dirty="0" err="1"/>
              <a:t>gene</a:t>
            </a:r>
            <a:r>
              <a:rPr lang="fr-FR" dirty="0"/>
              <a:t> </a:t>
            </a:r>
            <a:r>
              <a:rPr lang="fr-FR" dirty="0" err="1"/>
              <a:t>symbols</a:t>
            </a:r>
            <a:r>
              <a:rPr lang="fr-FR" dirty="0"/>
              <a:t> are </a:t>
            </a:r>
            <a:r>
              <a:rPr lang="fr-FR" dirty="0" err="1"/>
              <a:t>written</a:t>
            </a:r>
            <a:r>
              <a:rPr lang="fr-FR" dirty="0"/>
              <a:t> in black. </a:t>
            </a:r>
            <a:r>
              <a:rPr lang="fr-FR" dirty="0" err="1"/>
              <a:t>VDFs</a:t>
            </a:r>
            <a:r>
              <a:rPr lang="fr-FR" dirty="0"/>
              <a:t> </a:t>
            </a:r>
            <a:r>
              <a:rPr lang="fr-FR" dirty="0" err="1"/>
              <a:t>identified</a:t>
            </a:r>
            <a:r>
              <a:rPr lang="fr-FR" dirty="0"/>
              <a:t> in </a:t>
            </a:r>
            <a:r>
              <a:rPr lang="fr-FR" dirty="0" err="1"/>
              <a:t>other</a:t>
            </a:r>
            <a:r>
              <a:rPr lang="fr-FR" dirty="0"/>
              <a:t> </a:t>
            </a:r>
            <a:r>
              <a:rPr lang="fr-FR" dirty="0" err="1"/>
              <a:t>studies</a:t>
            </a:r>
            <a:r>
              <a:rPr lang="fr-FR" dirty="0"/>
              <a:t> are </a:t>
            </a:r>
            <a:r>
              <a:rPr lang="fr-FR" dirty="0" err="1"/>
              <a:t>indicated</a:t>
            </a:r>
            <a:r>
              <a:rPr lang="fr-FR" dirty="0"/>
              <a:t> by open dots, and the </a:t>
            </a:r>
            <a:r>
              <a:rPr lang="fr-FR" dirty="0" err="1"/>
              <a:t>gene</a:t>
            </a:r>
            <a:r>
              <a:rPr lang="fr-FR" dirty="0"/>
              <a:t> </a:t>
            </a:r>
            <a:r>
              <a:rPr lang="fr-FR" dirty="0" err="1"/>
              <a:t>symbols</a:t>
            </a:r>
            <a:r>
              <a:rPr lang="fr-FR" dirty="0"/>
              <a:t> are </a:t>
            </a:r>
            <a:r>
              <a:rPr lang="fr-FR" dirty="0" err="1"/>
              <a:t>written</a:t>
            </a:r>
            <a:r>
              <a:rPr lang="fr-FR" dirty="0"/>
              <a:t> in black. </a:t>
            </a:r>
          </a:p>
          <a:p>
            <a:r>
              <a:rPr lang="fr-FR" dirty="0" err="1"/>
              <a:t>We</a:t>
            </a:r>
            <a:r>
              <a:rPr lang="fr-FR" dirty="0"/>
              <a:t> have </a:t>
            </a:r>
            <a:r>
              <a:rPr lang="fr-FR" dirty="0" err="1"/>
              <a:t>successfully</a:t>
            </a:r>
            <a:r>
              <a:rPr lang="fr-FR" dirty="0"/>
              <a:t> </a:t>
            </a:r>
            <a:r>
              <a:rPr lang="fr-FR" dirty="0" err="1"/>
              <a:t>identified</a:t>
            </a:r>
            <a:r>
              <a:rPr lang="fr-FR" dirty="0"/>
              <a:t> </a:t>
            </a:r>
            <a:r>
              <a:rPr lang="fr-FR" dirty="0" err="1"/>
              <a:t>VDFs</a:t>
            </a:r>
            <a:r>
              <a:rPr lang="fr-FR" dirty="0"/>
              <a:t> </a:t>
            </a:r>
            <a:r>
              <a:rPr lang="fr-FR" dirty="0" err="1"/>
              <a:t>that</a:t>
            </a:r>
            <a:r>
              <a:rPr lang="fr-FR" dirty="0"/>
              <a:t> are important for SARS-CoV-2 to </a:t>
            </a:r>
            <a:r>
              <a:rPr lang="fr-FR" dirty="0" err="1"/>
              <a:t>establish</a:t>
            </a:r>
            <a:r>
              <a:rPr lang="fr-FR" dirty="0"/>
              <a:t> a productive virus </a:t>
            </a:r>
            <a:r>
              <a:rPr lang="fr-FR" dirty="0" err="1"/>
              <a:t>replication</a:t>
            </a:r>
            <a:r>
              <a:rPr lang="fr-FR" dirty="0"/>
              <a:t> (</a:t>
            </a:r>
            <a:r>
              <a:rPr lang="fr-FR" dirty="0">
                <a:hlinkClick r:id="rId4"/>
              </a:rPr>
              <a:t>Figure 7</a:t>
            </a:r>
            <a:r>
              <a:rPr lang="fr-FR" dirty="0"/>
              <a:t>).</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hlinkClick r:id="rId5" tooltip="Learn more about Severe acute respiratory syndrome coronavirus 2 from ScienceDirect's AI-generated Topic Pages"/>
              </a:rPr>
              <a:t>Severe acute respiratory syndrome coronavirus 2</a:t>
            </a:r>
            <a:r>
              <a:rPr lang="fr-FR" dirty="0"/>
              <a:t> (SARS-CoV-2) </a:t>
            </a:r>
            <a:r>
              <a:rPr lang="fr-FR" dirty="0" err="1"/>
              <a:t>can</a:t>
            </a:r>
            <a:r>
              <a:rPr lang="fr-FR" dirty="0"/>
              <a:t> cause acute </a:t>
            </a:r>
            <a:r>
              <a:rPr lang="fr-FR" dirty="0" err="1"/>
              <a:t>respiratory</a:t>
            </a:r>
            <a:r>
              <a:rPr lang="fr-FR" dirty="0"/>
              <a:t> </a:t>
            </a:r>
            <a:r>
              <a:rPr lang="fr-FR" dirty="0" err="1"/>
              <a:t>disease</a:t>
            </a:r>
            <a:r>
              <a:rPr lang="fr-FR" dirty="0"/>
              <a:t> and </a:t>
            </a:r>
            <a:r>
              <a:rPr lang="fr-FR" dirty="0" err="1"/>
              <a:t>multiorgan</a:t>
            </a:r>
            <a:r>
              <a:rPr lang="fr-FR" dirty="0"/>
              <a:t> </a:t>
            </a:r>
            <a:r>
              <a:rPr lang="fr-FR" dirty="0" err="1"/>
              <a:t>failure</a:t>
            </a:r>
            <a:r>
              <a:rPr lang="fr-FR" dirty="0"/>
              <a:t>. </a:t>
            </a:r>
            <a:r>
              <a:rPr lang="fr-FR" dirty="0" err="1"/>
              <a:t>Finding</a:t>
            </a:r>
            <a:r>
              <a:rPr lang="fr-FR" dirty="0"/>
              <a:t> </a:t>
            </a:r>
            <a:r>
              <a:rPr lang="fr-FR" dirty="0" err="1"/>
              <a:t>human</a:t>
            </a:r>
            <a:r>
              <a:rPr lang="fr-FR" dirty="0"/>
              <a:t> host </a:t>
            </a:r>
            <a:r>
              <a:rPr lang="fr-FR" dirty="0" err="1"/>
              <a:t>factors</a:t>
            </a:r>
            <a:r>
              <a:rPr lang="fr-FR" dirty="0"/>
              <a:t> </a:t>
            </a:r>
            <a:r>
              <a:rPr lang="fr-FR" dirty="0" err="1"/>
              <a:t>that</a:t>
            </a:r>
            <a:r>
              <a:rPr lang="fr-FR" dirty="0"/>
              <a:t> are essential for SARS-CoV-2 infection </a:t>
            </a:r>
            <a:r>
              <a:rPr lang="fr-FR" dirty="0" err="1"/>
              <a:t>could</a:t>
            </a:r>
            <a:r>
              <a:rPr lang="fr-FR" dirty="0"/>
              <a:t> </a:t>
            </a:r>
            <a:r>
              <a:rPr lang="fr-FR" dirty="0" err="1"/>
              <a:t>facilitate</a:t>
            </a:r>
            <a:r>
              <a:rPr lang="fr-FR" dirty="0"/>
              <a:t> the formulation of </a:t>
            </a:r>
            <a:r>
              <a:rPr lang="fr-FR" dirty="0" err="1"/>
              <a:t>treatment</a:t>
            </a:r>
            <a:r>
              <a:rPr lang="fr-FR" dirty="0"/>
              <a:t> </a:t>
            </a:r>
            <a:r>
              <a:rPr lang="fr-FR" dirty="0" err="1"/>
              <a:t>strategies</a:t>
            </a:r>
            <a:r>
              <a:rPr lang="fr-FR" dirty="0"/>
              <a:t>. </a:t>
            </a:r>
            <a:r>
              <a:rPr lang="fr-FR" dirty="0" err="1"/>
              <a:t>Using</a:t>
            </a:r>
            <a:r>
              <a:rPr lang="fr-FR" dirty="0"/>
              <a:t> a </a:t>
            </a:r>
            <a:r>
              <a:rPr lang="fr-FR" dirty="0" err="1"/>
              <a:t>human</a:t>
            </a:r>
            <a:r>
              <a:rPr lang="fr-FR" dirty="0"/>
              <a:t> </a:t>
            </a:r>
            <a:r>
              <a:rPr lang="fr-FR" dirty="0" err="1"/>
              <a:t>kidney</a:t>
            </a:r>
            <a:r>
              <a:rPr lang="fr-FR" dirty="0"/>
              <a:t> </a:t>
            </a:r>
            <a:r>
              <a:rPr lang="fr-FR" dirty="0" err="1"/>
              <a:t>cell</a:t>
            </a:r>
            <a:r>
              <a:rPr lang="fr-FR" dirty="0"/>
              <a:t> line—HK-2—</a:t>
            </a:r>
            <a:r>
              <a:rPr lang="fr-FR" dirty="0" err="1"/>
              <a:t>that</a:t>
            </a:r>
            <a:r>
              <a:rPr lang="fr-FR" dirty="0"/>
              <a:t> </a:t>
            </a:r>
            <a:r>
              <a:rPr lang="fr-FR" dirty="0" err="1"/>
              <a:t>is</a:t>
            </a:r>
            <a:r>
              <a:rPr lang="fr-FR" dirty="0"/>
              <a:t> </a:t>
            </a:r>
            <a:r>
              <a:rPr lang="fr-FR" dirty="0" err="1"/>
              <a:t>highly</a:t>
            </a:r>
            <a:r>
              <a:rPr lang="fr-FR" dirty="0"/>
              <a:t> susceptible to SARS-CoV-2, </a:t>
            </a:r>
            <a:r>
              <a:rPr lang="fr-FR" dirty="0" err="1"/>
              <a:t>we</a:t>
            </a:r>
            <a:r>
              <a:rPr lang="fr-FR" dirty="0"/>
              <a:t> </a:t>
            </a:r>
            <a:r>
              <a:rPr lang="fr-FR" dirty="0" err="1"/>
              <a:t>performed</a:t>
            </a:r>
            <a:r>
              <a:rPr lang="fr-FR" dirty="0"/>
              <a:t> a </a:t>
            </a:r>
            <a:r>
              <a:rPr lang="fr-FR" dirty="0" err="1"/>
              <a:t>genome-wide</a:t>
            </a:r>
            <a:r>
              <a:rPr lang="fr-FR" dirty="0"/>
              <a:t> </a:t>
            </a:r>
            <a:r>
              <a:rPr lang="fr-FR" dirty="0" err="1"/>
              <a:t>RNAi</a:t>
            </a:r>
            <a:r>
              <a:rPr lang="fr-FR" dirty="0"/>
              <a:t> </a:t>
            </a:r>
            <a:r>
              <a:rPr lang="fr-FR" dirty="0" err="1"/>
              <a:t>screen</a:t>
            </a:r>
            <a:r>
              <a:rPr lang="fr-FR" dirty="0"/>
              <a:t> and </a:t>
            </a:r>
            <a:r>
              <a:rPr lang="fr-FR" dirty="0" err="1"/>
              <a:t>identified</a:t>
            </a:r>
            <a:r>
              <a:rPr lang="fr-FR" dirty="0"/>
              <a:t> virus </a:t>
            </a:r>
            <a:r>
              <a:rPr lang="fr-FR" dirty="0" err="1"/>
              <a:t>dependency</a:t>
            </a:r>
            <a:r>
              <a:rPr lang="fr-FR" dirty="0"/>
              <a:t> </a:t>
            </a:r>
            <a:r>
              <a:rPr lang="fr-FR" dirty="0" err="1"/>
              <a:t>factors</a:t>
            </a:r>
            <a:r>
              <a:rPr lang="fr-FR" dirty="0"/>
              <a:t> (</a:t>
            </a:r>
            <a:r>
              <a:rPr lang="fr-FR" dirty="0" err="1"/>
              <a:t>VDFs</a:t>
            </a:r>
            <a:r>
              <a:rPr lang="fr-FR" dirty="0"/>
              <a:t>), </a:t>
            </a:r>
            <a:r>
              <a:rPr lang="fr-FR" dirty="0" err="1"/>
              <a:t>which</a:t>
            </a:r>
            <a:r>
              <a:rPr lang="fr-FR" dirty="0"/>
              <a:t> </a:t>
            </a:r>
            <a:r>
              <a:rPr lang="fr-FR" dirty="0" err="1"/>
              <a:t>play</a:t>
            </a:r>
            <a:r>
              <a:rPr lang="fr-FR" dirty="0"/>
              <a:t> </a:t>
            </a:r>
            <a:r>
              <a:rPr lang="fr-FR" dirty="0" err="1"/>
              <a:t>regulatory</a:t>
            </a:r>
            <a:r>
              <a:rPr lang="fr-FR" dirty="0"/>
              <a:t> </a:t>
            </a:r>
            <a:r>
              <a:rPr lang="fr-FR" dirty="0" err="1"/>
              <a:t>roles</a:t>
            </a:r>
            <a:r>
              <a:rPr lang="fr-FR" dirty="0"/>
              <a:t> in </a:t>
            </a:r>
            <a:r>
              <a:rPr lang="fr-FR" dirty="0" err="1"/>
              <a:t>biological</a:t>
            </a:r>
            <a:r>
              <a:rPr lang="fr-FR" dirty="0"/>
              <a:t> </a:t>
            </a:r>
            <a:r>
              <a:rPr lang="fr-FR" dirty="0" err="1"/>
              <a:t>pathways</a:t>
            </a:r>
            <a:r>
              <a:rPr lang="fr-FR" dirty="0"/>
              <a:t> </a:t>
            </a:r>
            <a:r>
              <a:rPr lang="fr-FR" dirty="0" err="1"/>
              <a:t>linked</a:t>
            </a:r>
            <a:r>
              <a:rPr lang="fr-FR" dirty="0"/>
              <a:t> to </a:t>
            </a:r>
            <a:r>
              <a:rPr lang="fr-FR" dirty="0" err="1"/>
              <a:t>clinical</a:t>
            </a:r>
            <a:r>
              <a:rPr lang="fr-FR" dirty="0"/>
              <a:t> manifestations of SARS-CoV-2 infection. </a:t>
            </a:r>
            <a:r>
              <a:rPr lang="fr-FR" dirty="0" err="1"/>
              <a:t>We</a:t>
            </a:r>
            <a:r>
              <a:rPr lang="fr-FR" dirty="0"/>
              <a:t> </a:t>
            </a:r>
            <a:r>
              <a:rPr lang="fr-FR" dirty="0" err="1"/>
              <a:t>found</a:t>
            </a:r>
            <a:r>
              <a:rPr lang="fr-FR" dirty="0"/>
              <a:t> a </a:t>
            </a:r>
            <a:r>
              <a:rPr lang="fr-FR" dirty="0" err="1"/>
              <a:t>role</a:t>
            </a:r>
            <a:r>
              <a:rPr lang="fr-FR" dirty="0"/>
              <a:t> for a </a:t>
            </a:r>
            <a:r>
              <a:rPr lang="fr-FR" dirty="0" err="1"/>
              <a:t>secretory</a:t>
            </a:r>
            <a:r>
              <a:rPr lang="fr-FR" dirty="0"/>
              <a:t> </a:t>
            </a:r>
            <a:r>
              <a:rPr lang="fr-FR" dirty="0" err="1"/>
              <a:t>form</a:t>
            </a:r>
            <a:r>
              <a:rPr lang="fr-FR" dirty="0"/>
              <a:t> of SARS-CoV-2 </a:t>
            </a:r>
            <a:r>
              <a:rPr lang="fr-FR" dirty="0" err="1"/>
              <a:t>receptor</a:t>
            </a:r>
            <a:r>
              <a:rPr lang="fr-FR" dirty="0"/>
              <a:t>, soluble </a:t>
            </a:r>
            <a:r>
              <a:rPr lang="fr-FR" dirty="0">
                <a:hlinkClick r:id="rId6" tooltip="Learn more about angiotensin converting enzyme 2 from ScienceDirect's AI-generated Topic Pages"/>
              </a:rPr>
              <a:t>angiotensin converting enzyme 2</a:t>
            </a:r>
            <a:r>
              <a:rPr lang="fr-FR" dirty="0"/>
              <a:t> (sACE2), in SARS-CoV-2 infection. </a:t>
            </a:r>
            <a:r>
              <a:rPr lang="fr-FR" dirty="0" err="1"/>
              <a:t>Further</a:t>
            </a:r>
            <a:r>
              <a:rPr lang="fr-FR" dirty="0"/>
              <a:t> investigation </a:t>
            </a:r>
            <a:r>
              <a:rPr lang="fr-FR" dirty="0" err="1"/>
              <a:t>revealed</a:t>
            </a:r>
            <a:r>
              <a:rPr lang="fr-FR" dirty="0"/>
              <a:t> </a:t>
            </a:r>
            <a:r>
              <a:rPr lang="fr-FR" dirty="0" err="1"/>
              <a:t>that</a:t>
            </a:r>
            <a:r>
              <a:rPr lang="fr-FR" dirty="0"/>
              <a:t> SARS-CoV-2 exploits </a:t>
            </a:r>
            <a:r>
              <a:rPr lang="fr-FR" dirty="0" err="1"/>
              <a:t>receptor-mediated</a:t>
            </a:r>
            <a:r>
              <a:rPr lang="fr-FR" dirty="0"/>
              <a:t> </a:t>
            </a:r>
            <a:r>
              <a:rPr lang="fr-FR" dirty="0">
                <a:hlinkClick r:id="rId7" tooltip="Learn more about endocytosis from ScienceDirect's AI-generated Topic Pages"/>
              </a:rPr>
              <a:t>endocytosis</a:t>
            </a:r>
            <a:r>
              <a:rPr lang="fr-FR" dirty="0"/>
              <a:t> </a:t>
            </a:r>
            <a:r>
              <a:rPr lang="fr-FR" dirty="0" err="1"/>
              <a:t>through</a:t>
            </a:r>
            <a:r>
              <a:rPr lang="fr-FR" dirty="0"/>
              <a:t> interaction </a:t>
            </a:r>
            <a:r>
              <a:rPr lang="fr-FR" dirty="0" err="1"/>
              <a:t>between</a:t>
            </a:r>
            <a:r>
              <a:rPr lang="fr-FR" dirty="0"/>
              <a:t> </a:t>
            </a:r>
            <a:r>
              <a:rPr lang="fr-FR" dirty="0" err="1"/>
              <a:t>its</a:t>
            </a:r>
            <a:r>
              <a:rPr lang="fr-FR" dirty="0"/>
              <a:t> </a:t>
            </a:r>
            <a:r>
              <a:rPr lang="fr-FR" dirty="0" err="1"/>
              <a:t>spike</a:t>
            </a:r>
            <a:r>
              <a:rPr lang="fr-FR" dirty="0"/>
              <a:t> </a:t>
            </a:r>
            <a:r>
              <a:rPr lang="fr-FR" dirty="0" err="1"/>
              <a:t>with</a:t>
            </a:r>
            <a:r>
              <a:rPr lang="fr-FR" dirty="0"/>
              <a:t> sACE2 or sACE2-vasopressin via AT1 or AVPR1B, </a:t>
            </a:r>
            <a:r>
              <a:rPr lang="fr-FR" dirty="0" err="1"/>
              <a:t>respectively</a:t>
            </a:r>
            <a:r>
              <a:rPr lang="fr-FR" dirty="0"/>
              <a:t>. Our identification of </a:t>
            </a:r>
            <a:r>
              <a:rPr lang="fr-FR" dirty="0" err="1"/>
              <a:t>VDFs</a:t>
            </a:r>
            <a:r>
              <a:rPr lang="fr-FR" dirty="0"/>
              <a:t> and the </a:t>
            </a:r>
            <a:r>
              <a:rPr lang="fr-FR" dirty="0" err="1"/>
              <a:t>regulatory</a:t>
            </a:r>
            <a:r>
              <a:rPr lang="fr-FR" dirty="0"/>
              <a:t> </a:t>
            </a:r>
            <a:r>
              <a:rPr lang="fr-FR" dirty="0" err="1"/>
              <a:t>effect</a:t>
            </a:r>
            <a:r>
              <a:rPr lang="fr-FR" dirty="0"/>
              <a:t> of sACE2 on SARS-CoV-2 infection shed insight </a:t>
            </a:r>
            <a:r>
              <a:rPr lang="fr-FR" dirty="0" err="1"/>
              <a:t>into</a:t>
            </a:r>
            <a:r>
              <a:rPr lang="fr-FR" dirty="0"/>
              <a:t> </a:t>
            </a:r>
            <a:r>
              <a:rPr lang="fr-FR" dirty="0" err="1"/>
              <a:t>pathogenesis</a:t>
            </a:r>
            <a:r>
              <a:rPr lang="fr-FR" dirty="0"/>
              <a:t> and </a:t>
            </a:r>
            <a:r>
              <a:rPr lang="fr-FR" dirty="0" err="1"/>
              <a:t>cell</a:t>
            </a:r>
            <a:r>
              <a:rPr lang="fr-FR" dirty="0"/>
              <a:t> entry </a:t>
            </a:r>
            <a:r>
              <a:rPr lang="fr-FR" dirty="0" err="1"/>
              <a:t>mechanisms</a:t>
            </a:r>
            <a:r>
              <a:rPr lang="fr-FR" dirty="0"/>
              <a:t> of SARS-CoV-2 as </a:t>
            </a:r>
            <a:r>
              <a:rPr lang="fr-FR" dirty="0" err="1"/>
              <a:t>well</a:t>
            </a:r>
            <a:r>
              <a:rPr lang="fr-FR" dirty="0"/>
              <a:t> as </a:t>
            </a:r>
            <a:r>
              <a:rPr lang="fr-FR" dirty="0" err="1"/>
              <a:t>potential</a:t>
            </a:r>
            <a:r>
              <a:rPr lang="fr-FR" dirty="0"/>
              <a:t> </a:t>
            </a:r>
            <a:r>
              <a:rPr lang="fr-FR" dirty="0" err="1"/>
              <a:t>treatment</a:t>
            </a:r>
            <a:r>
              <a:rPr lang="fr-FR" dirty="0"/>
              <a:t> </a:t>
            </a:r>
            <a:r>
              <a:rPr lang="fr-FR" dirty="0" err="1"/>
              <a:t>strategies</a:t>
            </a:r>
            <a:r>
              <a:rPr lang="fr-FR" dirty="0"/>
              <a:t> for COVID-19.</a:t>
            </a:r>
          </a:p>
          <a:p>
            <a:endParaRPr lang="fr-FR" dirty="0"/>
          </a:p>
        </p:txBody>
      </p:sp>
      <p:sp>
        <p:nvSpPr>
          <p:cNvPr id="4" name="Espace réservé du numéro de diapositive 3"/>
          <p:cNvSpPr>
            <a:spLocks noGrp="1"/>
          </p:cNvSpPr>
          <p:nvPr>
            <p:ph type="sldNum" sz="quarter" idx="5"/>
          </p:nvPr>
        </p:nvSpPr>
        <p:spPr/>
        <p:txBody>
          <a:bodyPr/>
          <a:lstStyle/>
          <a:p>
            <a:fld id="{14BB4837-E083-7644-9608-B60498E9344E}" type="slidenum">
              <a:rPr lang="fr-FR" smtClean="0"/>
              <a:t>23</a:t>
            </a:fld>
            <a:endParaRPr lang="fr-FR"/>
          </a:p>
        </p:txBody>
      </p:sp>
    </p:spTree>
    <p:extLst>
      <p:ext uri="{BB962C8B-B14F-4D97-AF65-F5344CB8AC3E}">
        <p14:creationId xmlns:p14="http://schemas.microsoft.com/office/powerpoint/2010/main" val="10057395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a:t>
            </a:r>
            <a:r>
              <a:rPr lang="fr-FR" dirty="0" err="1"/>
              <a:t>www.sciencedirect.com</a:t>
            </a:r>
            <a:r>
              <a:rPr lang="fr-FR" dirty="0"/>
              <a:t>/science/article/</a:t>
            </a:r>
            <a:r>
              <a:rPr lang="fr-FR" dirty="0" err="1"/>
              <a:t>pii</a:t>
            </a:r>
            <a:r>
              <a:rPr lang="fr-FR" dirty="0"/>
              <a:t>/B9780128012383116071</a:t>
            </a:r>
          </a:p>
          <a:p>
            <a:r>
              <a:rPr lang="fr-FR" dirty="0"/>
              <a:t>La coordination des interactions protéine-protéine (IPP) régule l'architecture moléculaire globale des organismes vivants, tant sur le plan structurel que fonctionnel. Pour révéler le mécanisme moléculaire des processus cellulaires au niveau des systèmes, l'étude des IPP de l'organisme</a:t>
            </a:r>
            <a:r>
              <a:rPr lang="he-IL" dirty="0"/>
              <a:t>׳ </a:t>
            </a:r>
            <a:r>
              <a:rPr lang="fr-FR" dirty="0"/>
              <a:t>,également appelée </a:t>
            </a:r>
            <a:r>
              <a:rPr lang="fr-FR" dirty="0" err="1"/>
              <a:t>interactome</a:t>
            </a:r>
            <a:r>
              <a:rPr lang="fr-FR" dirty="0"/>
              <a:t>) est cruciale. Du point de vue des agents pathogènes, un objectif de la modélisation de l'</a:t>
            </a:r>
            <a:r>
              <a:rPr lang="fr-FR" dirty="0" err="1"/>
              <a:t>interactome</a:t>
            </a:r>
            <a:r>
              <a:rPr lang="fr-FR" dirty="0"/>
              <a:t> est d'explorer comment les interactions complexes dans une partie ou un réseau entier ont un impact sur les propriétés biologiques observées et comment elles peuvent être exploitées pour formuler de nouvelles stratégies pour tuer les agents pathogènes. En outre, les interactions entre les protéines de l'agent pathogène et l'hôte fournissent les éléments nécessaires à la reconnaissance des protéines de l'agent pathogène, ce qui entraîne un remaniement important de l'</a:t>
            </a:r>
            <a:r>
              <a:rPr lang="fr-FR" dirty="0" err="1"/>
              <a:t>interactome</a:t>
            </a:r>
            <a:r>
              <a:rPr lang="fr-FR" dirty="0"/>
              <a:t> de l'hôte. Ces protéines dans l'</a:t>
            </a:r>
            <a:r>
              <a:rPr lang="fr-FR" dirty="0" err="1"/>
              <a:t>interactome</a:t>
            </a:r>
            <a:r>
              <a:rPr lang="fr-FR" dirty="0"/>
              <a:t> hôte-pathogène et les protéines </a:t>
            </a:r>
            <a:r>
              <a:rPr lang="fr-FR" dirty="0" err="1"/>
              <a:t>topologiquement</a:t>
            </a:r>
            <a:r>
              <a:rPr lang="fr-FR" dirty="0"/>
              <a:t> importantes dans l'</a:t>
            </a:r>
            <a:r>
              <a:rPr lang="fr-FR" dirty="0" err="1"/>
              <a:t>interactome</a:t>
            </a:r>
            <a:r>
              <a:rPr lang="fr-FR" dirty="0"/>
              <a:t> pathogène peuvent être explorées comme des cibles prometteuses pour la conception de médicaments antimicrobiens.</a:t>
            </a:r>
          </a:p>
        </p:txBody>
      </p:sp>
      <p:sp>
        <p:nvSpPr>
          <p:cNvPr id="4" name="Espace réservé du numéro de diapositive 3"/>
          <p:cNvSpPr>
            <a:spLocks noGrp="1"/>
          </p:cNvSpPr>
          <p:nvPr>
            <p:ph type="sldNum" sz="quarter" idx="5"/>
          </p:nvPr>
        </p:nvSpPr>
        <p:spPr/>
        <p:txBody>
          <a:bodyPr/>
          <a:lstStyle/>
          <a:p>
            <a:fld id="{14BB4837-E083-7644-9608-B60498E9344E}" type="slidenum">
              <a:rPr lang="fr-FR" smtClean="0"/>
              <a:t>24</a:t>
            </a:fld>
            <a:endParaRPr lang="fr-FR"/>
          </a:p>
        </p:txBody>
      </p:sp>
    </p:spTree>
    <p:extLst>
      <p:ext uri="{BB962C8B-B14F-4D97-AF65-F5344CB8AC3E}">
        <p14:creationId xmlns:p14="http://schemas.microsoft.com/office/powerpoint/2010/main" val="13183983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Flynn et al., </a:t>
            </a:r>
            <a:r>
              <a:rPr lang="fr-FR" sz="1200" kern="1200" dirty="0" err="1">
                <a:solidFill>
                  <a:schemeClr val="tx1"/>
                </a:solidFill>
                <a:effectLst/>
                <a:latin typeface="+mn-lt"/>
                <a:ea typeface="+mn-ea"/>
                <a:cs typeface="+mn-cs"/>
              </a:rPr>
              <a:t>Discovery</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functional</a:t>
            </a:r>
            <a:r>
              <a:rPr lang="fr-FR" sz="1200" kern="1200" dirty="0">
                <a:solidFill>
                  <a:schemeClr val="tx1"/>
                </a:solidFill>
                <a:effectLst/>
                <a:latin typeface="+mn-lt"/>
                <a:ea typeface="+mn-ea"/>
                <a:cs typeface="+mn-cs"/>
              </a:rPr>
              <a:t> interrogation of SARS-CoV-2 RNA-host </a:t>
            </a:r>
            <a:r>
              <a:rPr lang="fr-FR" sz="1200" kern="1200" dirty="0" err="1">
                <a:solidFill>
                  <a:schemeClr val="tx1"/>
                </a:solidFill>
                <a:effectLst/>
                <a:latin typeface="+mn-lt"/>
                <a:ea typeface="+mn-ea"/>
                <a:cs typeface="+mn-cs"/>
              </a:rPr>
              <a:t>protein</a:t>
            </a:r>
            <a:r>
              <a:rPr lang="fr-FR" sz="1200" kern="1200" dirty="0">
                <a:solidFill>
                  <a:schemeClr val="tx1"/>
                </a:solidFill>
                <a:effectLst/>
                <a:latin typeface="+mn-lt"/>
                <a:ea typeface="+mn-ea"/>
                <a:cs typeface="+mn-cs"/>
              </a:rPr>
              <a:t> interactions, </a:t>
            </a:r>
            <a:r>
              <a:rPr lang="fr-FR" sz="1200" kern="1200" dirty="0" err="1">
                <a:solidFill>
                  <a:schemeClr val="tx1"/>
                </a:solidFill>
                <a:effectLst/>
                <a:latin typeface="+mn-lt"/>
                <a:ea typeface="+mn-ea"/>
                <a:cs typeface="+mn-cs"/>
              </a:rPr>
              <a:t>Cell</a:t>
            </a:r>
            <a:r>
              <a:rPr lang="fr-FR" sz="1200" kern="1200" dirty="0">
                <a:solidFill>
                  <a:schemeClr val="tx1"/>
                </a:solidFill>
                <a:effectLst/>
                <a:latin typeface="+mn-lt"/>
                <a:ea typeface="+mn-ea"/>
                <a:cs typeface="+mn-cs"/>
              </a:rPr>
              <a:t>(2021), https://</a:t>
            </a:r>
            <a:r>
              <a:rPr lang="fr-FR" sz="1200" kern="1200" dirty="0" err="1">
                <a:solidFill>
                  <a:schemeClr val="tx1"/>
                </a:solidFill>
                <a:effectLst/>
                <a:latin typeface="+mn-lt"/>
                <a:ea typeface="+mn-ea"/>
                <a:cs typeface="+mn-cs"/>
              </a:rPr>
              <a:t>doi.org</a:t>
            </a:r>
            <a:r>
              <a:rPr lang="fr-FR" sz="1200" kern="1200" dirty="0">
                <a:solidFill>
                  <a:schemeClr val="tx1"/>
                </a:solidFill>
                <a:effectLst/>
                <a:latin typeface="+mn-lt"/>
                <a:ea typeface="+mn-ea"/>
                <a:cs typeface="+mn-cs"/>
              </a:rPr>
              <a:t>/10.1016/j.cell.2021.03.012</a:t>
            </a:r>
          </a:p>
          <a:p>
            <a:r>
              <a:rPr lang="fr-FR" dirty="0" err="1"/>
              <a:t>Recent</a:t>
            </a:r>
            <a:r>
              <a:rPr lang="fr-FR" dirty="0"/>
              <a:t> </a:t>
            </a:r>
            <a:r>
              <a:rPr lang="fr-FR" dirty="0" err="1"/>
              <a:t>studies</a:t>
            </a:r>
            <a:r>
              <a:rPr lang="fr-FR" dirty="0"/>
              <a:t> have </a:t>
            </a:r>
            <a:r>
              <a:rPr lang="fr-FR" dirty="0" err="1"/>
              <a:t>described</a:t>
            </a:r>
            <a:r>
              <a:rPr lang="fr-FR" dirty="0"/>
              <a:t> SARS-CoV-2-encoded </a:t>
            </a:r>
            <a:r>
              <a:rPr lang="fr-FR" dirty="0" err="1"/>
              <a:t>proteins</a:t>
            </a:r>
            <a:r>
              <a:rPr lang="fr-FR" dirty="0"/>
              <a:t> (</a:t>
            </a:r>
            <a:r>
              <a:rPr lang="fr-FR" dirty="0">
                <a:hlinkClick r:id="rId3"/>
              </a:rPr>
              <a:t>Kim et al., 2020b</a:t>
            </a:r>
            <a:r>
              <a:rPr lang="fr-FR" dirty="0"/>
              <a:t>) and how </a:t>
            </a:r>
            <a:r>
              <a:rPr lang="fr-FR" dirty="0" err="1"/>
              <a:t>these</a:t>
            </a:r>
            <a:r>
              <a:rPr lang="fr-FR" dirty="0"/>
              <a:t> </a:t>
            </a:r>
            <a:r>
              <a:rPr lang="fr-FR" dirty="0" err="1"/>
              <a:t>proteins</a:t>
            </a:r>
            <a:r>
              <a:rPr lang="fr-FR" dirty="0"/>
              <a:t> </a:t>
            </a:r>
            <a:r>
              <a:rPr lang="fr-FR" dirty="0" err="1"/>
              <a:t>associate</a:t>
            </a:r>
            <a:r>
              <a:rPr lang="fr-FR" dirty="0"/>
              <a:t> </a:t>
            </a:r>
            <a:r>
              <a:rPr lang="fr-FR" dirty="0" err="1"/>
              <a:t>with</a:t>
            </a:r>
            <a:r>
              <a:rPr lang="fr-FR" dirty="0"/>
              <a:t> host </a:t>
            </a:r>
            <a:r>
              <a:rPr lang="fr-FR" dirty="0" err="1"/>
              <a:t>protein</a:t>
            </a:r>
            <a:r>
              <a:rPr lang="fr-FR" dirty="0"/>
              <a:t> </a:t>
            </a:r>
            <a:r>
              <a:rPr lang="fr-FR" dirty="0" err="1"/>
              <a:t>factors</a:t>
            </a:r>
            <a:r>
              <a:rPr lang="fr-FR" dirty="0"/>
              <a:t> (</a:t>
            </a:r>
            <a:r>
              <a:rPr lang="fr-FR" dirty="0">
                <a:hlinkClick r:id="rId4"/>
              </a:rPr>
              <a:t>Gordon et al., 2020</a:t>
            </a:r>
            <a:r>
              <a:rPr lang="fr-FR" dirty="0"/>
              <a:t>) or host RNA </a:t>
            </a:r>
            <a:r>
              <a:rPr lang="fr-FR" dirty="0" err="1"/>
              <a:t>transcripts</a:t>
            </a:r>
            <a:r>
              <a:rPr lang="fr-FR" dirty="0"/>
              <a:t> (</a:t>
            </a:r>
            <a:r>
              <a:rPr lang="fr-FR" dirty="0">
                <a:hlinkClick r:id="rId5"/>
              </a:rPr>
              <a:t>Banerjee et al., 2020</a:t>
            </a:r>
            <a:r>
              <a:rPr lang="fr-FR" dirty="0"/>
              <a:t>); </a:t>
            </a:r>
            <a:r>
              <a:rPr lang="fr-FR" dirty="0" err="1"/>
              <a:t>however</a:t>
            </a:r>
            <a:r>
              <a:rPr lang="fr-FR" dirty="0"/>
              <a:t>, </a:t>
            </a:r>
            <a:r>
              <a:rPr lang="fr-FR" dirty="0" err="1"/>
              <a:t>there</a:t>
            </a:r>
            <a:r>
              <a:rPr lang="fr-FR" dirty="0"/>
              <a:t> </a:t>
            </a:r>
            <a:r>
              <a:rPr lang="fr-FR" dirty="0" err="1"/>
              <a:t>is</a:t>
            </a:r>
            <a:r>
              <a:rPr lang="fr-FR" dirty="0"/>
              <a:t> a gap in </a:t>
            </a:r>
            <a:r>
              <a:rPr lang="fr-FR" dirty="0" err="1"/>
              <a:t>understanding</a:t>
            </a:r>
            <a:r>
              <a:rPr lang="fr-FR" dirty="0"/>
              <a:t> the </a:t>
            </a:r>
            <a:r>
              <a:rPr lang="fr-FR" dirty="0" err="1"/>
              <a:t>precise</a:t>
            </a:r>
            <a:r>
              <a:rPr lang="fr-FR" dirty="0"/>
              <a:t> host interactions of the SARS-CoV-2 viral RNA (</a:t>
            </a:r>
            <a:r>
              <a:rPr lang="fr-FR" dirty="0" err="1"/>
              <a:t>vRNA</a:t>
            </a:r>
            <a:r>
              <a:rPr lang="fr-FR" dirty="0"/>
              <a:t>). To </a:t>
            </a:r>
            <a:r>
              <a:rPr lang="fr-FR" dirty="0" err="1"/>
              <a:t>address</a:t>
            </a:r>
            <a:r>
              <a:rPr lang="fr-FR" dirty="0"/>
              <a:t> </a:t>
            </a:r>
            <a:r>
              <a:rPr lang="fr-FR" dirty="0" err="1"/>
              <a:t>this</a:t>
            </a:r>
            <a:r>
              <a:rPr lang="fr-FR" dirty="0"/>
              <a:t> gap, </a:t>
            </a:r>
            <a:r>
              <a:rPr lang="fr-FR" dirty="0" err="1"/>
              <a:t>we</a:t>
            </a:r>
            <a:r>
              <a:rPr lang="fr-FR" dirty="0"/>
              <a:t> </a:t>
            </a:r>
            <a:r>
              <a:rPr lang="fr-FR" dirty="0" err="1"/>
              <a:t>used</a:t>
            </a:r>
            <a:r>
              <a:rPr lang="fr-FR" dirty="0"/>
              <a:t> </a:t>
            </a:r>
            <a:r>
              <a:rPr lang="fr-FR" dirty="0" err="1"/>
              <a:t>comprehensive</a:t>
            </a:r>
            <a:r>
              <a:rPr lang="fr-FR" dirty="0"/>
              <a:t> identification of RNA-binding </a:t>
            </a:r>
            <a:r>
              <a:rPr lang="fr-FR" dirty="0" err="1"/>
              <a:t>proteins</a:t>
            </a:r>
            <a:r>
              <a:rPr lang="fr-FR" dirty="0"/>
              <a:t> by mass </a:t>
            </a:r>
            <a:r>
              <a:rPr lang="fr-FR" dirty="0" err="1"/>
              <a:t>spectrometry</a:t>
            </a:r>
            <a:r>
              <a:rPr lang="fr-FR" dirty="0"/>
              <a:t> (</a:t>
            </a:r>
            <a:r>
              <a:rPr lang="fr-FR" dirty="0" err="1"/>
              <a:t>ChIRP</a:t>
            </a:r>
            <a:r>
              <a:rPr lang="fr-FR" dirty="0"/>
              <a:t>-MS), </a:t>
            </a:r>
            <a:r>
              <a:rPr lang="fr-FR" dirty="0" err="1"/>
              <a:t>which</a:t>
            </a:r>
            <a:r>
              <a:rPr lang="fr-FR" dirty="0"/>
              <a:t> </a:t>
            </a:r>
            <a:r>
              <a:rPr lang="fr-FR" dirty="0" err="1"/>
              <a:t>provides</a:t>
            </a:r>
            <a:r>
              <a:rPr lang="fr-FR" dirty="0"/>
              <a:t> a </a:t>
            </a:r>
            <a:r>
              <a:rPr lang="fr-FR" dirty="0" err="1"/>
              <a:t>comprehensive</a:t>
            </a:r>
            <a:r>
              <a:rPr lang="fr-FR" dirty="0"/>
              <a:t> </a:t>
            </a:r>
            <a:r>
              <a:rPr lang="fr-FR" dirty="0" err="1"/>
              <a:t>view</a:t>
            </a:r>
            <a:r>
              <a:rPr lang="fr-FR" dirty="0"/>
              <a:t> of the host interactions of </a:t>
            </a:r>
            <a:r>
              <a:rPr lang="fr-FR" dirty="0" err="1"/>
              <a:t>vRNAs</a:t>
            </a:r>
            <a:r>
              <a:rPr lang="fr-FR" dirty="0"/>
              <a:t> (</a:t>
            </a:r>
            <a:r>
              <a:rPr lang="fr-FR" dirty="0">
                <a:hlinkClick r:id="rId6"/>
              </a:rPr>
              <a:t>Chu et al., 2015</a:t>
            </a:r>
            <a:r>
              <a:rPr lang="fr-FR" dirty="0"/>
              <a:t>). This </a:t>
            </a:r>
            <a:r>
              <a:rPr lang="fr-FR" dirty="0" err="1"/>
              <a:t>strategy</a:t>
            </a:r>
            <a:r>
              <a:rPr lang="fr-FR" dirty="0"/>
              <a:t> </a:t>
            </a:r>
            <a:r>
              <a:rPr lang="fr-FR" dirty="0" err="1"/>
              <a:t>provided</a:t>
            </a:r>
            <a:r>
              <a:rPr lang="fr-FR" dirty="0"/>
              <a:t> an </a:t>
            </a:r>
            <a:r>
              <a:rPr lang="fr-FR" dirty="0" err="1"/>
              <a:t>opportunity</a:t>
            </a:r>
            <a:r>
              <a:rPr lang="fr-FR" dirty="0"/>
              <a:t> to </a:t>
            </a:r>
            <a:r>
              <a:rPr lang="fr-FR" dirty="0" err="1"/>
              <a:t>define</a:t>
            </a:r>
            <a:r>
              <a:rPr lang="fr-FR" dirty="0"/>
              <a:t> the </a:t>
            </a:r>
            <a:r>
              <a:rPr lang="fr-FR" dirty="0" err="1"/>
              <a:t>shared</a:t>
            </a:r>
            <a:r>
              <a:rPr lang="fr-FR" dirty="0"/>
              <a:t> and SARS-CoV-2-specific host </a:t>
            </a:r>
            <a:r>
              <a:rPr lang="fr-FR" dirty="0" err="1"/>
              <a:t>pathways</a:t>
            </a:r>
            <a:r>
              <a:rPr lang="fr-FR" dirty="0"/>
              <a:t> </a:t>
            </a:r>
            <a:r>
              <a:rPr lang="fr-FR" dirty="0" err="1"/>
              <a:t>that</a:t>
            </a:r>
            <a:r>
              <a:rPr lang="fr-FR" dirty="0"/>
              <a:t> </a:t>
            </a:r>
            <a:r>
              <a:rPr lang="fr-FR" dirty="0" err="1"/>
              <a:t>associate</a:t>
            </a:r>
            <a:r>
              <a:rPr lang="fr-FR" dirty="0"/>
              <a:t> </a:t>
            </a:r>
            <a:r>
              <a:rPr lang="fr-FR" dirty="0" err="1"/>
              <a:t>with</a:t>
            </a:r>
            <a:r>
              <a:rPr lang="fr-FR" dirty="0"/>
              <a:t> </a:t>
            </a:r>
            <a:r>
              <a:rPr lang="fr-FR" dirty="0" err="1"/>
              <a:t>vRNAs</a:t>
            </a:r>
            <a:r>
              <a:rPr lang="fr-FR" dirty="0"/>
              <a:t>. </a:t>
            </a:r>
            <a:r>
              <a:rPr lang="fr-FR" dirty="0" err="1"/>
              <a:t>We</a:t>
            </a:r>
            <a:r>
              <a:rPr lang="fr-FR" dirty="0"/>
              <a:t> </a:t>
            </a:r>
            <a:r>
              <a:rPr lang="fr-FR" dirty="0" err="1"/>
              <a:t>combined</a:t>
            </a:r>
            <a:r>
              <a:rPr lang="fr-FR" dirty="0"/>
              <a:t> the RNA-</a:t>
            </a:r>
            <a:r>
              <a:rPr lang="fr-FR" dirty="0" err="1"/>
              <a:t>centric</a:t>
            </a:r>
            <a:r>
              <a:rPr lang="fr-FR" dirty="0"/>
              <a:t> </a:t>
            </a:r>
            <a:r>
              <a:rPr lang="fr-FR" dirty="0" err="1"/>
              <a:t>approach</a:t>
            </a:r>
            <a:r>
              <a:rPr lang="fr-FR" dirty="0"/>
              <a:t> </a:t>
            </a:r>
            <a:r>
              <a:rPr lang="fr-FR" dirty="0" err="1"/>
              <a:t>with</a:t>
            </a:r>
            <a:r>
              <a:rPr lang="fr-FR" dirty="0"/>
              <a:t> </a:t>
            </a:r>
            <a:r>
              <a:rPr lang="fr-FR" dirty="0" err="1"/>
              <a:t>genome-wide</a:t>
            </a:r>
            <a:r>
              <a:rPr lang="fr-FR" dirty="0"/>
              <a:t> and </a:t>
            </a:r>
            <a:r>
              <a:rPr lang="fr-FR" dirty="0" err="1"/>
              <a:t>focused</a:t>
            </a:r>
            <a:r>
              <a:rPr lang="fr-FR" dirty="0"/>
              <a:t> </a:t>
            </a:r>
            <a:r>
              <a:rPr lang="fr-FR" dirty="0" err="1"/>
              <a:t>mini-pool</a:t>
            </a:r>
            <a:r>
              <a:rPr lang="fr-FR" dirty="0"/>
              <a:t> </a:t>
            </a:r>
            <a:r>
              <a:rPr lang="fr-FR" dirty="0" err="1"/>
              <a:t>genetic</a:t>
            </a:r>
            <a:r>
              <a:rPr lang="fr-FR" dirty="0"/>
              <a:t> perturbations, </a:t>
            </a:r>
            <a:r>
              <a:rPr lang="fr-FR" dirty="0" err="1"/>
              <a:t>which</a:t>
            </a:r>
            <a:r>
              <a:rPr lang="fr-FR" dirty="0"/>
              <a:t> </a:t>
            </a:r>
            <a:r>
              <a:rPr lang="fr-FR" dirty="0" err="1"/>
              <a:t>demonstrated</a:t>
            </a:r>
            <a:r>
              <a:rPr lang="fr-FR" dirty="0"/>
              <a:t> </a:t>
            </a:r>
            <a:r>
              <a:rPr lang="fr-FR" dirty="0" err="1"/>
              <a:t>that</a:t>
            </a:r>
            <a:r>
              <a:rPr lang="fr-FR" dirty="0"/>
              <a:t> the </a:t>
            </a:r>
            <a:r>
              <a:rPr lang="fr-FR" dirty="0" err="1"/>
              <a:t>majority</a:t>
            </a:r>
            <a:r>
              <a:rPr lang="fr-FR" dirty="0"/>
              <a:t> of </a:t>
            </a:r>
            <a:r>
              <a:rPr lang="fr-FR" dirty="0" err="1"/>
              <a:t>functional</a:t>
            </a:r>
            <a:r>
              <a:rPr lang="fr-FR" dirty="0"/>
              <a:t> SARS-CoV-2 RNA-binding </a:t>
            </a:r>
            <a:r>
              <a:rPr lang="fr-FR" dirty="0" err="1"/>
              <a:t>factors</a:t>
            </a:r>
            <a:r>
              <a:rPr lang="fr-FR" dirty="0"/>
              <a:t> </a:t>
            </a:r>
            <a:r>
              <a:rPr lang="fr-FR" dirty="0" err="1"/>
              <a:t>protect</a:t>
            </a:r>
            <a:r>
              <a:rPr lang="fr-FR" dirty="0"/>
              <a:t> the host </a:t>
            </a:r>
            <a:r>
              <a:rPr lang="fr-FR" dirty="0" err="1"/>
              <a:t>from</a:t>
            </a:r>
            <a:r>
              <a:rPr lang="fr-FR" dirty="0"/>
              <a:t> virus-</a:t>
            </a:r>
            <a:r>
              <a:rPr lang="fr-FR" dirty="0" err="1"/>
              <a:t>induced</a:t>
            </a:r>
            <a:r>
              <a:rPr lang="fr-FR" dirty="0"/>
              <a:t> </a:t>
            </a:r>
            <a:r>
              <a:rPr lang="fr-FR" dirty="0" err="1"/>
              <a:t>cell</a:t>
            </a:r>
            <a:r>
              <a:rPr lang="fr-FR" dirty="0"/>
              <a:t> </a:t>
            </a:r>
            <a:r>
              <a:rPr lang="fr-FR" dirty="0" err="1"/>
              <a:t>death</a:t>
            </a:r>
            <a:r>
              <a:rPr lang="fr-FR" dirty="0"/>
              <a:t>. </a:t>
            </a:r>
            <a:r>
              <a:rPr lang="fr-FR" dirty="0" err="1"/>
              <a:t>Finally</a:t>
            </a:r>
            <a:r>
              <a:rPr lang="fr-FR" dirty="0"/>
              <a:t>, </a:t>
            </a:r>
            <a:r>
              <a:rPr lang="fr-FR" dirty="0" err="1"/>
              <a:t>we</a:t>
            </a:r>
            <a:r>
              <a:rPr lang="fr-FR" dirty="0"/>
              <a:t> </a:t>
            </a:r>
            <a:r>
              <a:rPr lang="fr-FR" dirty="0" err="1"/>
              <a:t>discovered</a:t>
            </a:r>
            <a:r>
              <a:rPr lang="fr-FR" dirty="0"/>
              <a:t> a </a:t>
            </a:r>
            <a:r>
              <a:rPr lang="fr-FR" dirty="0" err="1"/>
              <a:t>physical</a:t>
            </a:r>
            <a:r>
              <a:rPr lang="fr-FR" dirty="0"/>
              <a:t> and </a:t>
            </a:r>
            <a:r>
              <a:rPr lang="fr-FR" dirty="0" err="1"/>
              <a:t>functional</a:t>
            </a:r>
            <a:r>
              <a:rPr lang="fr-FR" dirty="0"/>
              <a:t> interaction </a:t>
            </a:r>
            <a:r>
              <a:rPr lang="fr-FR" dirty="0" err="1"/>
              <a:t>between</a:t>
            </a:r>
            <a:r>
              <a:rPr lang="fr-FR" dirty="0"/>
              <a:t> SARS-CoV-2 and host </a:t>
            </a:r>
            <a:r>
              <a:rPr lang="fr-FR" dirty="0" err="1"/>
              <a:t>mitochondria</a:t>
            </a:r>
            <a:r>
              <a:rPr lang="fr-FR" dirty="0"/>
              <a:t>, </a:t>
            </a:r>
            <a:r>
              <a:rPr lang="fr-FR" dirty="0" err="1"/>
              <a:t>particularly</a:t>
            </a:r>
            <a:r>
              <a:rPr lang="fr-FR" dirty="0"/>
              <a:t> as a </a:t>
            </a:r>
            <a:r>
              <a:rPr lang="fr-FR" dirty="0" err="1"/>
              <a:t>subcellular</a:t>
            </a:r>
            <a:r>
              <a:rPr lang="fr-FR" dirty="0"/>
              <a:t> </a:t>
            </a:r>
            <a:r>
              <a:rPr lang="fr-FR" dirty="0" err="1"/>
              <a:t>platform</a:t>
            </a:r>
            <a:r>
              <a:rPr lang="fr-FR" dirty="0"/>
              <a:t> for antiviral host </a:t>
            </a:r>
            <a:r>
              <a:rPr lang="fr-FR" dirty="0" err="1"/>
              <a:t>proteins</a:t>
            </a:r>
            <a:r>
              <a:rPr lang="fr-FR" dirty="0"/>
              <a:t>.</a:t>
            </a:r>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Figure 2. Changes in the SARS-CoV-2-associated </a:t>
            </a:r>
            <a:r>
              <a:rPr lang="fr-FR" sz="1200" kern="1200" dirty="0" err="1">
                <a:solidFill>
                  <a:schemeClr val="tx1"/>
                </a:solidFill>
                <a:effectLst/>
                <a:latin typeface="+mn-lt"/>
                <a:ea typeface="+mn-ea"/>
                <a:cs typeface="+mn-cs"/>
              </a:rPr>
              <a:t>proteome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across</a:t>
            </a:r>
            <a:r>
              <a:rPr lang="fr-FR" sz="1200" kern="1200" dirty="0">
                <a:solidFill>
                  <a:schemeClr val="tx1"/>
                </a:solidFill>
                <a:effectLst/>
                <a:latin typeface="+mn-lt"/>
                <a:ea typeface="+mn-ea"/>
                <a:cs typeface="+mn-cs"/>
              </a:rPr>
              <a:t> time points and </a:t>
            </a:r>
            <a:r>
              <a:rPr lang="fr-FR" sz="1200" kern="1200" dirty="0" err="1">
                <a:solidFill>
                  <a:schemeClr val="tx1"/>
                </a:solidFill>
                <a:effectLst/>
                <a:latin typeface="+mn-lt"/>
                <a:ea typeface="+mn-ea"/>
                <a:cs typeface="+mn-cs"/>
              </a:rPr>
              <a:t>cell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lines</a:t>
            </a:r>
            <a:r>
              <a:rPr lang="fr-FR" sz="1200" kern="1200" dirty="0">
                <a:solidFill>
                  <a:schemeClr val="tx1"/>
                </a:solidFill>
                <a:effectLst/>
                <a:latin typeface="+mn-lt"/>
                <a:ea typeface="+mn-ea"/>
                <a:cs typeface="+mn-cs"/>
              </a:rPr>
              <a:t>(A and B) </a:t>
            </a:r>
            <a:r>
              <a:rPr lang="fr-FR" sz="1200" kern="1200" dirty="0" err="1">
                <a:solidFill>
                  <a:schemeClr val="tx1"/>
                </a:solidFill>
                <a:effectLst/>
                <a:latin typeface="+mn-lt"/>
                <a:ea typeface="+mn-ea"/>
                <a:cs typeface="+mn-cs"/>
              </a:rPr>
              <a:t>ChIRP</a:t>
            </a:r>
            <a:r>
              <a:rPr lang="fr-FR" sz="1200" kern="1200" dirty="0">
                <a:solidFill>
                  <a:schemeClr val="tx1"/>
                </a:solidFill>
                <a:effectLst/>
                <a:latin typeface="+mn-lt"/>
                <a:ea typeface="+mn-ea"/>
                <a:cs typeface="+mn-cs"/>
              </a:rPr>
              <a:t>-MS (</a:t>
            </a:r>
            <a:r>
              <a:rPr lang="fr-FR" dirty="0" err="1"/>
              <a:t>comprehensive</a:t>
            </a:r>
            <a:r>
              <a:rPr lang="fr-FR" dirty="0"/>
              <a:t> identification of RNA-binding </a:t>
            </a:r>
            <a:r>
              <a:rPr lang="fr-FR" dirty="0" err="1"/>
              <a:t>proteins</a:t>
            </a:r>
            <a:r>
              <a:rPr lang="fr-FR" dirty="0"/>
              <a:t> by </a:t>
            </a:r>
            <a:r>
              <a:rPr lang="fr-FR" dirty="0">
                <a:hlinkClick r:id="rId7" tooltip="Learn more about mass spectrometry from ScienceDirect's AI-generated Topic Pages"/>
              </a:rPr>
              <a:t>mass spectrometry</a:t>
            </a:r>
            <a:r>
              <a:rPr lang="fr-FR" dirty="0"/>
              <a: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results</a:t>
            </a:r>
            <a:r>
              <a:rPr lang="fr-FR" sz="1200" kern="1200" dirty="0">
                <a:solidFill>
                  <a:schemeClr val="tx1"/>
                </a:solidFill>
                <a:effectLst/>
                <a:latin typeface="+mn-lt"/>
                <a:ea typeface="+mn-ea"/>
                <a:cs typeface="+mn-cs"/>
              </a:rPr>
              <a:t> in </a:t>
            </a:r>
            <a:r>
              <a:rPr lang="fr-FR" sz="1200" kern="1200" dirty="0" err="1">
                <a:solidFill>
                  <a:schemeClr val="tx1"/>
                </a:solidFill>
                <a:effectLst/>
                <a:latin typeface="+mn-lt"/>
                <a:ea typeface="+mn-ea"/>
                <a:cs typeface="+mn-cs"/>
              </a:rPr>
              <a:t>Vero</a:t>
            </a:r>
            <a:r>
              <a:rPr lang="fr-FR" sz="1200" kern="1200" dirty="0">
                <a:solidFill>
                  <a:schemeClr val="tx1"/>
                </a:solidFill>
                <a:effectLst/>
                <a:latin typeface="+mn-lt"/>
                <a:ea typeface="+mn-ea"/>
                <a:cs typeface="+mn-cs"/>
              </a:rPr>
              <a:t> E6 (A) or Huh7.5 (B) </a:t>
            </a:r>
            <a:r>
              <a:rPr lang="fr-FR" sz="1200" kern="1200" dirty="0" err="1">
                <a:solidFill>
                  <a:schemeClr val="tx1"/>
                </a:solidFill>
                <a:effectLst/>
                <a:latin typeface="+mn-lt"/>
                <a:ea typeface="+mn-ea"/>
                <a:cs typeface="+mn-cs"/>
              </a:rPr>
              <a:t>cells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after</a:t>
            </a:r>
            <a:r>
              <a:rPr lang="fr-FR" sz="1200" kern="1200" dirty="0">
                <a:solidFill>
                  <a:schemeClr val="tx1"/>
                </a:solidFill>
                <a:effectLst/>
                <a:latin typeface="+mn-lt"/>
                <a:ea typeface="+mn-ea"/>
                <a:cs typeface="+mn-cs"/>
              </a:rPr>
              <a:t> viral RNA pull-down at 24 and 48 </a:t>
            </a:r>
            <a:r>
              <a:rPr lang="fr-FR" sz="1200" kern="1200" dirty="0" err="1">
                <a:solidFill>
                  <a:schemeClr val="tx1"/>
                </a:solidFill>
                <a:effectLst/>
                <a:latin typeface="+mn-lt"/>
                <a:ea typeface="+mn-ea"/>
                <a:cs typeface="+mn-cs"/>
              </a:rPr>
              <a:t>h.p.i</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Significantly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enriched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proteins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indicated</a:t>
            </a:r>
            <a:r>
              <a:rPr lang="fr-FR" sz="1200" kern="1200" dirty="0">
                <a:solidFill>
                  <a:schemeClr val="tx1"/>
                </a:solidFill>
                <a:effectLst/>
                <a:latin typeface="+mn-lt"/>
                <a:ea typeface="+mn-ea"/>
                <a:cs typeface="+mn-cs"/>
              </a:rPr>
              <a:t> in black (</a:t>
            </a:r>
            <a:r>
              <a:rPr lang="fr-FR" sz="1200" kern="1200" dirty="0" err="1">
                <a:solidFill>
                  <a:schemeClr val="tx1"/>
                </a:solidFill>
                <a:effectLst/>
                <a:latin typeface="+mn-lt"/>
                <a:ea typeface="+mn-ea"/>
                <a:cs typeface="+mn-cs"/>
              </a:rPr>
              <a:t>hostproteins</a:t>
            </a:r>
            <a:r>
              <a:rPr lang="fr-FR" sz="1200" kern="1200" dirty="0">
                <a:solidFill>
                  <a:schemeClr val="tx1"/>
                </a:solidFill>
                <a:effectLst/>
                <a:latin typeface="+mn-lt"/>
                <a:ea typeface="+mn-ea"/>
                <a:cs typeface="+mn-cs"/>
              </a:rPr>
              <a:t>) or </a:t>
            </a:r>
            <a:r>
              <a:rPr lang="fr-FR" sz="1200" kern="1200" dirty="0" err="1">
                <a:solidFill>
                  <a:schemeClr val="tx1"/>
                </a:solidFill>
                <a:effectLst/>
                <a:latin typeface="+mn-lt"/>
                <a:ea typeface="+mn-ea"/>
                <a:cs typeface="+mn-cs"/>
              </a:rPr>
              <a:t>red</a:t>
            </a:r>
            <a:r>
              <a:rPr lang="fr-FR" sz="1200" kern="1200" dirty="0">
                <a:solidFill>
                  <a:schemeClr val="tx1"/>
                </a:solidFill>
                <a:effectLst/>
                <a:latin typeface="+mn-lt"/>
                <a:ea typeface="+mn-ea"/>
                <a:cs typeface="+mn-cs"/>
              </a:rPr>
              <a:t> (viral </a:t>
            </a:r>
            <a:r>
              <a:rPr lang="fr-FR" sz="1200" kern="1200" dirty="0" err="1">
                <a:solidFill>
                  <a:schemeClr val="tx1"/>
                </a:solidFill>
                <a:effectLst/>
                <a:latin typeface="+mn-lt"/>
                <a:ea typeface="+mn-ea"/>
                <a:cs typeface="+mn-cs"/>
              </a:rPr>
              <a:t>proteins</a:t>
            </a:r>
            <a:r>
              <a:rPr lang="fr-FR" sz="1200" kern="1200" dirty="0">
                <a:solidFill>
                  <a:schemeClr val="tx1"/>
                </a:solidFill>
                <a:effectLst/>
                <a:latin typeface="+mn-lt"/>
                <a:ea typeface="+mn-ea"/>
                <a:cs typeface="+mn-cs"/>
              </a:rPr>
              <a:t>).(C) Conservation of </a:t>
            </a:r>
            <a:r>
              <a:rPr lang="fr-FR" sz="1200" kern="1200" dirty="0" err="1">
                <a:solidFill>
                  <a:schemeClr val="tx1"/>
                </a:solidFill>
                <a:effectLst/>
                <a:latin typeface="+mn-lt"/>
                <a:ea typeface="+mn-ea"/>
                <a:cs typeface="+mn-cs"/>
              </a:rPr>
              <a:t>enriched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proteins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between</a:t>
            </a:r>
            <a:r>
              <a:rPr lang="fr-FR" sz="1200" kern="1200" dirty="0">
                <a:solidFill>
                  <a:schemeClr val="tx1"/>
                </a:solidFill>
                <a:effectLst/>
                <a:latin typeface="+mn-lt"/>
                <a:ea typeface="+mn-ea"/>
                <a:cs typeface="+mn-cs"/>
              </a:rPr>
              <a:t> time points (</a:t>
            </a:r>
            <a:r>
              <a:rPr lang="fr-FR" sz="1200" kern="1200" dirty="0" err="1">
                <a:solidFill>
                  <a:schemeClr val="tx1"/>
                </a:solidFill>
                <a:effectLst/>
                <a:latin typeface="+mn-lt"/>
                <a:ea typeface="+mn-ea"/>
                <a:cs typeface="+mn-cs"/>
              </a:rPr>
              <a:t>left</a:t>
            </a:r>
            <a:r>
              <a:rPr lang="fr-FR" sz="1200" kern="1200" dirty="0">
                <a:solidFill>
                  <a:schemeClr val="tx1"/>
                </a:solidFill>
                <a:effectLst/>
                <a:latin typeface="+mn-lt"/>
                <a:ea typeface="+mn-ea"/>
                <a:cs typeface="+mn-cs"/>
              </a:rPr>
              <a:t>, middle) and </a:t>
            </a:r>
            <a:r>
              <a:rPr lang="fr-FR" sz="1200" kern="1200" dirty="0" err="1">
                <a:solidFill>
                  <a:schemeClr val="tx1"/>
                </a:solidFill>
                <a:effectLst/>
                <a:latin typeface="+mn-lt"/>
                <a:ea typeface="+mn-ea"/>
                <a:cs typeface="+mn-cs"/>
              </a:rPr>
              <a:t>cell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lines</a:t>
            </a:r>
            <a:r>
              <a:rPr lang="fr-FR" sz="1200" kern="1200" dirty="0">
                <a:solidFill>
                  <a:schemeClr val="tx1"/>
                </a:solidFill>
                <a:effectLst/>
                <a:latin typeface="+mn-lt"/>
                <a:ea typeface="+mn-ea"/>
                <a:cs typeface="+mn-cs"/>
              </a:rPr>
              <a:t> (right).(D) </a:t>
            </a:r>
            <a:r>
              <a:rPr lang="fr-FR" sz="1200" kern="1200" dirty="0" err="1">
                <a:solidFill>
                  <a:schemeClr val="tx1"/>
                </a:solidFill>
                <a:effectLst/>
                <a:latin typeface="+mn-lt"/>
                <a:ea typeface="+mn-ea"/>
                <a:cs typeface="+mn-cs"/>
              </a:rPr>
              <a:t>Cytoscape</a:t>
            </a:r>
            <a:r>
              <a:rPr lang="fr-FR" sz="1200" kern="1200" dirty="0">
                <a:solidFill>
                  <a:schemeClr val="tx1"/>
                </a:solidFill>
                <a:effectLst/>
                <a:latin typeface="+mn-lt"/>
                <a:ea typeface="+mn-ea"/>
                <a:cs typeface="+mn-cs"/>
              </a:rPr>
              <a:t> (logiciel/pipeline de traitement de données) network </a:t>
            </a:r>
            <a:r>
              <a:rPr lang="fr-FR" sz="1200" kern="1200" dirty="0" err="1">
                <a:solidFill>
                  <a:schemeClr val="tx1"/>
                </a:solidFill>
                <a:effectLst/>
                <a:latin typeface="+mn-lt"/>
                <a:ea typeface="+mn-ea"/>
                <a:cs typeface="+mn-cs"/>
              </a:rPr>
              <a:t>representation</a:t>
            </a:r>
            <a:r>
              <a:rPr lang="fr-FR" sz="1200" kern="1200" dirty="0">
                <a:solidFill>
                  <a:schemeClr val="tx1"/>
                </a:solidFill>
                <a:effectLst/>
                <a:latin typeface="+mn-lt"/>
                <a:ea typeface="+mn-ea"/>
                <a:cs typeface="+mn-cs"/>
              </a:rPr>
              <a:t> of the SARS-CoV-2-associated </a:t>
            </a:r>
            <a:r>
              <a:rPr lang="fr-FR" sz="1200" kern="1200" dirty="0" err="1">
                <a:solidFill>
                  <a:schemeClr val="tx1"/>
                </a:solidFill>
                <a:effectLst/>
                <a:latin typeface="+mn-lt"/>
                <a:ea typeface="+mn-ea"/>
                <a:cs typeface="+mn-cs"/>
              </a:rPr>
              <a:t>human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proteome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Colors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indicate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ChIRP</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enrichment</a:t>
            </a:r>
            <a:r>
              <a:rPr lang="fr-FR" sz="1200" kern="1200" dirty="0">
                <a:solidFill>
                  <a:schemeClr val="tx1"/>
                </a:solidFill>
                <a:effectLst/>
                <a:latin typeface="+mn-lt"/>
                <a:ea typeface="+mn-ea"/>
                <a:cs typeface="+mn-cs"/>
              </a:rPr>
              <a:t> in Huh7.5 </a:t>
            </a:r>
            <a:r>
              <a:rPr lang="fr-FR" sz="1200" kern="1200" dirty="0" err="1">
                <a:solidFill>
                  <a:schemeClr val="tx1"/>
                </a:solidFill>
                <a:effectLst/>
                <a:latin typeface="+mn-lt"/>
                <a:ea typeface="+mn-ea"/>
                <a:cs typeface="+mn-cs"/>
              </a:rPr>
              <a:t>cells</a:t>
            </a:r>
            <a:r>
              <a:rPr lang="fr-FR" sz="1200" kern="1200" dirty="0">
                <a:solidFill>
                  <a:schemeClr val="tx1"/>
                </a:solidFill>
                <a:effectLst/>
                <a:latin typeface="+mn-lt"/>
                <a:ea typeface="+mn-ea"/>
                <a:cs typeface="+mn-cs"/>
              </a:rPr>
              <a:t> 48 </a:t>
            </a:r>
            <a:r>
              <a:rPr lang="fr-FR" sz="1200" kern="1200" dirty="0" err="1">
                <a:solidFill>
                  <a:schemeClr val="tx1"/>
                </a:solidFill>
                <a:effectLst/>
                <a:latin typeface="+mn-lt"/>
                <a:ea typeface="+mn-ea"/>
                <a:cs typeface="+mn-cs"/>
              </a:rPr>
              <a:t>h.p.i</a:t>
            </a:r>
            <a:r>
              <a:rPr lang="fr-FR" sz="1200" kern="1200" dirty="0">
                <a:solidFill>
                  <a:schemeClr val="tx1"/>
                </a:solidFill>
                <a:effectLst/>
                <a:latin typeface="+mn-lt"/>
                <a:ea typeface="+mn-ea"/>
                <a:cs typeface="+mn-cs"/>
              </a:rPr>
              <a:t>.</a:t>
            </a:r>
          </a:p>
          <a:p>
            <a:r>
              <a:rPr lang="fr-FR" sz="1200" kern="1200" dirty="0" err="1">
                <a:solidFill>
                  <a:schemeClr val="tx1"/>
                </a:solidFill>
                <a:effectLst/>
                <a:latin typeface="+mn-lt"/>
                <a:ea typeface="+mn-ea"/>
                <a:cs typeface="+mn-cs"/>
              </a:rPr>
              <a:t>Using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comprehensive</a:t>
            </a:r>
            <a:r>
              <a:rPr lang="fr-FR" sz="1200" kern="1200" dirty="0">
                <a:solidFill>
                  <a:schemeClr val="tx1"/>
                </a:solidFill>
                <a:effectLst/>
                <a:latin typeface="+mn-lt"/>
                <a:ea typeface="+mn-ea"/>
                <a:cs typeface="+mn-cs"/>
              </a:rPr>
              <a:t> identification of RNA-binding </a:t>
            </a:r>
            <a:r>
              <a:rPr lang="fr-FR" sz="1200" kern="1200" dirty="0" err="1">
                <a:solidFill>
                  <a:schemeClr val="tx1"/>
                </a:solidFill>
                <a:effectLst/>
                <a:latin typeface="+mn-lt"/>
                <a:ea typeface="+mn-ea"/>
                <a:cs typeface="+mn-cs"/>
              </a:rPr>
              <a:t>proteins</a:t>
            </a:r>
            <a:r>
              <a:rPr lang="fr-FR" sz="1200" kern="1200" dirty="0">
                <a:solidFill>
                  <a:schemeClr val="tx1"/>
                </a:solidFill>
                <a:effectLst/>
                <a:latin typeface="+mn-lt"/>
                <a:ea typeface="+mn-ea"/>
                <a:cs typeface="+mn-cs"/>
              </a:rPr>
              <a:t> by mass </a:t>
            </a:r>
            <a:r>
              <a:rPr lang="fr-FR" sz="1200" kern="1200" dirty="0" err="1">
                <a:solidFill>
                  <a:schemeClr val="tx1"/>
                </a:solidFill>
                <a:effectLst/>
                <a:latin typeface="+mn-lt"/>
                <a:ea typeface="+mn-ea"/>
                <a:cs typeface="+mn-cs"/>
              </a:rPr>
              <a:t>spectrometry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ChIRP</a:t>
            </a:r>
            <a:r>
              <a:rPr lang="fr-FR" sz="1200" kern="1200" dirty="0">
                <a:solidFill>
                  <a:schemeClr val="tx1"/>
                </a:solidFill>
                <a:effectLst/>
                <a:latin typeface="+mn-lt"/>
                <a:ea typeface="+mn-ea"/>
                <a:cs typeface="+mn-cs"/>
              </a:rPr>
              <a:t>-MS), </a:t>
            </a:r>
            <a:r>
              <a:rPr lang="fr-FR" sz="1200" kern="1200" dirty="0" err="1">
                <a:solidFill>
                  <a:schemeClr val="tx1"/>
                </a:solidFill>
                <a:effectLst/>
                <a:latin typeface="+mn-lt"/>
                <a:ea typeface="+mn-ea"/>
                <a:cs typeface="+mn-cs"/>
              </a:rPr>
              <a:t>we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identified</a:t>
            </a:r>
            <a:r>
              <a:rPr lang="fr-FR" sz="1200" kern="1200" dirty="0">
                <a:solidFill>
                  <a:schemeClr val="tx1"/>
                </a:solidFill>
                <a:effectLst/>
                <a:latin typeface="+mn-lt"/>
                <a:ea typeface="+mn-ea"/>
                <a:cs typeface="+mn-cs"/>
              </a:rPr>
              <a:t> 309 host </a:t>
            </a:r>
            <a:r>
              <a:rPr lang="fr-FR" sz="1200" kern="1200" dirty="0" err="1">
                <a:solidFill>
                  <a:schemeClr val="tx1"/>
                </a:solidFill>
                <a:effectLst/>
                <a:latin typeface="+mn-lt"/>
                <a:ea typeface="+mn-ea"/>
                <a:cs typeface="+mn-cs"/>
              </a:rPr>
              <a:t>proteins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that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bind</a:t>
            </a:r>
            <a:r>
              <a:rPr lang="fr-FR" sz="1200" kern="1200" dirty="0">
                <a:solidFill>
                  <a:schemeClr val="tx1"/>
                </a:solidFill>
                <a:effectLst/>
                <a:latin typeface="+mn-lt"/>
                <a:ea typeface="+mn-ea"/>
                <a:cs typeface="+mn-cs"/>
              </a:rPr>
              <a:t> the SARS-CoV-2 RNA </a:t>
            </a:r>
            <a:r>
              <a:rPr lang="fr-FR" sz="1200" kern="1200" dirty="0" err="1">
                <a:solidFill>
                  <a:schemeClr val="tx1"/>
                </a:solidFill>
                <a:effectLst/>
                <a:latin typeface="+mn-lt"/>
                <a:ea typeface="+mn-ea"/>
                <a:cs typeface="+mn-cs"/>
              </a:rPr>
              <a:t>during</a:t>
            </a:r>
            <a:r>
              <a:rPr lang="fr-FR" sz="1200" kern="1200" dirty="0">
                <a:solidFill>
                  <a:schemeClr val="tx1"/>
                </a:solidFill>
                <a:effectLst/>
                <a:latin typeface="+mn-lt"/>
                <a:ea typeface="+mn-ea"/>
                <a:cs typeface="+mn-cs"/>
              </a:rPr>
              <a:t> active infection. </a:t>
            </a:r>
            <a:r>
              <a:rPr lang="fr-FR" sz="1200" kern="1200" dirty="0" err="1">
                <a:solidFill>
                  <a:schemeClr val="tx1"/>
                </a:solidFill>
                <a:effectLst/>
                <a:latin typeface="+mn-lt"/>
                <a:ea typeface="+mn-ea"/>
                <a:cs typeface="+mn-cs"/>
              </a:rPr>
              <a:t>Integration</a:t>
            </a:r>
            <a:r>
              <a:rPr lang="fr-FR" sz="1200" kern="1200" dirty="0">
                <a:solidFill>
                  <a:schemeClr val="tx1"/>
                </a:solidFill>
                <a:effectLst/>
                <a:latin typeface="+mn-lt"/>
                <a:ea typeface="+mn-ea"/>
                <a:cs typeface="+mn-cs"/>
              </a:rPr>
              <a:t> of </a:t>
            </a:r>
            <a:r>
              <a:rPr lang="fr-FR" sz="1200" kern="1200" dirty="0" err="1">
                <a:solidFill>
                  <a:schemeClr val="tx1"/>
                </a:solidFill>
                <a:effectLst/>
                <a:latin typeface="+mn-lt"/>
                <a:ea typeface="+mn-ea"/>
                <a:cs typeface="+mn-cs"/>
              </a:rPr>
              <a:t>this</a:t>
            </a:r>
            <a:r>
              <a:rPr lang="fr-FR" sz="1200" kern="1200" dirty="0">
                <a:solidFill>
                  <a:schemeClr val="tx1"/>
                </a:solidFill>
                <a:effectLst/>
                <a:latin typeface="+mn-lt"/>
                <a:ea typeface="+mn-ea"/>
                <a:cs typeface="+mn-cs"/>
              </a:rPr>
              <a:t> data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ChIRP</a:t>
            </a:r>
            <a:r>
              <a:rPr lang="fr-FR" sz="1200" kern="1200" dirty="0">
                <a:solidFill>
                  <a:schemeClr val="tx1"/>
                </a:solidFill>
                <a:effectLst/>
                <a:latin typeface="+mn-lt"/>
                <a:ea typeface="+mn-ea"/>
                <a:cs typeface="+mn-cs"/>
              </a:rPr>
              <a:t>-MS data </a:t>
            </a:r>
            <a:r>
              <a:rPr lang="fr-FR" sz="1200" kern="1200" dirty="0" err="1">
                <a:solidFill>
                  <a:schemeClr val="tx1"/>
                </a:solidFill>
                <a:effectLst/>
                <a:latin typeface="+mn-lt"/>
                <a:ea typeface="+mn-ea"/>
                <a:cs typeface="+mn-cs"/>
              </a:rPr>
              <a:t>from</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three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other</a:t>
            </a:r>
            <a:r>
              <a:rPr lang="fr-FR" sz="1200" kern="1200" dirty="0">
                <a:solidFill>
                  <a:schemeClr val="tx1"/>
                </a:solidFill>
                <a:effectLst/>
                <a:latin typeface="+mn-lt"/>
                <a:ea typeface="+mn-ea"/>
                <a:cs typeface="+mn-cs"/>
              </a:rPr>
              <a:t> RNA </a:t>
            </a:r>
            <a:r>
              <a:rPr lang="fr-FR" sz="1200" kern="1200" dirty="0" err="1">
                <a:solidFill>
                  <a:schemeClr val="tx1"/>
                </a:solidFill>
                <a:effectLst/>
                <a:latin typeface="+mn-lt"/>
                <a:ea typeface="+mn-ea"/>
                <a:cs typeface="+mn-cs"/>
              </a:rPr>
              <a:t>viruses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defined</a:t>
            </a:r>
            <a:r>
              <a:rPr lang="fr-FR" sz="1200" kern="1200" dirty="0">
                <a:solidFill>
                  <a:schemeClr val="tx1"/>
                </a:solidFill>
                <a:effectLst/>
                <a:latin typeface="+mn-lt"/>
                <a:ea typeface="+mn-ea"/>
                <a:cs typeface="+mn-cs"/>
              </a:rPr>
              <a:t> viral </a:t>
            </a:r>
            <a:r>
              <a:rPr lang="fr-FR" sz="1200" kern="1200" dirty="0" err="1">
                <a:solidFill>
                  <a:schemeClr val="tx1"/>
                </a:solidFill>
                <a:effectLst/>
                <a:latin typeface="+mn-lt"/>
                <a:ea typeface="+mn-ea"/>
                <a:cs typeface="+mn-cs"/>
              </a:rPr>
              <a:t>specificity</a:t>
            </a:r>
            <a:r>
              <a:rPr lang="fr-FR" sz="1200" kern="1200" dirty="0">
                <a:solidFill>
                  <a:schemeClr val="tx1"/>
                </a:solidFill>
                <a:effectLst/>
                <a:latin typeface="+mn-lt"/>
                <a:ea typeface="+mn-ea"/>
                <a:cs typeface="+mn-cs"/>
              </a:rPr>
              <a:t> of RNA-host </a:t>
            </a:r>
            <a:r>
              <a:rPr lang="fr-FR" sz="1200" kern="1200" dirty="0" err="1">
                <a:solidFill>
                  <a:schemeClr val="tx1"/>
                </a:solidFill>
                <a:effectLst/>
                <a:latin typeface="+mn-lt"/>
                <a:ea typeface="+mn-ea"/>
                <a:cs typeface="+mn-cs"/>
              </a:rPr>
              <a:t>protein</a:t>
            </a:r>
            <a:r>
              <a:rPr lang="fr-FR" sz="1200" kern="1200" dirty="0">
                <a:solidFill>
                  <a:schemeClr val="tx1"/>
                </a:solidFill>
                <a:effectLst/>
                <a:latin typeface="+mn-lt"/>
                <a:ea typeface="+mn-ea"/>
                <a:cs typeface="+mn-cs"/>
              </a:rPr>
              <a:t> interactions. </a:t>
            </a:r>
            <a:r>
              <a:rPr lang="fr-FR" sz="1200" kern="1200" dirty="0" err="1">
                <a:solidFill>
                  <a:schemeClr val="tx1"/>
                </a:solidFill>
                <a:effectLst/>
                <a:latin typeface="+mn-lt"/>
                <a:ea typeface="+mn-ea"/>
                <a:cs typeface="+mn-cs"/>
              </a:rPr>
              <a:t>Targeted</a:t>
            </a:r>
            <a:r>
              <a:rPr lang="fr-FR" sz="1200" kern="1200" dirty="0">
                <a:solidFill>
                  <a:schemeClr val="tx1"/>
                </a:solidFill>
                <a:effectLst/>
                <a:latin typeface="+mn-lt"/>
                <a:ea typeface="+mn-ea"/>
                <a:cs typeface="+mn-cs"/>
              </a:rPr>
              <a:t> CRISPR </a:t>
            </a:r>
            <a:r>
              <a:rPr lang="fr-FR" sz="1200" kern="1200" dirty="0" err="1">
                <a:solidFill>
                  <a:schemeClr val="tx1"/>
                </a:solidFill>
                <a:effectLst/>
                <a:latin typeface="+mn-lt"/>
                <a:ea typeface="+mn-ea"/>
                <a:cs typeface="+mn-cs"/>
              </a:rPr>
              <a:t>screens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revealed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that</a:t>
            </a:r>
            <a:r>
              <a:rPr lang="fr-FR" sz="1200" kern="1200" dirty="0">
                <a:solidFill>
                  <a:schemeClr val="tx1"/>
                </a:solidFill>
                <a:effectLst/>
                <a:latin typeface="+mn-lt"/>
                <a:ea typeface="+mn-ea"/>
                <a:cs typeface="+mn-cs"/>
              </a:rPr>
              <a:t> the major-</a:t>
            </a:r>
            <a:r>
              <a:rPr lang="fr-FR" sz="1200" kern="1200" dirty="0" err="1">
                <a:solidFill>
                  <a:schemeClr val="tx1"/>
                </a:solidFill>
                <a:effectLst/>
                <a:latin typeface="+mn-lt"/>
                <a:ea typeface="+mn-ea"/>
                <a:cs typeface="+mn-cs"/>
              </a:rPr>
              <a:t>ity</a:t>
            </a:r>
            <a:r>
              <a:rPr lang="fr-FR" sz="1200" kern="1200" dirty="0">
                <a:solidFill>
                  <a:schemeClr val="tx1"/>
                </a:solidFill>
                <a:effectLst/>
                <a:latin typeface="+mn-lt"/>
                <a:ea typeface="+mn-ea"/>
                <a:cs typeface="+mn-cs"/>
              </a:rPr>
              <a:t> of </a:t>
            </a:r>
            <a:r>
              <a:rPr lang="fr-FR" sz="1200" kern="1200" dirty="0" err="1">
                <a:solidFill>
                  <a:schemeClr val="tx1"/>
                </a:solidFill>
                <a:effectLst/>
                <a:latin typeface="+mn-lt"/>
                <a:ea typeface="+mn-ea"/>
                <a:cs typeface="+mn-cs"/>
              </a:rPr>
              <a:t>functional</a:t>
            </a:r>
            <a:r>
              <a:rPr lang="fr-FR" sz="1200" kern="1200" dirty="0">
                <a:solidFill>
                  <a:schemeClr val="tx1"/>
                </a:solidFill>
                <a:effectLst/>
                <a:latin typeface="+mn-lt"/>
                <a:ea typeface="+mn-ea"/>
                <a:cs typeface="+mn-cs"/>
              </a:rPr>
              <a:t> RNA-binding </a:t>
            </a:r>
            <a:r>
              <a:rPr lang="fr-FR" sz="1200" kern="1200" dirty="0" err="1">
                <a:solidFill>
                  <a:schemeClr val="tx1"/>
                </a:solidFill>
                <a:effectLst/>
                <a:latin typeface="+mn-lt"/>
                <a:ea typeface="+mn-ea"/>
                <a:cs typeface="+mn-cs"/>
              </a:rPr>
              <a:t>proteins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protect</a:t>
            </a:r>
            <a:r>
              <a:rPr lang="fr-FR" sz="1200" kern="1200" dirty="0">
                <a:solidFill>
                  <a:schemeClr val="tx1"/>
                </a:solidFill>
                <a:effectLst/>
                <a:latin typeface="+mn-lt"/>
                <a:ea typeface="+mn-ea"/>
                <a:cs typeface="+mn-cs"/>
              </a:rPr>
              <a:t> the host </a:t>
            </a:r>
            <a:r>
              <a:rPr lang="fr-FR" sz="1200" kern="1200" dirty="0" err="1">
                <a:solidFill>
                  <a:schemeClr val="tx1"/>
                </a:solidFill>
                <a:effectLst/>
                <a:latin typeface="+mn-lt"/>
                <a:ea typeface="+mn-ea"/>
                <a:cs typeface="+mn-cs"/>
              </a:rPr>
              <a:t>from</a:t>
            </a:r>
            <a:r>
              <a:rPr lang="fr-FR" sz="1200" kern="1200" dirty="0">
                <a:solidFill>
                  <a:schemeClr val="tx1"/>
                </a:solidFill>
                <a:effectLst/>
                <a:latin typeface="+mn-lt"/>
                <a:ea typeface="+mn-ea"/>
                <a:cs typeface="+mn-cs"/>
              </a:rPr>
              <a:t> virus-</a:t>
            </a:r>
            <a:r>
              <a:rPr lang="fr-FR" sz="1200" kern="1200" dirty="0" err="1">
                <a:solidFill>
                  <a:schemeClr val="tx1"/>
                </a:solidFill>
                <a:effectLst/>
                <a:latin typeface="+mn-lt"/>
                <a:ea typeface="+mn-ea"/>
                <a:cs typeface="+mn-cs"/>
              </a:rPr>
              <a:t>induced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cell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death</a:t>
            </a:r>
            <a:r>
              <a:rPr lang="fr-FR" sz="1200" kern="1200" dirty="0">
                <a:solidFill>
                  <a:schemeClr val="tx1"/>
                </a:solidFill>
                <a:effectLst/>
                <a:latin typeface="+mn-lt"/>
                <a:ea typeface="+mn-ea"/>
                <a:cs typeface="+mn-cs"/>
              </a:rPr>
              <a:t>, and comparative CRISPR </a:t>
            </a:r>
            <a:r>
              <a:rPr lang="fr-FR" sz="1200" kern="1200" dirty="0" err="1">
                <a:solidFill>
                  <a:schemeClr val="tx1"/>
                </a:solidFill>
                <a:effectLst/>
                <a:latin typeface="+mn-lt"/>
                <a:ea typeface="+mn-ea"/>
                <a:cs typeface="+mn-cs"/>
              </a:rPr>
              <a:t>screens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across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seven</a:t>
            </a:r>
            <a:r>
              <a:rPr lang="fr-FR" sz="1200" kern="1200" dirty="0">
                <a:solidFill>
                  <a:schemeClr val="tx1"/>
                </a:solidFill>
                <a:effectLst/>
                <a:latin typeface="+mn-lt"/>
                <a:ea typeface="+mn-ea"/>
                <a:cs typeface="+mn-cs"/>
              </a:rPr>
              <a:t> RNA </a:t>
            </a:r>
            <a:r>
              <a:rPr lang="fr-FR" sz="1200" kern="1200" dirty="0" err="1">
                <a:solidFill>
                  <a:schemeClr val="tx1"/>
                </a:solidFill>
                <a:effectLst/>
                <a:latin typeface="+mn-lt"/>
                <a:ea typeface="+mn-ea"/>
                <a:cs typeface="+mn-cs"/>
              </a:rPr>
              <a:t>viruses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revealed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shared</a:t>
            </a:r>
            <a:r>
              <a:rPr lang="fr-FR" sz="1200" kern="1200" dirty="0">
                <a:solidFill>
                  <a:schemeClr val="tx1"/>
                </a:solidFill>
                <a:effectLst/>
                <a:latin typeface="+mn-lt"/>
                <a:ea typeface="+mn-ea"/>
                <a:cs typeface="+mn-cs"/>
              </a:rPr>
              <a:t> and SARS-</a:t>
            </a:r>
            <a:r>
              <a:rPr lang="fr-FR" sz="1200" kern="1200" dirty="0" err="1">
                <a:solidFill>
                  <a:schemeClr val="tx1"/>
                </a:solidFill>
                <a:effectLst/>
                <a:latin typeface="+mn-lt"/>
                <a:ea typeface="+mn-ea"/>
                <a:cs typeface="+mn-cs"/>
              </a:rPr>
              <a:t>specific</a:t>
            </a:r>
            <a:r>
              <a:rPr lang="fr-FR" sz="1200" kern="1200" dirty="0">
                <a:solidFill>
                  <a:schemeClr val="tx1"/>
                </a:solidFill>
                <a:effectLst/>
                <a:latin typeface="+mn-lt"/>
                <a:ea typeface="+mn-ea"/>
                <a:cs typeface="+mn-cs"/>
              </a:rPr>
              <a:t> antiviral </a:t>
            </a:r>
            <a:r>
              <a:rPr lang="fr-FR" sz="1200" kern="1200" dirty="0" err="1">
                <a:solidFill>
                  <a:schemeClr val="tx1"/>
                </a:solidFill>
                <a:effectLst/>
                <a:latin typeface="+mn-lt"/>
                <a:ea typeface="+mn-ea"/>
                <a:cs typeface="+mn-cs"/>
              </a:rPr>
              <a:t>factors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Finally,by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combining</a:t>
            </a:r>
            <a:r>
              <a:rPr lang="fr-FR" sz="1200" kern="1200" dirty="0">
                <a:solidFill>
                  <a:schemeClr val="tx1"/>
                </a:solidFill>
                <a:effectLst/>
                <a:latin typeface="+mn-lt"/>
                <a:ea typeface="+mn-ea"/>
                <a:cs typeface="+mn-cs"/>
              </a:rPr>
              <a:t> the RNA-</a:t>
            </a:r>
            <a:r>
              <a:rPr lang="fr-FR" sz="1200" kern="1200" dirty="0" err="1">
                <a:solidFill>
                  <a:schemeClr val="tx1"/>
                </a:solidFill>
                <a:effectLst/>
                <a:latin typeface="+mn-lt"/>
                <a:ea typeface="+mn-ea"/>
                <a:cs typeface="+mn-cs"/>
              </a:rPr>
              <a:t>centric</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approach</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functional</a:t>
            </a:r>
            <a:r>
              <a:rPr lang="fr-FR" sz="1200" kern="1200" dirty="0">
                <a:solidFill>
                  <a:schemeClr val="tx1"/>
                </a:solidFill>
                <a:effectLst/>
                <a:latin typeface="+mn-lt"/>
                <a:ea typeface="+mn-ea"/>
                <a:cs typeface="+mn-cs"/>
              </a:rPr>
              <a:t> CRISPR </a:t>
            </a:r>
            <a:r>
              <a:rPr lang="fr-FR" sz="1200" kern="1200" dirty="0" err="1">
                <a:solidFill>
                  <a:schemeClr val="tx1"/>
                </a:solidFill>
                <a:effectLst/>
                <a:latin typeface="+mn-lt"/>
                <a:ea typeface="+mn-ea"/>
                <a:cs typeface="+mn-cs"/>
              </a:rPr>
              <a:t>screens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demonstrated</a:t>
            </a:r>
            <a:r>
              <a:rPr lang="fr-FR" sz="1200" kern="1200" dirty="0">
                <a:solidFill>
                  <a:schemeClr val="tx1"/>
                </a:solidFill>
                <a:effectLst/>
                <a:latin typeface="+mn-lt"/>
                <a:ea typeface="+mn-ea"/>
                <a:cs typeface="+mn-cs"/>
              </a:rPr>
              <a:t> a </a:t>
            </a:r>
            <a:r>
              <a:rPr lang="fr-FR" sz="1200" kern="1200" dirty="0" err="1">
                <a:solidFill>
                  <a:schemeClr val="tx1"/>
                </a:solidFill>
                <a:effectLst/>
                <a:latin typeface="+mn-lt"/>
                <a:ea typeface="+mn-ea"/>
                <a:cs typeface="+mn-cs"/>
              </a:rPr>
              <a:t>physical</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functional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connection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between</a:t>
            </a:r>
            <a:r>
              <a:rPr lang="fr-FR" sz="1200" kern="1200" dirty="0">
                <a:solidFill>
                  <a:schemeClr val="tx1"/>
                </a:solidFill>
                <a:effectLst/>
                <a:latin typeface="+mn-lt"/>
                <a:ea typeface="+mn-ea"/>
                <a:cs typeface="+mn-cs"/>
              </a:rPr>
              <a:t> SARS-CoV-2 and </a:t>
            </a:r>
            <a:r>
              <a:rPr lang="fr-FR" sz="1200" kern="1200" dirty="0" err="1">
                <a:solidFill>
                  <a:schemeClr val="tx1"/>
                </a:solidFill>
                <a:effectLst/>
                <a:latin typeface="+mn-lt"/>
                <a:ea typeface="+mn-ea"/>
                <a:cs typeface="+mn-cs"/>
              </a:rPr>
              <a:t>mitochondria</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highlighting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this</a:t>
            </a:r>
            <a:r>
              <a:rPr lang="fr-FR" sz="1200" kern="1200" dirty="0">
                <a:solidFill>
                  <a:schemeClr val="tx1"/>
                </a:solidFill>
                <a:effectLst/>
                <a:latin typeface="+mn-lt"/>
                <a:ea typeface="+mn-ea"/>
                <a:cs typeface="+mn-cs"/>
              </a:rPr>
              <a:t> organelle as a </a:t>
            </a:r>
            <a:r>
              <a:rPr lang="fr-FR" sz="1200" kern="1200" dirty="0" err="1">
                <a:solidFill>
                  <a:schemeClr val="tx1"/>
                </a:solidFill>
                <a:effectLst/>
                <a:latin typeface="+mn-lt"/>
                <a:ea typeface="+mn-ea"/>
                <a:cs typeface="+mn-cs"/>
              </a:rPr>
              <a:t>general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plat-form</a:t>
            </a:r>
            <a:r>
              <a:rPr lang="fr-FR" sz="1200" kern="1200" dirty="0">
                <a:solidFill>
                  <a:schemeClr val="tx1"/>
                </a:solidFill>
                <a:effectLst/>
                <a:latin typeface="+mn-lt"/>
                <a:ea typeface="+mn-ea"/>
                <a:cs typeface="+mn-cs"/>
              </a:rPr>
              <a:t> for antiviral </a:t>
            </a:r>
            <a:r>
              <a:rPr lang="fr-FR" sz="1200" kern="1200" dirty="0" err="1">
                <a:solidFill>
                  <a:schemeClr val="tx1"/>
                </a:solidFill>
                <a:effectLst/>
                <a:latin typeface="+mn-lt"/>
                <a:ea typeface="+mn-ea"/>
                <a:cs typeface="+mn-cs"/>
              </a:rPr>
              <a:t>activity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Altogether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these</a:t>
            </a:r>
            <a:r>
              <a:rPr lang="fr-FR" sz="1200" kern="1200" dirty="0">
                <a:solidFill>
                  <a:schemeClr val="tx1"/>
                </a:solidFill>
                <a:effectLst/>
                <a:latin typeface="+mn-lt"/>
                <a:ea typeface="+mn-ea"/>
                <a:cs typeface="+mn-cs"/>
              </a:rPr>
              <a:t> data </a:t>
            </a:r>
            <a:r>
              <a:rPr lang="fr-FR" sz="1200" kern="1200" dirty="0" err="1">
                <a:solidFill>
                  <a:schemeClr val="tx1"/>
                </a:solidFill>
                <a:effectLst/>
                <a:latin typeface="+mn-lt"/>
                <a:ea typeface="+mn-ea"/>
                <a:cs typeface="+mn-cs"/>
              </a:rPr>
              <a:t>provide</a:t>
            </a:r>
            <a:r>
              <a:rPr lang="fr-FR" sz="1200" kern="1200" dirty="0">
                <a:solidFill>
                  <a:schemeClr val="tx1"/>
                </a:solidFill>
                <a:effectLst/>
                <a:latin typeface="+mn-lt"/>
                <a:ea typeface="+mn-ea"/>
                <a:cs typeface="+mn-cs"/>
              </a:rPr>
              <a:t> a </a:t>
            </a:r>
            <a:r>
              <a:rPr lang="fr-FR" sz="1200" kern="1200" dirty="0" err="1">
                <a:solidFill>
                  <a:schemeClr val="tx1"/>
                </a:solidFill>
                <a:effectLst/>
                <a:latin typeface="+mn-lt"/>
                <a:ea typeface="+mn-ea"/>
                <a:cs typeface="+mn-cs"/>
              </a:rPr>
              <a:t>comprehensive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catalog</a:t>
            </a:r>
            <a:r>
              <a:rPr lang="fr-FR" sz="1200" kern="1200" dirty="0">
                <a:solidFill>
                  <a:schemeClr val="tx1"/>
                </a:solidFill>
                <a:effectLst/>
                <a:latin typeface="+mn-lt"/>
                <a:ea typeface="+mn-ea"/>
                <a:cs typeface="+mn-cs"/>
              </a:rPr>
              <a:t> of </a:t>
            </a:r>
            <a:r>
              <a:rPr lang="fr-FR" sz="1200" kern="1200" dirty="0" err="1">
                <a:solidFill>
                  <a:schemeClr val="tx1"/>
                </a:solidFill>
                <a:effectLst/>
                <a:latin typeface="+mn-lt"/>
                <a:ea typeface="+mn-ea"/>
                <a:cs typeface="+mn-cs"/>
              </a:rPr>
              <a:t>functional</a:t>
            </a:r>
            <a:r>
              <a:rPr lang="fr-FR" sz="1200" kern="1200" dirty="0">
                <a:solidFill>
                  <a:schemeClr val="tx1"/>
                </a:solidFill>
                <a:effectLst/>
                <a:latin typeface="+mn-lt"/>
                <a:ea typeface="+mn-ea"/>
                <a:cs typeface="+mn-cs"/>
              </a:rPr>
              <a:t> SARS-CoV-2RNA-host </a:t>
            </a:r>
            <a:r>
              <a:rPr lang="fr-FR" sz="1200" kern="1200" dirty="0" err="1">
                <a:solidFill>
                  <a:schemeClr val="tx1"/>
                </a:solidFill>
                <a:effectLst/>
                <a:latin typeface="+mn-lt"/>
                <a:ea typeface="+mn-ea"/>
                <a:cs typeface="+mn-cs"/>
              </a:rPr>
              <a:t>protein</a:t>
            </a:r>
            <a:r>
              <a:rPr lang="fr-FR" sz="1200" kern="1200" dirty="0">
                <a:solidFill>
                  <a:schemeClr val="tx1"/>
                </a:solidFill>
                <a:effectLst/>
                <a:latin typeface="+mn-lt"/>
                <a:ea typeface="+mn-ea"/>
                <a:cs typeface="+mn-cs"/>
              </a:rPr>
              <a:t> interactions, </a:t>
            </a:r>
            <a:r>
              <a:rPr lang="fr-FR" sz="1200" kern="1200" dirty="0" err="1">
                <a:solidFill>
                  <a:schemeClr val="tx1"/>
                </a:solidFill>
                <a:effectLst/>
                <a:latin typeface="+mn-lt"/>
                <a:ea typeface="+mn-ea"/>
                <a:cs typeface="+mn-cs"/>
              </a:rPr>
              <a:t>which</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may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inform</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studies</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understand</a:t>
            </a:r>
            <a:r>
              <a:rPr lang="fr-FR" sz="1200" kern="1200" dirty="0">
                <a:solidFill>
                  <a:schemeClr val="tx1"/>
                </a:solidFill>
                <a:effectLst/>
                <a:latin typeface="+mn-lt"/>
                <a:ea typeface="+mn-ea"/>
                <a:cs typeface="+mn-cs"/>
              </a:rPr>
              <a:t> the host-virus interface and </a:t>
            </a:r>
            <a:r>
              <a:rPr lang="fr-FR" sz="1200" kern="1200" dirty="0" err="1">
                <a:solidFill>
                  <a:schemeClr val="tx1"/>
                </a:solidFill>
                <a:effectLst/>
                <a:latin typeface="+mn-lt"/>
                <a:ea typeface="+mn-ea"/>
                <a:cs typeface="+mn-cs"/>
              </a:rPr>
              <a:t>nominatehost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pathways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that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could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be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targeted</a:t>
            </a:r>
            <a:r>
              <a:rPr lang="fr-FR" sz="1200" kern="1200" dirty="0">
                <a:solidFill>
                  <a:schemeClr val="tx1"/>
                </a:solidFill>
                <a:effectLst/>
                <a:latin typeface="+mn-lt"/>
                <a:ea typeface="+mn-ea"/>
                <a:cs typeface="+mn-cs"/>
              </a:rPr>
              <a:t> for </a:t>
            </a:r>
            <a:r>
              <a:rPr lang="fr-FR" sz="1200" kern="1200" dirty="0" err="1">
                <a:solidFill>
                  <a:schemeClr val="tx1"/>
                </a:solidFill>
                <a:effectLst/>
                <a:latin typeface="+mn-lt"/>
                <a:ea typeface="+mn-ea"/>
                <a:cs typeface="+mn-cs"/>
              </a:rPr>
              <a:t>therapeutic</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benefit</a:t>
            </a:r>
            <a:r>
              <a:rPr lang="fr-FR" sz="1200" kern="1200" dirty="0">
                <a:solidFill>
                  <a:schemeClr val="tx1"/>
                </a:solidFill>
                <a:effectLst/>
                <a:latin typeface="+mn-lt"/>
                <a:ea typeface="+mn-ea"/>
                <a:cs typeface="+mn-cs"/>
              </a:rPr>
              <a:t>.</a:t>
            </a:r>
          </a:p>
          <a:p>
            <a:endParaRPr lang="fr-FR" sz="1200" kern="1200" dirty="0">
              <a:solidFill>
                <a:schemeClr val="tx1"/>
              </a:solidFill>
              <a:effectLst/>
              <a:latin typeface="+mn-lt"/>
              <a:ea typeface="+mn-ea"/>
              <a:cs typeface="+mn-cs"/>
            </a:endParaRPr>
          </a:p>
          <a:p>
            <a:r>
              <a:rPr lang="fr-FR" dirty="0" err="1"/>
              <a:t>Structuring</a:t>
            </a:r>
            <a:r>
              <a:rPr lang="fr-FR" dirty="0"/>
              <a:t> </a:t>
            </a:r>
            <a:r>
              <a:rPr lang="fr-FR" dirty="0" err="1"/>
              <a:t>this</a:t>
            </a:r>
            <a:r>
              <a:rPr lang="fr-FR" dirty="0"/>
              <a:t> network by </a:t>
            </a:r>
            <a:r>
              <a:rPr lang="fr-FR" dirty="0" err="1"/>
              <a:t>broad</a:t>
            </a:r>
            <a:r>
              <a:rPr lang="fr-FR" dirty="0"/>
              <a:t> </a:t>
            </a:r>
            <a:r>
              <a:rPr lang="fr-FR" dirty="0" err="1"/>
              <a:t>functional</a:t>
            </a:r>
            <a:r>
              <a:rPr lang="fr-FR" dirty="0"/>
              <a:t> </a:t>
            </a:r>
            <a:r>
              <a:rPr lang="fr-FR" dirty="0" err="1"/>
              <a:t>categories</a:t>
            </a:r>
            <a:r>
              <a:rPr lang="fr-FR" dirty="0"/>
              <a:t> </a:t>
            </a:r>
            <a:r>
              <a:rPr lang="fr-FR" dirty="0" err="1"/>
              <a:t>demonstrated</a:t>
            </a:r>
            <a:r>
              <a:rPr lang="fr-FR" dirty="0"/>
              <a:t> the </a:t>
            </a:r>
            <a:r>
              <a:rPr lang="fr-FR" dirty="0" err="1"/>
              <a:t>diversity</a:t>
            </a:r>
            <a:r>
              <a:rPr lang="fr-FR" dirty="0"/>
              <a:t> of host </a:t>
            </a:r>
            <a:r>
              <a:rPr lang="fr-FR" dirty="0" err="1"/>
              <a:t>proteins</a:t>
            </a:r>
            <a:r>
              <a:rPr lang="fr-FR" dirty="0"/>
              <a:t> </a:t>
            </a:r>
            <a:r>
              <a:rPr lang="fr-FR" dirty="0" err="1"/>
              <a:t>associated</a:t>
            </a:r>
            <a:r>
              <a:rPr lang="fr-FR" dirty="0"/>
              <a:t> </a:t>
            </a:r>
            <a:r>
              <a:rPr lang="fr-FR" dirty="0" err="1"/>
              <a:t>with</a:t>
            </a:r>
            <a:r>
              <a:rPr lang="fr-FR" dirty="0"/>
              <a:t> the </a:t>
            </a:r>
            <a:r>
              <a:rPr lang="fr-FR" dirty="0" err="1"/>
              <a:t>vRNA</a:t>
            </a:r>
            <a:r>
              <a:rPr lang="fr-FR" dirty="0"/>
              <a:t>, </a:t>
            </a:r>
            <a:r>
              <a:rPr lang="fr-FR" dirty="0" err="1"/>
              <a:t>spanning</a:t>
            </a:r>
            <a:r>
              <a:rPr lang="fr-FR" dirty="0"/>
              <a:t> </a:t>
            </a:r>
            <a:r>
              <a:rPr lang="fr-FR" dirty="0" err="1"/>
              <a:t>generic</a:t>
            </a:r>
            <a:r>
              <a:rPr lang="fr-FR" dirty="0"/>
              <a:t> RNA </a:t>
            </a:r>
            <a:r>
              <a:rPr lang="fr-FR" dirty="0">
                <a:hlinkClick r:id="rId8" tooltip="Learn more about adaptor proteins from ScienceDirect's AI-generated Topic Pages"/>
              </a:rPr>
              <a:t>adaptor proteins</a:t>
            </a:r>
            <a:r>
              <a:rPr lang="fr-FR" dirty="0"/>
              <a:t>, RNA </a:t>
            </a:r>
            <a:r>
              <a:rPr lang="fr-FR" dirty="0">
                <a:hlinkClick r:id="rId9" tooltip="Learn more about helicases from ScienceDirect's AI-generated Topic Pages"/>
              </a:rPr>
              <a:t>helicases</a:t>
            </a:r>
            <a:r>
              <a:rPr lang="fr-FR" dirty="0"/>
              <a:t>, </a:t>
            </a:r>
            <a:r>
              <a:rPr lang="fr-FR" dirty="0">
                <a:hlinkClick r:id="rId10" tooltip="Learn more about RNA processing from ScienceDirect's AI-generated Topic Pages"/>
              </a:rPr>
              <a:t>RNA processing</a:t>
            </a:r>
            <a:r>
              <a:rPr lang="fr-FR" dirty="0"/>
              <a:t> enzymes, and RNA </a:t>
            </a:r>
            <a:r>
              <a:rPr lang="fr-FR" dirty="0">
                <a:hlinkClick r:id="rId11" tooltip="Learn more about modification enzymes from ScienceDirect's AI-generated Topic Pages"/>
              </a:rPr>
              <a:t>modification enzymes</a:t>
            </a:r>
            <a:r>
              <a:rPr lang="fr-FR" dirty="0"/>
              <a:t> (</a:t>
            </a:r>
            <a:r>
              <a:rPr lang="fr-FR" dirty="0">
                <a:hlinkClick r:id="rId12"/>
              </a:rPr>
              <a:t>Figure 2</a:t>
            </a:r>
            <a:r>
              <a:rPr lang="fr-FR" dirty="0"/>
              <a:t>D). </a:t>
            </a:r>
            <a:r>
              <a:rPr lang="fr-FR" dirty="0" err="1"/>
              <a:t>We</a:t>
            </a:r>
            <a:r>
              <a:rPr lang="fr-FR" dirty="0"/>
              <a:t> </a:t>
            </a:r>
            <a:r>
              <a:rPr lang="fr-FR" dirty="0" err="1"/>
              <a:t>also</a:t>
            </a:r>
            <a:r>
              <a:rPr lang="fr-FR" dirty="0"/>
              <a:t> </a:t>
            </a:r>
            <a:r>
              <a:rPr lang="fr-FR" dirty="0" err="1"/>
              <a:t>noted</a:t>
            </a:r>
            <a:r>
              <a:rPr lang="fr-FR" dirty="0"/>
              <a:t> a set of </a:t>
            </a:r>
            <a:r>
              <a:rPr lang="fr-FR" dirty="0" err="1"/>
              <a:t>relatively</a:t>
            </a:r>
            <a:r>
              <a:rPr lang="fr-FR" dirty="0"/>
              <a:t> </a:t>
            </a:r>
            <a:r>
              <a:rPr lang="fr-FR" dirty="0" err="1"/>
              <a:t>unexpected</a:t>
            </a:r>
            <a:r>
              <a:rPr lang="fr-FR" dirty="0"/>
              <a:t> </a:t>
            </a:r>
            <a:r>
              <a:rPr lang="fr-FR" dirty="0" err="1"/>
              <a:t>pathways</a:t>
            </a:r>
            <a:r>
              <a:rPr lang="fr-FR" dirty="0"/>
              <a:t> </a:t>
            </a:r>
            <a:r>
              <a:rPr lang="fr-FR" dirty="0" err="1"/>
              <a:t>including</a:t>
            </a:r>
            <a:r>
              <a:rPr lang="fr-FR" dirty="0"/>
              <a:t> </a:t>
            </a:r>
            <a:r>
              <a:rPr lang="fr-FR" dirty="0" err="1"/>
              <a:t>metabolic</a:t>
            </a:r>
            <a:r>
              <a:rPr lang="fr-FR" dirty="0"/>
              <a:t> enzymes, </a:t>
            </a:r>
            <a:r>
              <a:rPr lang="fr-FR" dirty="0" err="1"/>
              <a:t>intracellular</a:t>
            </a:r>
            <a:r>
              <a:rPr lang="fr-FR" dirty="0"/>
              <a:t> </a:t>
            </a:r>
            <a:r>
              <a:rPr lang="fr-FR" dirty="0" err="1"/>
              <a:t>vesicle</a:t>
            </a:r>
            <a:r>
              <a:rPr lang="fr-FR" dirty="0"/>
              <a:t> </a:t>
            </a:r>
            <a:r>
              <a:rPr lang="fr-FR" dirty="0" err="1"/>
              <a:t>proteins</a:t>
            </a:r>
            <a:r>
              <a:rPr lang="fr-FR" dirty="0"/>
              <a:t>, </a:t>
            </a:r>
            <a:r>
              <a:rPr lang="fr-FR" dirty="0" err="1"/>
              <a:t>cytosolic</a:t>
            </a:r>
            <a:r>
              <a:rPr lang="fr-FR" dirty="0"/>
              <a:t> </a:t>
            </a:r>
            <a:r>
              <a:rPr lang="fr-FR" dirty="0" err="1"/>
              <a:t>signaling</a:t>
            </a:r>
            <a:r>
              <a:rPr lang="fr-FR" dirty="0"/>
              <a:t>, </a:t>
            </a:r>
            <a:r>
              <a:rPr lang="fr-FR" dirty="0">
                <a:hlinkClick r:id="rId13" tooltip="Learn more about cytoskeleton from ScienceDirect's AI-generated Topic Pages"/>
              </a:rPr>
              <a:t>cytoskeleton</a:t>
            </a:r>
            <a:r>
              <a:rPr lang="fr-FR" dirty="0"/>
              <a:t>, and </a:t>
            </a:r>
            <a:r>
              <a:rPr lang="fr-FR" dirty="0">
                <a:hlinkClick r:id="rId14" tooltip="Learn more about intracellular trafficking from ScienceDirect's AI-generated Topic Pages"/>
              </a:rPr>
              <a:t>intracellular trafficking</a:t>
            </a:r>
            <a:r>
              <a:rPr lang="fr-FR" dirty="0"/>
              <a:t> </a:t>
            </a:r>
            <a:r>
              <a:rPr lang="fr-FR" dirty="0" err="1"/>
              <a:t>proteins</a:t>
            </a:r>
            <a:r>
              <a:rPr lang="fr-FR" dirty="0"/>
              <a:t> (</a:t>
            </a:r>
            <a:r>
              <a:rPr lang="fr-FR" dirty="0">
                <a:hlinkClick r:id="rId12"/>
              </a:rPr>
              <a:t>Figure 2</a:t>
            </a:r>
            <a:r>
              <a:rPr lang="fr-FR" dirty="0"/>
              <a:t>D).</a:t>
            </a:r>
          </a:p>
        </p:txBody>
      </p:sp>
      <p:sp>
        <p:nvSpPr>
          <p:cNvPr id="4" name="Espace réservé du numéro de diapositive 3"/>
          <p:cNvSpPr>
            <a:spLocks noGrp="1"/>
          </p:cNvSpPr>
          <p:nvPr>
            <p:ph type="sldNum" sz="quarter" idx="5"/>
          </p:nvPr>
        </p:nvSpPr>
        <p:spPr/>
        <p:txBody>
          <a:bodyPr/>
          <a:lstStyle/>
          <a:p>
            <a:fld id="{14BB4837-E083-7644-9608-B60498E9344E}" type="slidenum">
              <a:rPr lang="fr-FR" smtClean="0"/>
              <a:t>25</a:t>
            </a:fld>
            <a:endParaRPr lang="fr-FR"/>
          </a:p>
        </p:txBody>
      </p:sp>
    </p:spTree>
    <p:extLst>
      <p:ext uri="{BB962C8B-B14F-4D97-AF65-F5344CB8AC3E}">
        <p14:creationId xmlns:p14="http://schemas.microsoft.com/office/powerpoint/2010/main" val="8364202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9AC25D7-50D1-4749-819C-74D54C2204D1}" type="slidenum">
              <a:rPr lang="fr-FR" smtClean="0"/>
              <a:t>26</a:t>
            </a:fld>
            <a:endParaRPr lang="fr-FR"/>
          </a:p>
        </p:txBody>
      </p:sp>
    </p:spTree>
    <p:extLst>
      <p:ext uri="{BB962C8B-B14F-4D97-AF65-F5344CB8AC3E}">
        <p14:creationId xmlns:p14="http://schemas.microsoft.com/office/powerpoint/2010/main" val="25439518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a:t>Des spécificités cliniques = Patients avec virage inflammatoire &gt;10j</a:t>
            </a:r>
          </a:p>
        </p:txBody>
      </p:sp>
      <p:sp>
        <p:nvSpPr>
          <p:cNvPr id="4" name="Espace réservé du numéro de diapositive 3"/>
          <p:cNvSpPr>
            <a:spLocks noGrp="1"/>
          </p:cNvSpPr>
          <p:nvPr>
            <p:ph type="sldNum" sz="quarter" idx="10"/>
          </p:nvPr>
        </p:nvSpPr>
        <p:spPr/>
        <p:txBody>
          <a:bodyPr/>
          <a:lstStyle/>
          <a:p>
            <a:fld id="{29AC25D7-50D1-4749-819C-74D54C2204D1}" type="slidenum">
              <a:rPr lang="fr-FR" smtClean="0"/>
              <a:t>27</a:t>
            </a:fld>
            <a:endParaRPr lang="fr-FR"/>
          </a:p>
        </p:txBody>
      </p:sp>
    </p:spTree>
    <p:extLst>
      <p:ext uri="{BB962C8B-B14F-4D97-AF65-F5344CB8AC3E}">
        <p14:creationId xmlns:p14="http://schemas.microsoft.com/office/powerpoint/2010/main" val="3613828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a:t>Une maladie très différentes de l’évolution clinique typique des PAC bactériennes et grippale</a:t>
            </a:r>
          </a:p>
          <a:p>
            <a:r>
              <a:rPr lang="fr-FR" baseline="0" dirty="0"/>
              <a:t>= Pourquoi et quel impact sur les traitements ?</a:t>
            </a:r>
          </a:p>
          <a:p>
            <a:r>
              <a:rPr lang="fr-FR" baseline="0" dirty="0"/>
              <a:t>-&gt; bloquer le virus</a:t>
            </a:r>
          </a:p>
          <a:p>
            <a:r>
              <a:rPr lang="fr-FR" baseline="0" dirty="0"/>
              <a:t>-&gt; traiter l’</a:t>
            </a:r>
            <a:r>
              <a:rPr lang="fr-FR" baseline="0" dirty="0" err="1"/>
              <a:t>hyperinflammation</a:t>
            </a:r>
            <a:r>
              <a:rPr lang="fr-FR" baseline="0" dirty="0"/>
              <a:t> et la réponse de l’</a:t>
            </a:r>
            <a:r>
              <a:rPr lang="fr-FR" baseline="0" dirty="0" err="1"/>
              <a:t>hote</a:t>
            </a:r>
            <a:r>
              <a:rPr lang="fr-FR" baseline="0" dirty="0"/>
              <a:t> (</a:t>
            </a:r>
            <a:r>
              <a:rPr lang="fr-FR" baseline="0" dirty="0" err="1"/>
              <a:t>ctc</a:t>
            </a:r>
            <a:r>
              <a:rPr lang="fr-FR" baseline="0" dirty="0"/>
              <a:t>, IL6, </a:t>
            </a:r>
            <a:r>
              <a:rPr lang="fr-FR" baseline="0" dirty="0" err="1"/>
              <a:t>plaquenil</a:t>
            </a:r>
            <a:r>
              <a:rPr lang="fr-FR" baseline="0" dirty="0"/>
              <a:t>, anti-IL1 ..)</a:t>
            </a:r>
          </a:p>
        </p:txBody>
      </p:sp>
      <p:sp>
        <p:nvSpPr>
          <p:cNvPr id="4" name="Espace réservé du numéro de diapositive 3"/>
          <p:cNvSpPr>
            <a:spLocks noGrp="1"/>
          </p:cNvSpPr>
          <p:nvPr>
            <p:ph type="sldNum" sz="quarter" idx="10"/>
          </p:nvPr>
        </p:nvSpPr>
        <p:spPr/>
        <p:txBody>
          <a:bodyPr/>
          <a:lstStyle/>
          <a:p>
            <a:fld id="{29AC25D7-50D1-4749-819C-74D54C2204D1}" type="slidenum">
              <a:rPr lang="fr-FR" smtClean="0"/>
              <a:t>28</a:t>
            </a:fld>
            <a:endParaRPr lang="fr-FR"/>
          </a:p>
        </p:txBody>
      </p:sp>
    </p:spTree>
    <p:extLst>
      <p:ext uri="{BB962C8B-B14F-4D97-AF65-F5344CB8AC3E}">
        <p14:creationId xmlns:p14="http://schemas.microsoft.com/office/powerpoint/2010/main" val="6789799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a:t>Besoin de mieux comprendre la réponse de l’</a:t>
            </a:r>
            <a:r>
              <a:rPr lang="fr-FR" baseline="0" dirty="0" err="1"/>
              <a:t>hote</a:t>
            </a:r>
            <a:r>
              <a:rPr lang="fr-FR" baseline="0" dirty="0"/>
              <a:t> « virage hyper inflammatoire »</a:t>
            </a:r>
          </a:p>
          <a:p>
            <a:r>
              <a:rPr lang="fr-FR" baseline="0" dirty="0"/>
              <a:t>-&gt; </a:t>
            </a:r>
            <a:r>
              <a:rPr lang="fr-FR" baseline="0" dirty="0" err="1"/>
              <a:t>OMICs</a:t>
            </a:r>
            <a:r>
              <a:rPr lang="fr-FR" baseline="0" dirty="0"/>
              <a:t> X les data pour affiner la description des réponse immune et </a:t>
            </a:r>
            <a:r>
              <a:rPr lang="fr-FR" baseline="0" dirty="0" err="1"/>
              <a:t>generer</a:t>
            </a:r>
            <a:r>
              <a:rPr lang="fr-FR" baseline="0" dirty="0"/>
              <a:t> des pistes</a:t>
            </a:r>
          </a:p>
        </p:txBody>
      </p:sp>
      <p:sp>
        <p:nvSpPr>
          <p:cNvPr id="4" name="Espace réservé du numéro de diapositive 3"/>
          <p:cNvSpPr>
            <a:spLocks noGrp="1"/>
          </p:cNvSpPr>
          <p:nvPr>
            <p:ph type="sldNum" sz="quarter" idx="10"/>
          </p:nvPr>
        </p:nvSpPr>
        <p:spPr/>
        <p:txBody>
          <a:bodyPr/>
          <a:lstStyle/>
          <a:p>
            <a:fld id="{29AC25D7-50D1-4749-819C-74D54C2204D1}" type="slidenum">
              <a:rPr lang="fr-FR" smtClean="0"/>
              <a:t>29</a:t>
            </a:fld>
            <a:endParaRPr lang="fr-FR"/>
          </a:p>
        </p:txBody>
      </p:sp>
    </p:spTree>
    <p:extLst>
      <p:ext uri="{BB962C8B-B14F-4D97-AF65-F5344CB8AC3E}">
        <p14:creationId xmlns:p14="http://schemas.microsoft.com/office/powerpoint/2010/main" val="2506109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Systems</a:t>
            </a:r>
            <a:r>
              <a:rPr lang="fr-FR" dirty="0"/>
              <a:t> </a:t>
            </a:r>
            <a:r>
              <a:rPr lang="fr-FR" dirty="0" err="1"/>
              <a:t>biology</a:t>
            </a:r>
            <a:r>
              <a:rPr lang="fr-FR" dirty="0"/>
              <a:t> in </a:t>
            </a:r>
            <a:r>
              <a:rPr lang="fr-FR" dirty="0" err="1"/>
              <a:t>cardiovascular</a:t>
            </a:r>
            <a:r>
              <a:rPr lang="fr-FR" dirty="0"/>
              <a:t> </a:t>
            </a:r>
            <a:r>
              <a:rPr lang="fr-FR" dirty="0" err="1"/>
              <a:t>disease</a:t>
            </a:r>
            <a:r>
              <a:rPr lang="fr-FR" dirty="0"/>
              <a:t>: a </a:t>
            </a:r>
            <a:r>
              <a:rPr lang="fr-FR" dirty="0" err="1"/>
              <a:t>multiomics</a:t>
            </a:r>
            <a:r>
              <a:rPr lang="fr-FR" dirty="0"/>
              <a:t> </a:t>
            </a:r>
            <a:r>
              <a:rPr lang="fr-FR" dirty="0" err="1"/>
              <a:t>approach</a:t>
            </a:r>
            <a:r>
              <a:rPr lang="fr-FR" dirty="0"/>
              <a:t> </a:t>
            </a:r>
          </a:p>
          <a:p>
            <a:r>
              <a:rPr lang="fr-FR" dirty="0"/>
              <a:t>https://www-nature-</a:t>
            </a:r>
            <a:r>
              <a:rPr lang="fr-FR" dirty="0" err="1"/>
              <a:t>com.proxy.insermbiblio.inist.fr</a:t>
            </a:r>
            <a:r>
              <a:rPr lang="fr-FR" dirty="0"/>
              <a:t>/articles/s41569-020-00477-1</a:t>
            </a:r>
          </a:p>
          <a:p>
            <a:r>
              <a:rPr lang="fr-FR" dirty="0"/>
              <a:t>Multiple </a:t>
            </a:r>
            <a:r>
              <a:rPr lang="fr-FR" dirty="0" err="1"/>
              <a:t>analytical</a:t>
            </a:r>
            <a:r>
              <a:rPr lang="fr-FR" dirty="0"/>
              <a:t> </a:t>
            </a:r>
            <a:r>
              <a:rPr lang="fr-FR" dirty="0" err="1"/>
              <a:t>platforms</a:t>
            </a:r>
            <a:r>
              <a:rPr lang="fr-FR" dirty="0"/>
              <a:t> </a:t>
            </a:r>
            <a:r>
              <a:rPr lang="fr-FR" dirty="0" err="1"/>
              <a:t>can</a:t>
            </a:r>
            <a:r>
              <a:rPr lang="fr-FR" dirty="0"/>
              <a:t> </a:t>
            </a:r>
            <a:r>
              <a:rPr lang="fr-FR" dirty="0" err="1"/>
              <a:t>be</a:t>
            </a:r>
            <a:r>
              <a:rPr lang="fr-FR" dirty="0"/>
              <a:t> </a:t>
            </a:r>
            <a:r>
              <a:rPr lang="fr-FR" dirty="0" err="1"/>
              <a:t>used</a:t>
            </a:r>
            <a:r>
              <a:rPr lang="fr-FR" dirty="0"/>
              <a:t> to </a:t>
            </a:r>
            <a:r>
              <a:rPr lang="fr-FR" dirty="0" err="1"/>
              <a:t>interrogate</a:t>
            </a:r>
            <a:r>
              <a:rPr lang="fr-FR" dirty="0"/>
              <a:t> </a:t>
            </a:r>
            <a:r>
              <a:rPr lang="fr-FR" dirty="0" err="1"/>
              <a:t>samples</a:t>
            </a:r>
            <a:r>
              <a:rPr lang="fr-FR" dirty="0"/>
              <a:t> and </a:t>
            </a:r>
            <a:r>
              <a:rPr lang="fr-FR" dirty="0" err="1"/>
              <a:t>systems</a:t>
            </a:r>
            <a:r>
              <a:rPr lang="fr-FR" dirty="0"/>
              <a:t> at a </a:t>
            </a:r>
            <a:r>
              <a:rPr lang="fr-FR" dirty="0" err="1"/>
              <a:t>molecular</a:t>
            </a:r>
            <a:r>
              <a:rPr lang="fr-FR" dirty="0"/>
              <a:t> </a:t>
            </a:r>
            <a:r>
              <a:rPr lang="fr-FR" dirty="0" err="1"/>
              <a:t>level</a:t>
            </a:r>
            <a:r>
              <a:rPr lang="fr-FR" dirty="0"/>
              <a:t>. In </a:t>
            </a:r>
            <a:r>
              <a:rPr lang="fr-FR" dirty="0" err="1"/>
              <a:t>general</a:t>
            </a:r>
            <a:r>
              <a:rPr lang="fr-FR" dirty="0"/>
              <a:t>, </a:t>
            </a:r>
            <a:r>
              <a:rPr lang="fr-FR" dirty="0" err="1"/>
              <a:t>nucleotide-based</a:t>
            </a:r>
            <a:r>
              <a:rPr lang="fr-FR" dirty="0"/>
              <a:t> </a:t>
            </a:r>
            <a:r>
              <a:rPr lang="fr-FR" dirty="0" err="1"/>
              <a:t>experiments</a:t>
            </a:r>
            <a:r>
              <a:rPr lang="fr-FR" dirty="0"/>
              <a:t>, </a:t>
            </a:r>
            <a:r>
              <a:rPr lang="fr-FR" dirty="0" err="1"/>
              <a:t>such</a:t>
            </a:r>
            <a:r>
              <a:rPr lang="fr-FR" dirty="0"/>
              <a:t> as </a:t>
            </a:r>
            <a:r>
              <a:rPr lang="fr-FR" dirty="0" err="1"/>
              <a:t>genome-wide</a:t>
            </a:r>
            <a:r>
              <a:rPr lang="fr-FR" dirty="0"/>
              <a:t> association </a:t>
            </a:r>
            <a:r>
              <a:rPr lang="fr-FR" dirty="0" err="1"/>
              <a:t>studies</a:t>
            </a:r>
            <a:r>
              <a:rPr lang="fr-FR" dirty="0"/>
              <a:t>, </a:t>
            </a:r>
            <a:r>
              <a:rPr lang="fr-FR" dirty="0" err="1"/>
              <a:t>Mendelian</a:t>
            </a:r>
            <a:r>
              <a:rPr lang="fr-FR" dirty="0"/>
              <a:t> </a:t>
            </a:r>
            <a:r>
              <a:rPr lang="fr-FR" dirty="0" err="1"/>
              <a:t>randomization</a:t>
            </a:r>
            <a:r>
              <a:rPr lang="fr-FR" dirty="0"/>
              <a:t> and </a:t>
            </a:r>
            <a:r>
              <a:rPr lang="fr-FR" dirty="0" err="1"/>
              <a:t>transcriptomics</a:t>
            </a:r>
            <a:r>
              <a:rPr lang="fr-FR" dirty="0"/>
              <a:t> </a:t>
            </a:r>
            <a:r>
              <a:rPr lang="fr-FR" dirty="0" err="1"/>
              <a:t>studies</a:t>
            </a:r>
            <a:r>
              <a:rPr lang="fr-FR" dirty="0"/>
              <a:t>, use quantitative PCR, </a:t>
            </a:r>
            <a:r>
              <a:rPr lang="fr-FR" dirty="0" err="1"/>
              <a:t>microarrays</a:t>
            </a:r>
            <a:r>
              <a:rPr lang="fr-FR" dirty="0"/>
              <a:t> and </a:t>
            </a:r>
            <a:r>
              <a:rPr lang="fr-FR" dirty="0" err="1"/>
              <a:t>next-generation</a:t>
            </a:r>
            <a:r>
              <a:rPr lang="fr-FR" dirty="0"/>
              <a:t> </a:t>
            </a:r>
            <a:r>
              <a:rPr lang="fr-FR" dirty="0" err="1"/>
              <a:t>sequencing</a:t>
            </a:r>
            <a:r>
              <a:rPr lang="fr-FR" dirty="0"/>
              <a:t> technologies. </a:t>
            </a:r>
            <a:r>
              <a:rPr lang="fr-FR" dirty="0" err="1"/>
              <a:t>Next-generation</a:t>
            </a:r>
            <a:r>
              <a:rPr lang="fr-FR" dirty="0"/>
              <a:t> </a:t>
            </a:r>
            <a:r>
              <a:rPr lang="fr-FR" dirty="0" err="1"/>
              <a:t>sequencing</a:t>
            </a:r>
            <a:r>
              <a:rPr lang="fr-FR" dirty="0"/>
              <a:t> and </a:t>
            </a:r>
            <a:r>
              <a:rPr lang="fr-FR" dirty="0" err="1"/>
              <a:t>microarray</a:t>
            </a:r>
            <a:r>
              <a:rPr lang="fr-FR" dirty="0"/>
              <a:t> </a:t>
            </a:r>
            <a:r>
              <a:rPr lang="fr-FR" dirty="0" err="1"/>
              <a:t>approaches</a:t>
            </a:r>
            <a:r>
              <a:rPr lang="fr-FR" dirty="0"/>
              <a:t> tend to </a:t>
            </a:r>
            <a:r>
              <a:rPr lang="fr-FR" dirty="0" err="1"/>
              <a:t>offer</a:t>
            </a:r>
            <a:r>
              <a:rPr lang="fr-FR" dirty="0"/>
              <a:t> </a:t>
            </a:r>
            <a:r>
              <a:rPr lang="fr-FR" dirty="0" err="1"/>
              <a:t>discovery</a:t>
            </a:r>
            <a:r>
              <a:rPr lang="fr-FR" dirty="0"/>
              <a:t> </a:t>
            </a:r>
            <a:r>
              <a:rPr lang="fr-FR" dirty="0" err="1"/>
              <a:t>opportunities</a:t>
            </a:r>
            <a:r>
              <a:rPr lang="fr-FR" dirty="0"/>
              <a:t>, </a:t>
            </a:r>
            <a:r>
              <a:rPr lang="fr-FR" dirty="0" err="1"/>
              <a:t>whereas</a:t>
            </a:r>
            <a:r>
              <a:rPr lang="fr-FR" dirty="0"/>
              <a:t> quantitative PCR </a:t>
            </a:r>
            <a:r>
              <a:rPr lang="fr-FR" dirty="0" err="1"/>
              <a:t>is</a:t>
            </a:r>
            <a:r>
              <a:rPr lang="fr-FR" dirty="0"/>
              <a:t> </a:t>
            </a:r>
            <a:r>
              <a:rPr lang="fr-FR" dirty="0" err="1"/>
              <a:t>frequently</a:t>
            </a:r>
            <a:r>
              <a:rPr lang="fr-FR" dirty="0"/>
              <a:t> </a:t>
            </a:r>
            <a:r>
              <a:rPr lang="fr-FR" dirty="0" err="1"/>
              <a:t>used</a:t>
            </a:r>
            <a:r>
              <a:rPr lang="fr-FR" dirty="0"/>
              <a:t> as a validation </a:t>
            </a:r>
            <a:r>
              <a:rPr lang="fr-FR" dirty="0" err="1"/>
              <a:t>step</a:t>
            </a:r>
            <a:r>
              <a:rPr lang="fr-FR" dirty="0"/>
              <a:t>. </a:t>
            </a:r>
            <a:r>
              <a:rPr lang="fr-FR" dirty="0" err="1"/>
              <a:t>Proteomics</a:t>
            </a:r>
            <a:r>
              <a:rPr lang="fr-FR" dirty="0"/>
              <a:t>, </a:t>
            </a:r>
            <a:r>
              <a:rPr lang="fr-FR" dirty="0" err="1"/>
              <a:t>lipidomics</a:t>
            </a:r>
            <a:r>
              <a:rPr lang="fr-FR" dirty="0"/>
              <a:t> and </a:t>
            </a:r>
            <a:r>
              <a:rPr lang="fr-FR" dirty="0" err="1"/>
              <a:t>metabolomics</a:t>
            </a:r>
            <a:r>
              <a:rPr lang="fr-FR" dirty="0"/>
              <a:t> </a:t>
            </a:r>
            <a:r>
              <a:rPr lang="fr-FR" dirty="0" err="1"/>
              <a:t>approaches</a:t>
            </a:r>
            <a:r>
              <a:rPr lang="fr-FR" dirty="0"/>
              <a:t> </a:t>
            </a:r>
            <a:r>
              <a:rPr lang="fr-FR" dirty="0" err="1"/>
              <a:t>share</a:t>
            </a:r>
            <a:r>
              <a:rPr lang="fr-FR" dirty="0"/>
              <a:t> </a:t>
            </a:r>
            <a:r>
              <a:rPr lang="fr-FR" dirty="0" err="1"/>
              <a:t>common</a:t>
            </a:r>
            <a:r>
              <a:rPr lang="fr-FR" dirty="0"/>
              <a:t> technologies, </a:t>
            </a:r>
            <a:r>
              <a:rPr lang="fr-FR" dirty="0" err="1"/>
              <a:t>such</a:t>
            </a:r>
            <a:r>
              <a:rPr lang="fr-FR" dirty="0"/>
              <a:t> as mass </a:t>
            </a:r>
            <a:r>
              <a:rPr lang="fr-FR" dirty="0" err="1"/>
              <a:t>spectrometry</a:t>
            </a:r>
            <a:r>
              <a:rPr lang="fr-FR" dirty="0"/>
              <a:t> and </a:t>
            </a:r>
            <a:r>
              <a:rPr lang="fr-FR" dirty="0" err="1"/>
              <a:t>nuclear</a:t>
            </a:r>
            <a:r>
              <a:rPr lang="fr-FR" dirty="0"/>
              <a:t> </a:t>
            </a:r>
            <a:r>
              <a:rPr lang="fr-FR" dirty="0" err="1"/>
              <a:t>magnetic</a:t>
            </a:r>
            <a:r>
              <a:rPr lang="fr-FR" dirty="0"/>
              <a:t> </a:t>
            </a:r>
            <a:r>
              <a:rPr lang="fr-FR" dirty="0" err="1"/>
              <a:t>resonance</a:t>
            </a:r>
            <a:r>
              <a:rPr lang="fr-FR" dirty="0"/>
              <a:t> (NMR) </a:t>
            </a:r>
            <a:r>
              <a:rPr lang="fr-FR" dirty="0" err="1"/>
              <a:t>spectroscopy</a:t>
            </a:r>
            <a:r>
              <a:rPr lang="fr-FR" dirty="0"/>
              <a:t>. </a:t>
            </a:r>
            <a:r>
              <a:rPr lang="fr-FR" dirty="0" err="1"/>
              <a:t>Proteomics</a:t>
            </a:r>
            <a:r>
              <a:rPr lang="fr-FR" dirty="0"/>
              <a:t> </a:t>
            </a:r>
            <a:r>
              <a:rPr lang="fr-FR" dirty="0" err="1"/>
              <a:t>approaches</a:t>
            </a:r>
            <a:r>
              <a:rPr lang="fr-FR" dirty="0"/>
              <a:t> </a:t>
            </a:r>
            <a:r>
              <a:rPr lang="fr-FR" dirty="0" err="1"/>
              <a:t>also</a:t>
            </a:r>
            <a:r>
              <a:rPr lang="fr-FR" dirty="0"/>
              <a:t> </a:t>
            </a:r>
            <a:r>
              <a:rPr lang="fr-FR" dirty="0" err="1"/>
              <a:t>include</a:t>
            </a:r>
            <a:r>
              <a:rPr lang="fr-FR" dirty="0"/>
              <a:t> </a:t>
            </a:r>
            <a:r>
              <a:rPr lang="fr-FR" dirty="0" err="1"/>
              <a:t>affinity-based</a:t>
            </a:r>
            <a:r>
              <a:rPr lang="fr-FR" dirty="0"/>
              <a:t> </a:t>
            </a:r>
            <a:r>
              <a:rPr lang="fr-FR" dirty="0" err="1"/>
              <a:t>platforms</a:t>
            </a:r>
            <a:r>
              <a:rPr lang="fr-FR" dirty="0"/>
              <a:t> </a:t>
            </a:r>
            <a:r>
              <a:rPr lang="fr-FR" dirty="0" err="1"/>
              <a:t>that</a:t>
            </a:r>
            <a:r>
              <a:rPr lang="fr-FR" dirty="0"/>
              <a:t> are </a:t>
            </a:r>
            <a:r>
              <a:rPr lang="fr-FR" dirty="0" err="1"/>
              <a:t>based</a:t>
            </a:r>
            <a:r>
              <a:rPr lang="fr-FR" dirty="0"/>
              <a:t> on </a:t>
            </a:r>
            <a:r>
              <a:rPr lang="fr-FR" dirty="0" err="1"/>
              <a:t>antibody</a:t>
            </a:r>
            <a:r>
              <a:rPr lang="fr-FR" dirty="0"/>
              <a:t> pairs (</a:t>
            </a:r>
            <a:r>
              <a:rPr lang="fr-FR" dirty="0" err="1"/>
              <a:t>such</a:t>
            </a:r>
            <a:r>
              <a:rPr lang="fr-FR" dirty="0"/>
              <a:t> as the </a:t>
            </a:r>
            <a:r>
              <a:rPr lang="fr-FR" dirty="0" err="1"/>
              <a:t>Olink</a:t>
            </a:r>
            <a:r>
              <a:rPr lang="fr-FR" dirty="0"/>
              <a:t> </a:t>
            </a:r>
            <a:r>
              <a:rPr lang="fr-FR" dirty="0" err="1"/>
              <a:t>proximity</a:t>
            </a:r>
            <a:r>
              <a:rPr lang="fr-FR" dirty="0"/>
              <a:t> extension </a:t>
            </a:r>
            <a:r>
              <a:rPr lang="fr-FR" dirty="0" err="1"/>
              <a:t>assay</a:t>
            </a:r>
            <a:r>
              <a:rPr lang="fr-FR" dirty="0"/>
              <a:t>) and </a:t>
            </a:r>
            <a:r>
              <a:rPr lang="fr-FR" dirty="0" err="1"/>
              <a:t>aptamers</a:t>
            </a:r>
            <a:r>
              <a:rPr lang="fr-FR" dirty="0"/>
              <a:t> (</a:t>
            </a:r>
            <a:r>
              <a:rPr lang="fr-FR" dirty="0" err="1"/>
              <a:t>SomaScan</a:t>
            </a:r>
            <a:r>
              <a:rPr lang="fr-FR" dirty="0"/>
              <a:t>; </a:t>
            </a:r>
            <a:r>
              <a:rPr lang="fr-FR" dirty="0" err="1"/>
              <a:t>SomaLogic</a:t>
            </a:r>
            <a:r>
              <a:rPr lang="fr-FR" dirty="0"/>
              <a:t>). </a:t>
            </a:r>
            <a:r>
              <a:rPr lang="fr-FR" dirty="0" err="1"/>
              <a:t>Phenomics</a:t>
            </a:r>
            <a:r>
              <a:rPr lang="fr-FR" dirty="0"/>
              <a:t> </a:t>
            </a:r>
            <a:r>
              <a:rPr lang="fr-FR" dirty="0" err="1"/>
              <a:t>requires</a:t>
            </a:r>
            <a:r>
              <a:rPr lang="fr-FR" dirty="0"/>
              <a:t> </a:t>
            </a:r>
            <a:r>
              <a:rPr lang="fr-FR" dirty="0" err="1"/>
              <a:t>access</a:t>
            </a:r>
            <a:r>
              <a:rPr lang="fr-FR" dirty="0"/>
              <a:t> to </a:t>
            </a:r>
            <a:r>
              <a:rPr lang="fr-FR" dirty="0" err="1"/>
              <a:t>often-unstructured</a:t>
            </a:r>
            <a:r>
              <a:rPr lang="fr-FR" dirty="0"/>
              <a:t> </a:t>
            </a:r>
            <a:r>
              <a:rPr lang="fr-FR" dirty="0" err="1"/>
              <a:t>electronic</a:t>
            </a:r>
            <a:r>
              <a:rPr lang="fr-FR" dirty="0"/>
              <a:t> </a:t>
            </a:r>
            <a:r>
              <a:rPr lang="fr-FR" dirty="0" err="1"/>
              <a:t>health</a:t>
            </a:r>
            <a:r>
              <a:rPr lang="fr-FR" dirty="0"/>
              <a:t> record </a:t>
            </a:r>
            <a:r>
              <a:rPr lang="fr-FR" dirty="0" err="1"/>
              <a:t>databases</a:t>
            </a:r>
            <a:r>
              <a:rPr lang="fr-FR" dirty="0"/>
              <a:t>.</a:t>
            </a:r>
          </a:p>
        </p:txBody>
      </p:sp>
      <p:sp>
        <p:nvSpPr>
          <p:cNvPr id="4" name="Espace réservé du numéro de diapositive 3"/>
          <p:cNvSpPr>
            <a:spLocks noGrp="1"/>
          </p:cNvSpPr>
          <p:nvPr>
            <p:ph type="sldNum" sz="quarter" idx="5"/>
          </p:nvPr>
        </p:nvSpPr>
        <p:spPr/>
        <p:txBody>
          <a:bodyPr/>
          <a:lstStyle/>
          <a:p>
            <a:fld id="{14BB4837-E083-7644-9608-B60498E9344E}" type="slidenum">
              <a:rPr lang="fr-FR" smtClean="0"/>
              <a:t>3</a:t>
            </a:fld>
            <a:endParaRPr lang="fr-FR"/>
          </a:p>
        </p:txBody>
      </p:sp>
    </p:spTree>
    <p:extLst>
      <p:ext uri="{BB962C8B-B14F-4D97-AF65-F5344CB8AC3E}">
        <p14:creationId xmlns:p14="http://schemas.microsoft.com/office/powerpoint/2010/main" val="16214132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err="1"/>
              <a:t>RNAseq</a:t>
            </a:r>
            <a:r>
              <a:rPr lang="fr-FR" baseline="0" dirty="0"/>
              <a:t> -&gt; cluster non supervisé</a:t>
            </a:r>
          </a:p>
        </p:txBody>
      </p:sp>
      <p:sp>
        <p:nvSpPr>
          <p:cNvPr id="4" name="Espace réservé du numéro de diapositive 3"/>
          <p:cNvSpPr>
            <a:spLocks noGrp="1"/>
          </p:cNvSpPr>
          <p:nvPr>
            <p:ph type="sldNum" sz="quarter" idx="10"/>
          </p:nvPr>
        </p:nvSpPr>
        <p:spPr/>
        <p:txBody>
          <a:bodyPr/>
          <a:lstStyle/>
          <a:p>
            <a:fld id="{29AC25D7-50D1-4749-819C-74D54C2204D1}" type="slidenum">
              <a:rPr lang="fr-FR" smtClean="0"/>
              <a:t>30</a:t>
            </a:fld>
            <a:endParaRPr lang="fr-FR"/>
          </a:p>
        </p:txBody>
      </p:sp>
    </p:spTree>
    <p:extLst>
      <p:ext uri="{BB962C8B-B14F-4D97-AF65-F5344CB8AC3E}">
        <p14:creationId xmlns:p14="http://schemas.microsoft.com/office/powerpoint/2010/main" val="23656335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err="1"/>
              <a:t>Correlation</a:t>
            </a:r>
            <a:r>
              <a:rPr lang="fr-FR" baseline="0" dirty="0"/>
              <a:t> avec des paramètres cliniques ?</a:t>
            </a:r>
          </a:p>
        </p:txBody>
      </p:sp>
      <p:sp>
        <p:nvSpPr>
          <p:cNvPr id="4" name="Espace réservé du numéro de diapositive 3"/>
          <p:cNvSpPr>
            <a:spLocks noGrp="1"/>
          </p:cNvSpPr>
          <p:nvPr>
            <p:ph type="sldNum" sz="quarter" idx="10"/>
          </p:nvPr>
        </p:nvSpPr>
        <p:spPr/>
        <p:txBody>
          <a:bodyPr/>
          <a:lstStyle/>
          <a:p>
            <a:fld id="{29AC25D7-50D1-4749-819C-74D54C2204D1}" type="slidenum">
              <a:rPr lang="fr-FR" smtClean="0"/>
              <a:t>31</a:t>
            </a:fld>
            <a:endParaRPr lang="fr-FR"/>
          </a:p>
        </p:txBody>
      </p:sp>
    </p:spTree>
    <p:extLst>
      <p:ext uri="{BB962C8B-B14F-4D97-AF65-F5344CB8AC3E}">
        <p14:creationId xmlns:p14="http://schemas.microsoft.com/office/powerpoint/2010/main" val="22459479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a:t>Facteurs de transcription = lien avec des fonctions (cibles thérapeutiques)</a:t>
            </a:r>
          </a:p>
        </p:txBody>
      </p:sp>
      <p:sp>
        <p:nvSpPr>
          <p:cNvPr id="4" name="Espace réservé du numéro de diapositive 3"/>
          <p:cNvSpPr>
            <a:spLocks noGrp="1"/>
          </p:cNvSpPr>
          <p:nvPr>
            <p:ph type="sldNum" sz="quarter" idx="10"/>
          </p:nvPr>
        </p:nvSpPr>
        <p:spPr/>
        <p:txBody>
          <a:bodyPr/>
          <a:lstStyle/>
          <a:p>
            <a:fld id="{29AC25D7-50D1-4749-819C-74D54C2204D1}" type="slidenum">
              <a:rPr lang="fr-FR" smtClean="0"/>
              <a:t>32</a:t>
            </a:fld>
            <a:endParaRPr lang="fr-FR"/>
          </a:p>
        </p:txBody>
      </p:sp>
    </p:spTree>
    <p:extLst>
      <p:ext uri="{BB962C8B-B14F-4D97-AF65-F5344CB8AC3E}">
        <p14:creationId xmlns:p14="http://schemas.microsoft.com/office/powerpoint/2010/main" val="37560956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a:t>Famille de gène diff exprimé associée à des fonctions et corrélé à la gravité</a:t>
            </a:r>
          </a:p>
        </p:txBody>
      </p:sp>
      <p:sp>
        <p:nvSpPr>
          <p:cNvPr id="4" name="Espace réservé du numéro de diapositive 3"/>
          <p:cNvSpPr>
            <a:spLocks noGrp="1"/>
          </p:cNvSpPr>
          <p:nvPr>
            <p:ph type="sldNum" sz="quarter" idx="10"/>
          </p:nvPr>
        </p:nvSpPr>
        <p:spPr/>
        <p:txBody>
          <a:bodyPr/>
          <a:lstStyle/>
          <a:p>
            <a:fld id="{29AC25D7-50D1-4749-819C-74D54C2204D1}" type="slidenum">
              <a:rPr lang="fr-FR" smtClean="0"/>
              <a:t>33</a:t>
            </a:fld>
            <a:endParaRPr lang="fr-FR"/>
          </a:p>
        </p:txBody>
      </p:sp>
    </p:spTree>
    <p:extLst>
      <p:ext uri="{BB962C8B-B14F-4D97-AF65-F5344CB8AC3E}">
        <p14:creationId xmlns:p14="http://schemas.microsoft.com/office/powerpoint/2010/main" val="14145114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a:t>Mais </a:t>
            </a:r>
            <a:r>
              <a:rPr lang="fr-FR" baseline="0" dirty="0" err="1"/>
              <a:t>mRNA</a:t>
            </a:r>
            <a:r>
              <a:rPr lang="fr-FR" baseline="0" dirty="0"/>
              <a:t> n’est pas égale à expression protéique (régulation post-transcriptionnel) </a:t>
            </a:r>
          </a:p>
          <a:p>
            <a:r>
              <a:rPr lang="fr-FR" baseline="0" dirty="0"/>
              <a:t>-&gt; QUID du protéome ? </a:t>
            </a:r>
          </a:p>
        </p:txBody>
      </p:sp>
      <p:sp>
        <p:nvSpPr>
          <p:cNvPr id="4" name="Espace réservé du numéro de diapositive 3"/>
          <p:cNvSpPr>
            <a:spLocks noGrp="1"/>
          </p:cNvSpPr>
          <p:nvPr>
            <p:ph type="sldNum" sz="quarter" idx="10"/>
          </p:nvPr>
        </p:nvSpPr>
        <p:spPr/>
        <p:txBody>
          <a:bodyPr/>
          <a:lstStyle/>
          <a:p>
            <a:fld id="{29AC25D7-50D1-4749-819C-74D54C2204D1}" type="slidenum">
              <a:rPr lang="fr-FR" smtClean="0"/>
              <a:t>34</a:t>
            </a:fld>
            <a:endParaRPr lang="fr-FR"/>
          </a:p>
        </p:txBody>
      </p:sp>
    </p:spTree>
    <p:extLst>
      <p:ext uri="{BB962C8B-B14F-4D97-AF65-F5344CB8AC3E}">
        <p14:creationId xmlns:p14="http://schemas.microsoft.com/office/powerpoint/2010/main" val="12900333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a:t>Analyse croisé </a:t>
            </a:r>
            <a:r>
              <a:rPr lang="fr-FR" baseline="0" dirty="0" err="1"/>
              <a:t>Mrna</a:t>
            </a:r>
            <a:r>
              <a:rPr lang="fr-FR" baseline="0" dirty="0"/>
              <a:t> et </a:t>
            </a:r>
            <a:r>
              <a:rPr lang="fr-FR" baseline="0" dirty="0" err="1"/>
              <a:t>prot</a:t>
            </a:r>
            <a:r>
              <a:rPr lang="fr-FR" baseline="0" dirty="0"/>
              <a:t> suggèrent l’existence d’une activation des PNN à deux </a:t>
            </a:r>
            <a:r>
              <a:rPr lang="fr-FR" baseline="0" dirty="0" err="1"/>
              <a:t>degrès</a:t>
            </a:r>
            <a:r>
              <a:rPr lang="fr-FR" baseline="0" dirty="0"/>
              <a:t> distinct (HYPER INFLAMMATION= sévère)</a:t>
            </a:r>
          </a:p>
        </p:txBody>
      </p:sp>
      <p:sp>
        <p:nvSpPr>
          <p:cNvPr id="4" name="Espace réservé du numéro de diapositive 3"/>
          <p:cNvSpPr>
            <a:spLocks noGrp="1"/>
          </p:cNvSpPr>
          <p:nvPr>
            <p:ph type="sldNum" sz="quarter" idx="10"/>
          </p:nvPr>
        </p:nvSpPr>
        <p:spPr/>
        <p:txBody>
          <a:bodyPr/>
          <a:lstStyle/>
          <a:p>
            <a:fld id="{29AC25D7-50D1-4749-819C-74D54C2204D1}" type="slidenum">
              <a:rPr lang="fr-FR" smtClean="0"/>
              <a:t>35</a:t>
            </a:fld>
            <a:endParaRPr lang="fr-FR"/>
          </a:p>
        </p:txBody>
      </p:sp>
    </p:spTree>
    <p:extLst>
      <p:ext uri="{BB962C8B-B14F-4D97-AF65-F5344CB8AC3E}">
        <p14:creationId xmlns:p14="http://schemas.microsoft.com/office/powerpoint/2010/main" val="14988096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a:t>Rétrospectif, monocentrique, </a:t>
            </a:r>
            <a:r>
              <a:rPr lang="fr-FR" baseline="0" dirty="0" err="1"/>
              <a:t>shanghai</a:t>
            </a:r>
            <a:endParaRPr lang="fr-FR" baseline="0" dirty="0"/>
          </a:p>
        </p:txBody>
      </p:sp>
      <p:sp>
        <p:nvSpPr>
          <p:cNvPr id="4" name="Espace réservé du numéro de diapositive 3"/>
          <p:cNvSpPr>
            <a:spLocks noGrp="1"/>
          </p:cNvSpPr>
          <p:nvPr>
            <p:ph type="sldNum" sz="quarter" idx="10"/>
          </p:nvPr>
        </p:nvSpPr>
        <p:spPr/>
        <p:txBody>
          <a:bodyPr/>
          <a:lstStyle/>
          <a:p>
            <a:fld id="{29AC25D7-50D1-4749-819C-74D54C2204D1}" type="slidenum">
              <a:rPr lang="fr-FR" smtClean="0"/>
              <a:t>36</a:t>
            </a:fld>
            <a:endParaRPr lang="fr-FR"/>
          </a:p>
        </p:txBody>
      </p:sp>
    </p:spTree>
    <p:extLst>
      <p:ext uri="{BB962C8B-B14F-4D97-AF65-F5344CB8AC3E}">
        <p14:creationId xmlns:p14="http://schemas.microsoft.com/office/powerpoint/2010/main" val="30800900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a:t>Rétrospectif, monocentrique, </a:t>
            </a:r>
            <a:r>
              <a:rPr lang="fr-FR" baseline="0" dirty="0" err="1"/>
              <a:t>shanghai</a:t>
            </a:r>
            <a:endParaRPr lang="fr-FR" baseline="0" dirty="0"/>
          </a:p>
        </p:txBody>
      </p:sp>
      <p:sp>
        <p:nvSpPr>
          <p:cNvPr id="4" name="Espace réservé du numéro de diapositive 3"/>
          <p:cNvSpPr>
            <a:spLocks noGrp="1"/>
          </p:cNvSpPr>
          <p:nvPr>
            <p:ph type="sldNum" sz="quarter" idx="10"/>
          </p:nvPr>
        </p:nvSpPr>
        <p:spPr/>
        <p:txBody>
          <a:bodyPr/>
          <a:lstStyle/>
          <a:p>
            <a:fld id="{29AC25D7-50D1-4749-819C-74D54C2204D1}" type="slidenum">
              <a:rPr lang="fr-FR" smtClean="0"/>
              <a:t>37</a:t>
            </a:fld>
            <a:endParaRPr lang="fr-FR"/>
          </a:p>
        </p:txBody>
      </p:sp>
    </p:spTree>
    <p:extLst>
      <p:ext uri="{BB962C8B-B14F-4D97-AF65-F5344CB8AC3E}">
        <p14:creationId xmlns:p14="http://schemas.microsoft.com/office/powerpoint/2010/main" val="39471270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a:t>Décrire spectral</a:t>
            </a:r>
          </a:p>
        </p:txBody>
      </p:sp>
      <p:sp>
        <p:nvSpPr>
          <p:cNvPr id="4" name="Espace réservé du numéro de diapositive 3"/>
          <p:cNvSpPr>
            <a:spLocks noGrp="1"/>
          </p:cNvSpPr>
          <p:nvPr>
            <p:ph type="sldNum" sz="quarter" idx="10"/>
          </p:nvPr>
        </p:nvSpPr>
        <p:spPr/>
        <p:txBody>
          <a:bodyPr/>
          <a:lstStyle/>
          <a:p>
            <a:fld id="{29AC25D7-50D1-4749-819C-74D54C2204D1}" type="slidenum">
              <a:rPr lang="fr-FR" smtClean="0"/>
              <a:t>38</a:t>
            </a:fld>
            <a:endParaRPr lang="fr-FR"/>
          </a:p>
        </p:txBody>
      </p:sp>
    </p:spTree>
    <p:extLst>
      <p:ext uri="{BB962C8B-B14F-4D97-AF65-F5344CB8AC3E}">
        <p14:creationId xmlns:p14="http://schemas.microsoft.com/office/powerpoint/2010/main" val="30957366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10"/>
          </p:nvPr>
        </p:nvSpPr>
        <p:spPr/>
        <p:txBody>
          <a:bodyPr/>
          <a:lstStyle/>
          <a:p>
            <a:fld id="{29AC25D7-50D1-4749-819C-74D54C2204D1}" type="slidenum">
              <a:rPr lang="fr-FR" smtClean="0"/>
              <a:t>39</a:t>
            </a:fld>
            <a:endParaRPr lang="fr-FR"/>
          </a:p>
        </p:txBody>
      </p:sp>
    </p:spTree>
    <p:extLst>
      <p:ext uri="{BB962C8B-B14F-4D97-AF65-F5344CB8AC3E}">
        <p14:creationId xmlns:p14="http://schemas.microsoft.com/office/powerpoint/2010/main" val="2809224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9AC25D7-50D1-4749-819C-74D54C2204D1}" type="slidenum">
              <a:rPr lang="fr-FR" smtClean="0"/>
              <a:t>4</a:t>
            </a:fld>
            <a:endParaRPr lang="fr-FR"/>
          </a:p>
        </p:txBody>
      </p:sp>
    </p:spTree>
    <p:extLst>
      <p:ext uri="{BB962C8B-B14F-4D97-AF65-F5344CB8AC3E}">
        <p14:creationId xmlns:p14="http://schemas.microsoft.com/office/powerpoint/2010/main" val="30728294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10"/>
          </p:nvPr>
        </p:nvSpPr>
        <p:spPr/>
        <p:txBody>
          <a:bodyPr/>
          <a:lstStyle/>
          <a:p>
            <a:fld id="{29AC25D7-50D1-4749-819C-74D54C2204D1}" type="slidenum">
              <a:rPr lang="fr-FR" smtClean="0"/>
              <a:t>40</a:t>
            </a:fld>
            <a:endParaRPr lang="fr-FR"/>
          </a:p>
        </p:txBody>
      </p:sp>
    </p:spTree>
    <p:extLst>
      <p:ext uri="{BB962C8B-B14F-4D97-AF65-F5344CB8AC3E}">
        <p14:creationId xmlns:p14="http://schemas.microsoft.com/office/powerpoint/2010/main" val="2071110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10"/>
          </p:nvPr>
        </p:nvSpPr>
        <p:spPr/>
        <p:txBody>
          <a:bodyPr/>
          <a:lstStyle/>
          <a:p>
            <a:fld id="{29AC25D7-50D1-4749-819C-74D54C2204D1}" type="slidenum">
              <a:rPr lang="fr-FR" smtClean="0"/>
              <a:t>41</a:t>
            </a:fld>
            <a:endParaRPr lang="fr-FR"/>
          </a:p>
        </p:txBody>
      </p:sp>
    </p:spTree>
    <p:extLst>
      <p:ext uri="{BB962C8B-B14F-4D97-AF65-F5344CB8AC3E}">
        <p14:creationId xmlns:p14="http://schemas.microsoft.com/office/powerpoint/2010/main" val="35160530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10"/>
          </p:nvPr>
        </p:nvSpPr>
        <p:spPr/>
        <p:txBody>
          <a:bodyPr/>
          <a:lstStyle/>
          <a:p>
            <a:fld id="{29AC25D7-50D1-4749-819C-74D54C2204D1}" type="slidenum">
              <a:rPr lang="fr-FR" smtClean="0"/>
              <a:t>42</a:t>
            </a:fld>
            <a:endParaRPr lang="fr-FR"/>
          </a:p>
        </p:txBody>
      </p:sp>
    </p:spTree>
    <p:extLst>
      <p:ext uri="{BB962C8B-B14F-4D97-AF65-F5344CB8AC3E}">
        <p14:creationId xmlns:p14="http://schemas.microsoft.com/office/powerpoint/2010/main" val="40989521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10"/>
          </p:nvPr>
        </p:nvSpPr>
        <p:spPr/>
        <p:txBody>
          <a:bodyPr/>
          <a:lstStyle/>
          <a:p>
            <a:fld id="{29AC25D7-50D1-4749-819C-74D54C2204D1}" type="slidenum">
              <a:rPr lang="fr-FR" smtClean="0"/>
              <a:t>43</a:t>
            </a:fld>
            <a:endParaRPr lang="fr-FR"/>
          </a:p>
        </p:txBody>
      </p:sp>
    </p:spTree>
    <p:extLst>
      <p:ext uri="{BB962C8B-B14F-4D97-AF65-F5344CB8AC3E}">
        <p14:creationId xmlns:p14="http://schemas.microsoft.com/office/powerpoint/2010/main" val="40412341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9AC25D7-50D1-4749-819C-74D54C2204D1}" type="slidenum">
              <a:rPr lang="fr-FR" smtClean="0"/>
              <a:t>44</a:t>
            </a:fld>
            <a:endParaRPr lang="fr-FR"/>
          </a:p>
        </p:txBody>
      </p:sp>
    </p:spTree>
    <p:extLst>
      <p:ext uri="{BB962C8B-B14F-4D97-AF65-F5344CB8AC3E}">
        <p14:creationId xmlns:p14="http://schemas.microsoft.com/office/powerpoint/2010/main" val="24288704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i="1" dirty="0"/>
              <a:t>Les différentes composantes de l’</a:t>
            </a:r>
            <a:r>
              <a:rPr lang="fr-FR" b="1" i="1" dirty="0" err="1"/>
              <a:t>exposome</a:t>
            </a:r>
            <a:r>
              <a:rPr lang="fr-FR" b="1" i="1" dirty="0"/>
              <a:t>, telles que décrites par Christopher Wild en 2012 [</a:t>
            </a:r>
            <a:r>
              <a:rPr lang="fr-FR" b="1" i="1" dirty="0">
                <a:hlinkClick r:id="rId3"/>
              </a:rPr>
              <a:t>7</a:t>
            </a:r>
            <a:r>
              <a:rPr lang="fr-FR" b="1" i="1" dirty="0"/>
              <a:t>], incluant l’</a:t>
            </a:r>
            <a:r>
              <a:rPr lang="fr-FR" b="1" i="1" dirty="0" err="1"/>
              <a:t>exposome</a:t>
            </a:r>
            <a:r>
              <a:rPr lang="fr-FR" b="1" i="1" dirty="0"/>
              <a:t> général externe, l’</a:t>
            </a:r>
            <a:r>
              <a:rPr lang="fr-FR" b="1" i="1" dirty="0" err="1"/>
              <a:t>exposome</a:t>
            </a:r>
            <a:r>
              <a:rPr lang="fr-FR" b="1" i="1" dirty="0"/>
              <a:t> spécifique externe et l’</a:t>
            </a:r>
            <a:r>
              <a:rPr lang="fr-FR" b="1" i="1" dirty="0" err="1"/>
              <a:t>exposome</a:t>
            </a:r>
            <a:r>
              <a:rPr lang="fr-FR" b="1" i="1" dirty="0"/>
              <a:t> interne.</a:t>
            </a:r>
            <a:r>
              <a:rPr lang="fr-FR" dirty="0"/>
              <a:t> L’</a:t>
            </a:r>
            <a:r>
              <a:rPr lang="fr-FR" dirty="0" err="1"/>
              <a:t>exposome</a:t>
            </a:r>
            <a:r>
              <a:rPr lang="fr-FR" dirty="0"/>
              <a:t> chimique comprend l’ensemble des composés chimiques, qu’ils soient d’origine anthropique (xénobiotiques) ou naturelle (toxines) en provenance de multiples sources. L’</a:t>
            </a:r>
            <a:r>
              <a:rPr lang="fr-FR" dirty="0" err="1"/>
              <a:t>exposome</a:t>
            </a:r>
            <a:r>
              <a:rPr lang="fr-FR" dirty="0"/>
              <a:t> chimique interne comprend les molécules exogènes (dont les xénobiotiques et les molécules d’origine naturelle) présentes chez l’homme, ainsi que leurs produits de transformation.</a:t>
            </a:r>
          </a:p>
          <a:p>
            <a:r>
              <a:rPr lang="fr-FR" dirty="0"/>
              <a:t>https://</a:t>
            </a:r>
            <a:r>
              <a:rPr lang="fr-FR" dirty="0" err="1"/>
              <a:t>www.medecinesciences.org</a:t>
            </a:r>
            <a:r>
              <a:rPr lang="fr-FR" dirty="0"/>
              <a:t>/</a:t>
            </a:r>
            <a:r>
              <a:rPr lang="fr-FR" dirty="0" err="1"/>
              <a:t>fr</a:t>
            </a:r>
            <a:r>
              <a:rPr lang="fr-FR" dirty="0"/>
              <a:t>/articles/</a:t>
            </a:r>
            <a:r>
              <a:rPr lang="fr-FR" dirty="0" err="1"/>
              <a:t>medsci</a:t>
            </a:r>
            <a:r>
              <a:rPr lang="fr-FR" dirty="0"/>
              <a:t>/</a:t>
            </a:r>
            <a:r>
              <a:rPr lang="fr-FR" dirty="0" err="1"/>
              <a:t>full_html</a:t>
            </a:r>
            <a:r>
              <a:rPr lang="fr-FR" dirty="0"/>
              <a:t>/2021/08/msc200481/F1.html</a:t>
            </a:r>
          </a:p>
          <a:p>
            <a:r>
              <a:rPr lang="fr-FR" dirty="0"/>
              <a:t>Med </a:t>
            </a:r>
            <a:r>
              <a:rPr lang="fr-FR" dirty="0" err="1"/>
              <a:t>Sci</a:t>
            </a:r>
            <a:r>
              <a:rPr lang="fr-FR" dirty="0"/>
              <a:t> (Paris) </a:t>
            </a:r>
          </a:p>
          <a:p>
            <a:r>
              <a:rPr lang="fr-FR" b="1" dirty="0"/>
              <a:t>Volume </a:t>
            </a:r>
            <a:r>
              <a:rPr lang="fr-FR" dirty="0"/>
              <a:t>37, Numéro </a:t>
            </a:r>
            <a:r>
              <a:rPr lang="fr-FR" b="1" dirty="0"/>
              <a:t>8-9</a:t>
            </a:r>
            <a:r>
              <a:rPr lang="fr-FR" dirty="0"/>
              <a:t>, Août–Septembre 2021 </a:t>
            </a:r>
          </a:p>
          <a:p>
            <a:endParaRPr lang="fr-FR" dirty="0"/>
          </a:p>
          <a:p>
            <a:r>
              <a:rPr lang="fr-FR" dirty="0"/>
              <a:t>C’est dans ce contexte que le concept d’</a:t>
            </a:r>
            <a:r>
              <a:rPr lang="fr-FR" dirty="0" err="1"/>
              <a:t>exposome</a:t>
            </a:r>
            <a:r>
              <a:rPr lang="fr-FR" dirty="0"/>
              <a:t> a été développé en 2005 par Christopher Wild, afin de souligner l’importance d’une meilleure prise en compte des facteurs non génétiques dans la survenue des maladies [</a:t>
            </a:r>
            <a:r>
              <a:rPr lang="fr-FR" dirty="0">
                <a:hlinkClick r:id="rId4"/>
              </a:rPr>
              <a:t>6</a:t>
            </a:r>
            <a:r>
              <a:rPr lang="fr-FR" dirty="0"/>
              <a:t>], en complément des informations données par l’analyse du génome. Ce concept d’</a:t>
            </a:r>
            <a:r>
              <a:rPr lang="fr-FR" dirty="0" err="1"/>
              <a:t>exposome</a:t>
            </a:r>
            <a:r>
              <a:rPr lang="fr-FR" dirty="0"/>
              <a:t> renvoie à l’ensemble des facteurs environnementaux auxquels l’homme est exposé, depuis sa conception jusqu’à sa mort, ainsi qu’à l’interaction entre les caractéristiques propres de l’individu (son génotype et son phénotype) et son environnement [</a:t>
            </a:r>
            <a:r>
              <a:rPr lang="fr-FR" dirty="0">
                <a:hlinkClick r:id="rId4"/>
              </a:rPr>
              <a:t>6</a:t>
            </a:r>
            <a:r>
              <a:rPr lang="fr-FR" dirty="0"/>
              <a:t>–</a:t>
            </a:r>
            <a:r>
              <a:rPr lang="fr-FR" dirty="0">
                <a:hlinkClick r:id="rId5"/>
              </a:rPr>
              <a:t>8</a:t>
            </a:r>
            <a:r>
              <a:rPr lang="fr-FR" dirty="0"/>
              <a:t>]. Ces facteurs environnementaux sont nombreux, divers dans leur nature (physiques, chimiques, comportementaux) ; ils proviennent de multiples sources, en grande partie issues des activités humaines (alimentation, mode de vie, activités professionnelles, pollution des milieux, etc.) et varient au cours du temps </a:t>
            </a:r>
            <a:r>
              <a:rPr lang="fr-FR" i="1" dirty="0"/>
              <a:t>(</a:t>
            </a:r>
            <a:r>
              <a:rPr lang="fr-FR" i="1" dirty="0">
                <a:hlinkClick r:id="rId6"/>
              </a:rPr>
              <a:t>Figure 1</a:t>
            </a:r>
            <a:r>
              <a:rPr lang="fr-FR" i="1" dirty="0"/>
              <a:t>)</a:t>
            </a:r>
            <a:r>
              <a:rPr lang="fr-FR" dirty="0"/>
              <a:t>. En raison de la nature extrêmement variée et dynamique de ces facteurs d’exposition, le développement d’outils opérationnels fiables et robustes permettant d’évaluer l’</a:t>
            </a:r>
            <a:r>
              <a:rPr lang="fr-FR" dirty="0" err="1"/>
              <a:t>exposome</a:t>
            </a:r>
            <a:r>
              <a:rPr lang="fr-FR" dirty="0"/>
              <a:t> dans sa dimension holistique et ainsi d’étudier les associations possibles de cet </a:t>
            </a:r>
            <a:r>
              <a:rPr lang="fr-FR" dirty="0" err="1"/>
              <a:t>exposome</a:t>
            </a:r>
            <a:r>
              <a:rPr lang="fr-FR" dirty="0"/>
              <a:t> avec des évènements de santé est donc particulièrement complexe.</a:t>
            </a:r>
          </a:p>
          <a:p>
            <a:endParaRPr lang="fr-FR" dirty="0"/>
          </a:p>
          <a:p>
            <a:r>
              <a:rPr lang="fr-FR" dirty="0">
                <a:effectLst/>
              </a:rPr>
              <a:t>Proposé en 2005 par Christopher Wild, le concept d’</a:t>
            </a:r>
            <a:r>
              <a:rPr lang="fr-FR" dirty="0" err="1">
                <a:effectLst/>
              </a:rPr>
              <a:t>exposome</a:t>
            </a:r>
            <a:r>
              <a:rPr lang="fr-FR" dirty="0">
                <a:effectLst/>
              </a:rPr>
              <a:t> visait à attirer l’attention des chercheurs sur la nécessité d’étendre le plus largement possible le champ des expositions environnementales considérées pour mieux comprendre ce qui détermine la survenue d’une maladie chronique multifactorielle comme un cancer, un diabète, une affection cardiovasculaire ou neurodégénérative. L’idée étant que l’état de santé d’un individu est influencé, toute sa vie durant, par l’interaction entre facteurs génétiques et environnementaux, l’</a:t>
            </a:r>
            <a:r>
              <a:rPr lang="fr-FR" dirty="0" err="1">
                <a:effectLst/>
              </a:rPr>
              <a:t>exposome</a:t>
            </a:r>
            <a:r>
              <a:rPr lang="fr-FR" dirty="0">
                <a:effectLst/>
              </a:rPr>
              <a:t> s’entend comme la totalité des expositions auxquelles cet individu est soumis, de sa conception à sa mort.</a:t>
            </a:r>
          </a:p>
          <a:p>
            <a:r>
              <a:rPr lang="fr-FR" dirty="0">
                <a:effectLst/>
              </a:rPr>
              <a:t>Par nature, l’</a:t>
            </a:r>
            <a:r>
              <a:rPr lang="fr-FR" dirty="0" err="1">
                <a:effectLst/>
              </a:rPr>
              <a:t>exposome</a:t>
            </a:r>
            <a:r>
              <a:rPr lang="fr-FR" dirty="0">
                <a:effectLst/>
              </a:rPr>
              <a:t> est dynamique, en évolution constante. </a:t>
            </a:r>
            <a:r>
              <a:rPr lang="fr-FR" b="1" dirty="0">
                <a:effectLst/>
              </a:rPr>
              <a:t>Défini comme tout ce qui n’est pas le génome</a:t>
            </a:r>
            <a:r>
              <a:rPr lang="fr-FR" dirty="0">
                <a:effectLst/>
              </a:rPr>
              <a:t>, il est également très vaste, partant des caractéristiques physiologiques propres à l’individu (âge, morphologie, </a:t>
            </a:r>
            <a:r>
              <a:rPr lang="fr-FR" dirty="0" err="1">
                <a:effectLst/>
              </a:rPr>
              <a:t>microbiote</a:t>
            </a:r>
            <a:r>
              <a:rPr lang="fr-FR" dirty="0">
                <a:effectLst/>
              </a:rPr>
              <a:t> intestinal, etc.) pour s’étendre jusqu’aux déterminants sociaux de la santé (niveau d’études, lieu de résidence, statut socio-économique, etc.), en passant par les expositions dites spécifiques (polluants environnementaux, aliments, agents présents dans l’environnement professionnel, </a:t>
            </a:r>
            <a:r>
              <a:rPr lang="fr-FR" dirty="0" err="1">
                <a:effectLst/>
              </a:rPr>
              <a:t>etc</a:t>
            </a:r>
            <a:r>
              <a:rPr lang="fr-FR" dirty="0">
                <a:effectLst/>
              </a:rPr>
              <a:t>). Ces trois domaines de l’</a:t>
            </a:r>
            <a:r>
              <a:rPr lang="fr-FR" dirty="0" err="1">
                <a:effectLst/>
              </a:rPr>
              <a:t>exposome</a:t>
            </a:r>
            <a:r>
              <a:rPr lang="fr-FR" dirty="0">
                <a:effectLst/>
              </a:rPr>
              <a:t> (expositions internes, externes spécifiques et externes générales) se recouvrent partiellement, ce qui fait discuter l’appartenance à l’un ou l’autre de certains composants (comme l’activité physique). De plus, les limites de l’</a:t>
            </a:r>
            <a:r>
              <a:rPr lang="fr-FR" dirty="0" err="1">
                <a:effectLst/>
              </a:rPr>
              <a:t>exposome</a:t>
            </a:r>
            <a:r>
              <a:rPr lang="fr-FR" dirty="0">
                <a:effectLst/>
              </a:rPr>
              <a:t> se sont étendues depuis sa définition initiale au gré d’apports successifs (facteurs comportementaux, épigénétique, processus endogènes, impacts biologiques des expositions, etc.).</a:t>
            </a:r>
          </a:p>
          <a:p>
            <a:r>
              <a:rPr lang="fr-FR" dirty="0">
                <a:effectLst/>
              </a:rPr>
              <a:t>Caractériser complètement l’</a:t>
            </a:r>
            <a:r>
              <a:rPr lang="fr-FR" dirty="0" err="1">
                <a:effectLst/>
              </a:rPr>
              <a:t>exposome</a:t>
            </a:r>
            <a:r>
              <a:rPr lang="fr-FR" dirty="0">
                <a:effectLst/>
              </a:rPr>
              <a:t> d’un individu n’est pas faisable actuellement, ne le sera pas dans un proche futur, et cette entreprise pourrait ne jamais être menée à bien. Pour autant, des études destinées à prouver la validité du concept ont été lancées, comme, en Europe, the </a:t>
            </a:r>
            <a:r>
              <a:rPr lang="fr-FR" i="1" dirty="0" err="1">
                <a:effectLst/>
              </a:rPr>
              <a:t>Human</a:t>
            </a:r>
            <a:r>
              <a:rPr lang="fr-FR" i="1" dirty="0">
                <a:effectLst/>
              </a:rPr>
              <a:t> </a:t>
            </a:r>
            <a:r>
              <a:rPr lang="fr-FR" i="1" dirty="0" err="1">
                <a:effectLst/>
              </a:rPr>
              <a:t>Early</a:t>
            </a:r>
            <a:r>
              <a:rPr lang="fr-FR" i="1" dirty="0">
                <a:effectLst/>
              </a:rPr>
              <a:t>-Life </a:t>
            </a:r>
            <a:r>
              <a:rPr lang="fr-FR" i="1" dirty="0" err="1">
                <a:effectLst/>
              </a:rPr>
              <a:t>Exposome</a:t>
            </a:r>
            <a:r>
              <a:rPr lang="fr-FR" dirty="0">
                <a:effectLst/>
              </a:rPr>
              <a:t> (HELIX) </a:t>
            </a:r>
            <a:r>
              <a:rPr lang="fr-FR" i="1" dirty="0">
                <a:effectLst/>
              </a:rPr>
              <a:t>Project</a:t>
            </a:r>
            <a:r>
              <a:rPr lang="fr-FR" dirty="0">
                <a:effectLst/>
              </a:rPr>
              <a:t>, qui implique 13 institutions partenaires et exploitera les données de six cohortes de naissances, et </a:t>
            </a:r>
            <a:r>
              <a:rPr lang="fr-FR" dirty="0" err="1">
                <a:effectLst/>
              </a:rPr>
              <a:t>EXPOsOMICS</a:t>
            </a:r>
            <a:r>
              <a:rPr lang="fr-FR" dirty="0">
                <a:effectLst/>
              </a:rPr>
              <a:t> qui vise à faire le lien entre des données d’exposition externes et internes fournies par des techniques nouvelles, utilisées pour la première fois à large échelle.</a:t>
            </a:r>
          </a:p>
          <a:p>
            <a:r>
              <a:rPr lang="fr-FR" dirty="0">
                <a:effectLst/>
              </a:rPr>
              <a:t>S’il présente des aspects insaisissables et décourageants, l’</a:t>
            </a:r>
            <a:r>
              <a:rPr lang="fr-FR" dirty="0" err="1">
                <a:effectLst/>
              </a:rPr>
              <a:t>exposome</a:t>
            </a:r>
            <a:r>
              <a:rPr lang="fr-FR" dirty="0">
                <a:effectLst/>
              </a:rPr>
              <a:t> est bel et bien en cours d’exploration. </a:t>
            </a:r>
            <a:endParaRPr lang="fr-FR" dirty="0"/>
          </a:p>
        </p:txBody>
      </p:sp>
      <p:sp>
        <p:nvSpPr>
          <p:cNvPr id="4" name="Espace réservé du numéro de diapositive 3"/>
          <p:cNvSpPr>
            <a:spLocks noGrp="1"/>
          </p:cNvSpPr>
          <p:nvPr>
            <p:ph type="sldNum" sz="quarter" idx="5"/>
          </p:nvPr>
        </p:nvSpPr>
        <p:spPr/>
        <p:txBody>
          <a:bodyPr/>
          <a:lstStyle/>
          <a:p>
            <a:fld id="{14BB4837-E083-7644-9608-B60498E9344E}" type="slidenum">
              <a:rPr lang="fr-FR" smtClean="0"/>
              <a:t>45</a:t>
            </a:fld>
            <a:endParaRPr lang="fr-FR"/>
          </a:p>
        </p:txBody>
      </p:sp>
    </p:spTree>
    <p:extLst>
      <p:ext uri="{BB962C8B-B14F-4D97-AF65-F5344CB8AC3E}">
        <p14:creationId xmlns:p14="http://schemas.microsoft.com/office/powerpoint/2010/main" val="25972859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https://globalhealth5050.org/the-sex-gender-and-covid-19-project/the-data-</a:t>
            </a:r>
            <a:r>
              <a:rPr lang="fr-FR" dirty="0" err="1"/>
              <a:t>tracker</a:t>
            </a:r>
            <a:r>
              <a:rPr lang="fr-FR" dirty="0"/>
              <a:t>/ en octobre 2021</a:t>
            </a:r>
          </a:p>
        </p:txBody>
      </p:sp>
      <p:sp>
        <p:nvSpPr>
          <p:cNvPr id="4" name="Espace réservé du numéro de diapositive 3"/>
          <p:cNvSpPr>
            <a:spLocks noGrp="1"/>
          </p:cNvSpPr>
          <p:nvPr>
            <p:ph type="sldNum" sz="quarter" idx="5"/>
          </p:nvPr>
        </p:nvSpPr>
        <p:spPr/>
        <p:txBody>
          <a:bodyPr/>
          <a:lstStyle/>
          <a:p>
            <a:fld id="{2897369E-5BC9-1244-9B1A-EE9A15A52722}" type="slidenum">
              <a:rPr lang="fr-FR" smtClean="0"/>
              <a:t>46</a:t>
            </a:fld>
            <a:endParaRPr lang="fr-FR"/>
          </a:p>
        </p:txBody>
      </p:sp>
    </p:spTree>
    <p:extLst>
      <p:ext uri="{BB962C8B-B14F-4D97-AF65-F5344CB8AC3E}">
        <p14:creationId xmlns:p14="http://schemas.microsoft.com/office/powerpoint/2010/main" val="30879251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897369E-5BC9-1244-9B1A-EE9A15A52722}" type="slidenum">
              <a:rPr lang="fr-FR" smtClean="0"/>
              <a:t>47</a:t>
            </a:fld>
            <a:endParaRPr lang="fr-FR"/>
          </a:p>
        </p:txBody>
      </p:sp>
    </p:spTree>
    <p:extLst>
      <p:ext uri="{BB962C8B-B14F-4D97-AF65-F5344CB8AC3E}">
        <p14:creationId xmlns:p14="http://schemas.microsoft.com/office/powerpoint/2010/main" val="9847701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err="1"/>
              <a:t>Considering</a:t>
            </a:r>
            <a:r>
              <a:rPr lang="fr-FR" b="1" dirty="0"/>
              <a:t> how </a:t>
            </a:r>
            <a:r>
              <a:rPr lang="fr-FR" b="1" dirty="0" err="1"/>
              <a:t>biological</a:t>
            </a:r>
            <a:r>
              <a:rPr lang="fr-FR" b="1" dirty="0"/>
              <a:t> </a:t>
            </a:r>
            <a:r>
              <a:rPr lang="fr-FR" b="1" dirty="0" err="1"/>
              <a:t>sex</a:t>
            </a:r>
            <a:r>
              <a:rPr lang="fr-FR" b="1" dirty="0"/>
              <a:t> impacts immune </a:t>
            </a:r>
            <a:r>
              <a:rPr lang="fr-FR" b="1" dirty="0" err="1"/>
              <a:t>responses</a:t>
            </a:r>
            <a:r>
              <a:rPr lang="fr-FR" b="1" dirty="0"/>
              <a:t> and COVID-19 </a:t>
            </a:r>
            <a:r>
              <a:rPr lang="fr-FR" b="1" dirty="0" err="1"/>
              <a:t>outcomes</a:t>
            </a:r>
            <a:r>
              <a:rPr lang="fr-FR" b="1" dirty="0"/>
              <a:t>. </a:t>
            </a:r>
            <a:r>
              <a:rPr lang="fr-FR" i="1" dirty="0">
                <a:hlinkClick r:id="rId3"/>
              </a:rPr>
              <a:t>Nature Reviews Immunology</a:t>
            </a:r>
            <a:r>
              <a:rPr lang="fr-FR" dirty="0"/>
              <a:t> </a:t>
            </a:r>
            <a:r>
              <a:rPr lang="fr-FR" b="1" dirty="0"/>
              <a:t>volume 20</a:t>
            </a:r>
            <a:r>
              <a:rPr lang="fr-FR" dirty="0"/>
              <a:t>, pages 442–447 ( juin 2020)</a:t>
            </a:r>
            <a:endParaRPr lang="fr-FR" b="1" dirty="0"/>
          </a:p>
          <a:p>
            <a:r>
              <a:rPr lang="fr-FR" b="1" dirty="0"/>
              <a:t>https://www-nature-</a:t>
            </a:r>
            <a:r>
              <a:rPr lang="fr-FR" b="1" dirty="0" err="1"/>
              <a:t>com.proxy.insermbiblio.inist.fr</a:t>
            </a:r>
            <a:r>
              <a:rPr lang="fr-FR" b="1" dirty="0"/>
              <a:t>/articles/s41577-020-0348-8#Fig1</a:t>
            </a:r>
          </a:p>
          <a:p>
            <a:r>
              <a:rPr lang="fr-FR" b="1" dirty="0"/>
              <a:t>Comparative analyses of COVID-19 case </a:t>
            </a:r>
            <a:r>
              <a:rPr lang="fr-FR" b="1" dirty="0" err="1"/>
              <a:t>fatality</a:t>
            </a:r>
            <a:r>
              <a:rPr lang="fr-FR" b="1" dirty="0"/>
              <a:t> rates by country, </a:t>
            </a:r>
            <a:r>
              <a:rPr lang="fr-FR" b="1" dirty="0" err="1"/>
              <a:t>sex</a:t>
            </a:r>
            <a:r>
              <a:rPr lang="fr-FR" b="1" dirty="0"/>
              <a:t> and </a:t>
            </a:r>
            <a:r>
              <a:rPr lang="fr-FR" b="1" dirty="0" err="1"/>
              <a:t>age</a:t>
            </a:r>
            <a:r>
              <a:rPr lang="fr-FR" b="1" dirty="0"/>
              <a:t> a</a:t>
            </a:r>
            <a:r>
              <a:rPr lang="fr-FR" dirty="0"/>
              <a:t> | COVID-19 case </a:t>
            </a:r>
            <a:r>
              <a:rPr lang="fr-FR" dirty="0" err="1"/>
              <a:t>fatality</a:t>
            </a:r>
            <a:r>
              <a:rPr lang="fr-FR" dirty="0"/>
              <a:t> rates (</a:t>
            </a:r>
            <a:r>
              <a:rPr lang="fr-FR" dirty="0" err="1"/>
              <a:t>CFRs</a:t>
            </a:r>
            <a:r>
              <a:rPr lang="fr-FR" dirty="0"/>
              <a:t>) for males and </a:t>
            </a:r>
            <a:r>
              <a:rPr lang="fr-FR" dirty="0" err="1"/>
              <a:t>females</a:t>
            </a:r>
            <a:r>
              <a:rPr lang="fr-FR" dirty="0"/>
              <a:t> </a:t>
            </a:r>
            <a:r>
              <a:rPr lang="fr-FR" dirty="0" err="1"/>
              <a:t>across</a:t>
            </a:r>
            <a:r>
              <a:rPr lang="fr-FR" dirty="0"/>
              <a:t> 38 countries or </a:t>
            </a:r>
            <a:r>
              <a:rPr lang="fr-FR" dirty="0" err="1"/>
              <a:t>regions</a:t>
            </a:r>
            <a:r>
              <a:rPr lang="fr-FR" dirty="0"/>
              <a:t> </a:t>
            </a:r>
            <a:r>
              <a:rPr lang="fr-FR" dirty="0" err="1"/>
              <a:t>reporting</a:t>
            </a:r>
            <a:r>
              <a:rPr lang="fr-FR" dirty="0"/>
              <a:t> </a:t>
            </a:r>
            <a:r>
              <a:rPr lang="fr-FR" dirty="0" err="1"/>
              <a:t>sex-disaggregated</a:t>
            </a:r>
            <a:r>
              <a:rPr lang="fr-FR" dirty="0"/>
              <a:t> data on COVID-19 cases and </a:t>
            </a:r>
            <a:r>
              <a:rPr lang="fr-FR" dirty="0" err="1"/>
              <a:t>deaths</a:t>
            </a:r>
            <a:r>
              <a:rPr lang="fr-FR" dirty="0"/>
              <a:t>. CFR </a:t>
            </a:r>
            <a:r>
              <a:rPr lang="fr-FR" dirty="0" err="1"/>
              <a:t>was</a:t>
            </a:r>
            <a:r>
              <a:rPr lang="fr-FR" dirty="0"/>
              <a:t> </a:t>
            </a:r>
            <a:r>
              <a:rPr lang="fr-FR" dirty="0" err="1"/>
              <a:t>calculated</a:t>
            </a:r>
            <a:r>
              <a:rPr lang="fr-FR" dirty="0"/>
              <a:t> as the total </a:t>
            </a:r>
            <a:r>
              <a:rPr lang="fr-FR" dirty="0" err="1"/>
              <a:t>number</a:t>
            </a:r>
            <a:r>
              <a:rPr lang="fr-FR" dirty="0"/>
              <a:t> of </a:t>
            </a:r>
            <a:r>
              <a:rPr lang="fr-FR" dirty="0" err="1"/>
              <a:t>deaths</a:t>
            </a:r>
            <a:r>
              <a:rPr lang="fr-FR" dirty="0"/>
              <a:t> </a:t>
            </a:r>
            <a:r>
              <a:rPr lang="fr-FR" dirty="0" err="1"/>
              <a:t>divided</a:t>
            </a:r>
            <a:r>
              <a:rPr lang="fr-FR" dirty="0"/>
              <a:t> by the total </a:t>
            </a:r>
            <a:r>
              <a:rPr lang="fr-FR" dirty="0" err="1"/>
              <a:t>number</a:t>
            </a:r>
            <a:r>
              <a:rPr lang="fr-FR" dirty="0"/>
              <a:t> of cases for </a:t>
            </a:r>
            <a:r>
              <a:rPr lang="fr-FR" dirty="0" err="1"/>
              <a:t>each</a:t>
            </a:r>
            <a:r>
              <a:rPr lang="fr-FR" dirty="0"/>
              <a:t> </a:t>
            </a:r>
            <a:r>
              <a:rPr lang="fr-FR" dirty="0" err="1"/>
              <a:t>sex</a:t>
            </a:r>
            <a:r>
              <a:rPr lang="fr-FR" dirty="0"/>
              <a:t> </a:t>
            </a:r>
            <a:r>
              <a:rPr lang="fr-FR" dirty="0" err="1"/>
              <a:t>multiplied</a:t>
            </a:r>
            <a:r>
              <a:rPr lang="fr-FR" dirty="0"/>
              <a:t> by 100. The male CFR </a:t>
            </a:r>
            <a:r>
              <a:rPr lang="fr-FR" dirty="0" err="1"/>
              <a:t>is</a:t>
            </a:r>
            <a:r>
              <a:rPr lang="fr-FR" dirty="0"/>
              <a:t> </a:t>
            </a:r>
            <a:r>
              <a:rPr lang="fr-FR" dirty="0" err="1"/>
              <a:t>higher</a:t>
            </a:r>
            <a:r>
              <a:rPr lang="fr-FR" dirty="0"/>
              <a:t> </a:t>
            </a:r>
            <a:r>
              <a:rPr lang="fr-FR" dirty="0" err="1"/>
              <a:t>than</a:t>
            </a:r>
            <a:r>
              <a:rPr lang="fr-FR" dirty="0"/>
              <a:t> the </a:t>
            </a:r>
            <a:r>
              <a:rPr lang="fr-FR" dirty="0" err="1"/>
              <a:t>female</a:t>
            </a:r>
            <a:r>
              <a:rPr lang="fr-FR" dirty="0"/>
              <a:t> CFR in 37 of the 38 </a:t>
            </a:r>
            <a:r>
              <a:rPr lang="fr-FR" dirty="0" err="1"/>
              <a:t>regions</a:t>
            </a:r>
            <a:r>
              <a:rPr lang="fr-FR" dirty="0"/>
              <a:t>, </a:t>
            </a:r>
            <a:r>
              <a:rPr lang="fr-FR" dirty="0" err="1"/>
              <a:t>with</a:t>
            </a:r>
            <a:r>
              <a:rPr lang="fr-FR" dirty="0"/>
              <a:t> an </a:t>
            </a:r>
            <a:r>
              <a:rPr lang="fr-FR" dirty="0" err="1"/>
              <a:t>average</a:t>
            </a:r>
            <a:r>
              <a:rPr lang="fr-FR" dirty="0"/>
              <a:t> male CFR 1.7 times </a:t>
            </a:r>
            <a:r>
              <a:rPr lang="fr-FR" dirty="0" err="1"/>
              <a:t>greater</a:t>
            </a:r>
            <a:r>
              <a:rPr lang="fr-FR" dirty="0"/>
              <a:t> </a:t>
            </a:r>
            <a:r>
              <a:rPr lang="fr-FR" dirty="0" err="1"/>
              <a:t>than</a:t>
            </a:r>
            <a:r>
              <a:rPr lang="fr-FR" dirty="0"/>
              <a:t> the </a:t>
            </a:r>
            <a:r>
              <a:rPr lang="fr-FR" dirty="0" err="1"/>
              <a:t>average</a:t>
            </a:r>
            <a:r>
              <a:rPr lang="fr-FR" dirty="0"/>
              <a:t> </a:t>
            </a:r>
            <a:r>
              <a:rPr lang="fr-FR" dirty="0" err="1"/>
              <a:t>female</a:t>
            </a:r>
            <a:r>
              <a:rPr lang="fr-FR" dirty="0"/>
              <a:t> CFR (</a:t>
            </a:r>
            <a:r>
              <a:rPr lang="fr-FR" i="1" dirty="0"/>
              <a:t>P</a:t>
            </a:r>
            <a:r>
              <a:rPr lang="fr-FR" dirty="0"/>
              <a:t> &lt; 0.0001, </a:t>
            </a:r>
            <a:r>
              <a:rPr lang="fr-FR" dirty="0" err="1"/>
              <a:t>Wilcoxon</a:t>
            </a:r>
            <a:r>
              <a:rPr lang="fr-FR" dirty="0"/>
              <a:t> </a:t>
            </a:r>
            <a:r>
              <a:rPr lang="fr-FR" dirty="0" err="1"/>
              <a:t>signed</a:t>
            </a:r>
            <a:r>
              <a:rPr lang="fr-FR" dirty="0"/>
              <a:t> </a:t>
            </a:r>
            <a:r>
              <a:rPr lang="fr-FR" dirty="0" err="1"/>
              <a:t>rank</a:t>
            </a:r>
            <a:r>
              <a:rPr lang="fr-FR" dirty="0"/>
              <a:t> test). </a:t>
            </a:r>
            <a:r>
              <a:rPr lang="fr-FR" b="1" dirty="0"/>
              <a:t>b</a:t>
            </a:r>
            <a:r>
              <a:rPr lang="fr-FR" dirty="0"/>
              <a:t> | </a:t>
            </a:r>
            <a:r>
              <a:rPr lang="fr-FR" dirty="0" err="1"/>
              <a:t>Average</a:t>
            </a:r>
            <a:r>
              <a:rPr lang="fr-FR" dirty="0"/>
              <a:t> COVID-19 </a:t>
            </a:r>
            <a:r>
              <a:rPr lang="fr-FR" dirty="0" err="1"/>
              <a:t>CFRs</a:t>
            </a:r>
            <a:r>
              <a:rPr lang="fr-FR" dirty="0"/>
              <a:t> for males and </a:t>
            </a:r>
            <a:r>
              <a:rPr lang="fr-FR" dirty="0" err="1"/>
              <a:t>females</a:t>
            </a:r>
            <a:r>
              <a:rPr lang="fr-FR" dirty="0"/>
              <a:t> </a:t>
            </a:r>
            <a:r>
              <a:rPr lang="fr-FR" dirty="0" err="1"/>
              <a:t>stratified</a:t>
            </a:r>
            <a:r>
              <a:rPr lang="fr-FR" dirty="0"/>
              <a:t> by </a:t>
            </a:r>
            <a:r>
              <a:rPr lang="fr-FR" dirty="0" err="1"/>
              <a:t>age</a:t>
            </a:r>
            <a:r>
              <a:rPr lang="fr-FR" dirty="0"/>
              <a:t>. The data </a:t>
            </a:r>
            <a:r>
              <a:rPr lang="fr-FR" dirty="0" err="1"/>
              <a:t>represent</a:t>
            </a:r>
            <a:r>
              <a:rPr lang="fr-FR" dirty="0"/>
              <a:t> 12 countries </a:t>
            </a:r>
            <a:r>
              <a:rPr lang="fr-FR" dirty="0" err="1"/>
              <a:t>currently</a:t>
            </a:r>
            <a:r>
              <a:rPr lang="fr-FR" dirty="0"/>
              <a:t> </a:t>
            </a:r>
            <a:r>
              <a:rPr lang="fr-FR" dirty="0" err="1"/>
              <a:t>reporting</a:t>
            </a:r>
            <a:r>
              <a:rPr lang="fr-FR" dirty="0"/>
              <a:t> </a:t>
            </a:r>
            <a:r>
              <a:rPr lang="fr-FR" dirty="0" err="1"/>
              <a:t>sex</a:t>
            </a:r>
            <a:r>
              <a:rPr lang="fr-FR" dirty="0"/>
              <a:t>- and </a:t>
            </a:r>
            <a:r>
              <a:rPr lang="fr-FR" dirty="0" err="1"/>
              <a:t>age-disaggregated</a:t>
            </a:r>
            <a:r>
              <a:rPr lang="fr-FR" dirty="0"/>
              <a:t> data on COVID-19 cases and </a:t>
            </a:r>
            <a:r>
              <a:rPr lang="fr-FR" dirty="0" err="1"/>
              <a:t>deaths</a:t>
            </a:r>
            <a:r>
              <a:rPr lang="fr-FR" dirty="0"/>
              <a:t> (</a:t>
            </a:r>
            <a:r>
              <a:rPr lang="fr-FR" dirty="0" err="1"/>
              <a:t>Australia</a:t>
            </a:r>
            <a:r>
              <a:rPr lang="fr-FR" dirty="0"/>
              <a:t>, Columbia, </a:t>
            </a:r>
            <a:r>
              <a:rPr lang="fr-FR" dirty="0" err="1"/>
              <a:t>Denmark</a:t>
            </a:r>
            <a:r>
              <a:rPr lang="fr-FR" dirty="0"/>
              <a:t>, </a:t>
            </a:r>
            <a:r>
              <a:rPr lang="fr-FR" dirty="0" err="1"/>
              <a:t>Italy</a:t>
            </a:r>
            <a:r>
              <a:rPr lang="fr-FR" dirty="0"/>
              <a:t>, Mexico, </a:t>
            </a:r>
            <a:r>
              <a:rPr lang="fr-FR" dirty="0" err="1"/>
              <a:t>Norway</a:t>
            </a:r>
            <a:r>
              <a:rPr lang="fr-FR" dirty="0"/>
              <a:t>, Pakistan, Philippines, Portugal, Spain, </a:t>
            </a:r>
            <a:r>
              <a:rPr lang="fr-FR" dirty="0" err="1"/>
              <a:t>Switzerland</a:t>
            </a:r>
            <a:r>
              <a:rPr lang="fr-FR" dirty="0"/>
              <a:t> and </a:t>
            </a:r>
            <a:r>
              <a:rPr lang="fr-FR" dirty="0" err="1"/>
              <a:t>England</a:t>
            </a:r>
            <a:r>
              <a:rPr lang="fr-FR" dirty="0"/>
              <a:t>). The COVID-19 CFR </a:t>
            </a:r>
            <a:r>
              <a:rPr lang="fr-FR" dirty="0" err="1"/>
              <a:t>increases</a:t>
            </a:r>
            <a:r>
              <a:rPr lang="fr-FR" dirty="0"/>
              <a:t> for </a:t>
            </a:r>
            <a:r>
              <a:rPr lang="fr-FR" dirty="0" err="1"/>
              <a:t>both</a:t>
            </a:r>
            <a:r>
              <a:rPr lang="fr-FR" dirty="0"/>
              <a:t> sexes </a:t>
            </a:r>
            <a:r>
              <a:rPr lang="fr-FR" dirty="0" err="1"/>
              <a:t>with</a:t>
            </a:r>
            <a:r>
              <a:rPr lang="fr-FR" dirty="0"/>
              <a:t> </a:t>
            </a:r>
            <a:r>
              <a:rPr lang="fr-FR" dirty="0" err="1"/>
              <a:t>advancing</a:t>
            </a:r>
            <a:r>
              <a:rPr lang="fr-FR" dirty="0"/>
              <a:t> </a:t>
            </a:r>
            <a:r>
              <a:rPr lang="fr-FR" dirty="0" err="1"/>
              <a:t>age</a:t>
            </a:r>
            <a:r>
              <a:rPr lang="fr-FR" dirty="0"/>
              <a:t>, but males have a </a:t>
            </a:r>
            <a:r>
              <a:rPr lang="fr-FR" dirty="0" err="1"/>
              <a:t>significantly</a:t>
            </a:r>
            <a:r>
              <a:rPr lang="fr-FR" dirty="0"/>
              <a:t> </a:t>
            </a:r>
            <a:r>
              <a:rPr lang="fr-FR" dirty="0" err="1"/>
              <a:t>higher</a:t>
            </a:r>
            <a:r>
              <a:rPr lang="fr-FR" dirty="0"/>
              <a:t> CFR </a:t>
            </a:r>
            <a:r>
              <a:rPr lang="fr-FR" dirty="0" err="1"/>
              <a:t>than</a:t>
            </a:r>
            <a:r>
              <a:rPr lang="fr-FR" dirty="0"/>
              <a:t> </a:t>
            </a:r>
            <a:r>
              <a:rPr lang="fr-FR" dirty="0" err="1"/>
              <a:t>females</a:t>
            </a:r>
            <a:r>
              <a:rPr lang="fr-FR" dirty="0"/>
              <a:t> at all </a:t>
            </a:r>
            <a:r>
              <a:rPr lang="fr-FR" dirty="0" err="1"/>
              <a:t>ages</a:t>
            </a:r>
            <a:r>
              <a:rPr lang="fr-FR" dirty="0"/>
              <a:t> </a:t>
            </a:r>
            <a:r>
              <a:rPr lang="fr-FR" dirty="0" err="1"/>
              <a:t>from</a:t>
            </a:r>
            <a:r>
              <a:rPr lang="fr-FR" dirty="0"/>
              <a:t> 30 </a:t>
            </a:r>
            <a:r>
              <a:rPr lang="fr-FR" dirty="0" err="1"/>
              <a:t>years</a:t>
            </a:r>
            <a:r>
              <a:rPr lang="fr-FR" dirty="0"/>
              <a:t> (</a:t>
            </a:r>
            <a:r>
              <a:rPr lang="fr-FR" i="1" dirty="0"/>
              <a:t>P</a:t>
            </a:r>
            <a:r>
              <a:rPr lang="fr-FR" dirty="0"/>
              <a:t> &lt; 0.05, </a:t>
            </a:r>
            <a:r>
              <a:rPr lang="fr-FR" dirty="0" err="1"/>
              <a:t>Wilcoxon</a:t>
            </a:r>
            <a:r>
              <a:rPr lang="fr-FR" dirty="0"/>
              <a:t> </a:t>
            </a:r>
            <a:r>
              <a:rPr lang="fr-FR" dirty="0" err="1"/>
              <a:t>signed</a:t>
            </a:r>
            <a:r>
              <a:rPr lang="fr-FR" dirty="0"/>
              <a:t> </a:t>
            </a:r>
            <a:r>
              <a:rPr lang="fr-FR" dirty="0" err="1"/>
              <a:t>rank</a:t>
            </a:r>
            <a:r>
              <a:rPr lang="fr-FR" dirty="0"/>
              <a:t> test). The data </a:t>
            </a:r>
            <a:r>
              <a:rPr lang="fr-FR" dirty="0" err="1"/>
              <a:t>were</a:t>
            </a:r>
            <a:r>
              <a:rPr lang="fr-FR" dirty="0"/>
              <a:t> </a:t>
            </a:r>
            <a:r>
              <a:rPr lang="fr-FR" dirty="0" err="1"/>
              <a:t>obtained</a:t>
            </a:r>
            <a:r>
              <a:rPr lang="fr-FR" dirty="0"/>
              <a:t> </a:t>
            </a:r>
            <a:r>
              <a:rPr lang="fr-FR" dirty="0" err="1"/>
              <a:t>from</a:t>
            </a:r>
            <a:r>
              <a:rPr lang="fr-FR" dirty="0"/>
              <a:t> </a:t>
            </a:r>
            <a:r>
              <a:rPr lang="fr-FR" dirty="0">
                <a:hlinkClick r:id="rId4"/>
              </a:rPr>
              <a:t>Global Health 50/50</a:t>
            </a:r>
            <a:r>
              <a:rPr lang="fr-FR" dirty="0"/>
              <a:t> and official </a:t>
            </a:r>
            <a:r>
              <a:rPr lang="fr-FR" dirty="0" err="1"/>
              <a:t>government</a:t>
            </a:r>
            <a:r>
              <a:rPr lang="fr-FR" dirty="0"/>
              <a:t> </a:t>
            </a:r>
            <a:r>
              <a:rPr lang="fr-FR" dirty="0" err="1"/>
              <a:t>websites</a:t>
            </a:r>
            <a:r>
              <a:rPr lang="fr-FR" dirty="0"/>
              <a:t> of </a:t>
            </a:r>
            <a:r>
              <a:rPr lang="fr-FR" dirty="0" err="1"/>
              <a:t>each</a:t>
            </a:r>
            <a:r>
              <a:rPr lang="fr-FR" dirty="0"/>
              <a:t> respective country on 7 May and 8 May 2020. For more information on the data source for a </a:t>
            </a:r>
            <a:r>
              <a:rPr lang="fr-FR" dirty="0" err="1"/>
              <a:t>specific</a:t>
            </a:r>
            <a:r>
              <a:rPr lang="fr-FR" dirty="0"/>
              <a:t> country, </a:t>
            </a:r>
            <a:r>
              <a:rPr lang="fr-FR" dirty="0" err="1"/>
              <a:t>please</a:t>
            </a:r>
            <a:r>
              <a:rPr lang="fr-FR" dirty="0"/>
              <a:t> contact the </a:t>
            </a:r>
            <a:r>
              <a:rPr lang="fr-FR" dirty="0" err="1"/>
              <a:t>corresponding</a:t>
            </a:r>
            <a:r>
              <a:rPr lang="fr-FR" dirty="0"/>
              <a:t> </a:t>
            </a:r>
            <a:r>
              <a:rPr lang="fr-FR" dirty="0" err="1"/>
              <a:t>author</a:t>
            </a:r>
            <a:r>
              <a:rPr lang="fr-FR" dirty="0"/>
              <a:t>.</a:t>
            </a:r>
          </a:p>
        </p:txBody>
      </p:sp>
      <p:sp>
        <p:nvSpPr>
          <p:cNvPr id="4" name="Espace réservé du numéro de diapositive 3"/>
          <p:cNvSpPr>
            <a:spLocks noGrp="1"/>
          </p:cNvSpPr>
          <p:nvPr>
            <p:ph type="sldNum" sz="quarter" idx="5"/>
          </p:nvPr>
        </p:nvSpPr>
        <p:spPr/>
        <p:txBody>
          <a:bodyPr/>
          <a:lstStyle/>
          <a:p>
            <a:fld id="{2897369E-5BC9-1244-9B1A-EE9A15A52722}" type="slidenum">
              <a:rPr lang="fr-FR" smtClean="0"/>
              <a:t>48</a:t>
            </a:fld>
            <a:endParaRPr lang="fr-FR"/>
          </a:p>
        </p:txBody>
      </p:sp>
    </p:spTree>
    <p:extLst>
      <p:ext uri="{BB962C8B-B14F-4D97-AF65-F5344CB8AC3E}">
        <p14:creationId xmlns:p14="http://schemas.microsoft.com/office/powerpoint/2010/main" val="36849388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COVID-19 Host </a:t>
            </a:r>
            <a:r>
              <a:rPr lang="fr-FR" dirty="0" err="1"/>
              <a:t>Genetics</a:t>
            </a:r>
            <a:r>
              <a:rPr lang="fr-FR" dirty="0"/>
              <a:t> Initiative. </a:t>
            </a:r>
            <a:r>
              <a:rPr lang="fr-FR" dirty="0" err="1"/>
              <a:t>Mapping</a:t>
            </a:r>
            <a:r>
              <a:rPr lang="fr-FR" dirty="0"/>
              <a:t> the </a:t>
            </a:r>
            <a:r>
              <a:rPr lang="fr-FR" dirty="0" err="1"/>
              <a:t>human</a:t>
            </a:r>
            <a:r>
              <a:rPr lang="fr-FR" dirty="0"/>
              <a:t> </a:t>
            </a:r>
            <a:r>
              <a:rPr lang="fr-FR" dirty="0" err="1"/>
              <a:t>genetic</a:t>
            </a:r>
            <a:r>
              <a:rPr lang="fr-FR" dirty="0"/>
              <a:t> architecture of COVID-19. </a:t>
            </a:r>
            <a:r>
              <a:rPr lang="fr-FR" i="1" dirty="0"/>
              <a:t>Nature</a:t>
            </a:r>
            <a:r>
              <a:rPr lang="fr-FR" dirty="0"/>
              <a:t> (2021). </a:t>
            </a:r>
            <a:r>
              <a:rPr lang="fr-FR" dirty="0">
                <a:hlinkClick r:id="rId3"/>
              </a:rPr>
              <a:t>https://doi-org.proxy.insermbiblio.inist.fr/10.1038/s41586-021-03767-x</a:t>
            </a:r>
            <a:r>
              <a:rPr lang="fr-FR" dirty="0"/>
              <a:t> Patients + ou – graves. </a:t>
            </a:r>
            <a:r>
              <a:rPr lang="fr-FR" sz="1200" kern="1200" dirty="0">
                <a:solidFill>
                  <a:schemeClr val="tx1"/>
                </a:solidFill>
                <a:effectLst/>
                <a:latin typeface="+mn-lt"/>
                <a:ea typeface="+mn-ea"/>
                <a:cs typeface="+mn-cs"/>
              </a:rPr>
              <a:t>Treize séquences d'ADN (</a:t>
            </a:r>
            <a:r>
              <a:rPr lang="fr-FR" sz="1200" kern="1200" dirty="0" err="1">
                <a:solidFill>
                  <a:schemeClr val="tx1"/>
                </a:solidFill>
                <a:effectLst/>
                <a:latin typeface="+mn-lt"/>
                <a:ea typeface="+mn-ea"/>
                <a:cs typeface="+mn-cs"/>
              </a:rPr>
              <a:t>loci</a:t>
            </a:r>
            <a:r>
              <a:rPr lang="fr-FR" sz="1200" kern="1200" dirty="0">
                <a:solidFill>
                  <a:schemeClr val="tx1"/>
                </a:solidFill>
                <a:effectLst/>
                <a:latin typeface="+mn-lt"/>
                <a:ea typeface="+mn-ea"/>
                <a:cs typeface="+mn-cs"/>
              </a:rPr>
              <a:t>) ont été corrélées à des formes plus ou moins sévères de Covid-19, dont certaines associées à des maladies pulmonaires, auto- immunes et inflammatoires. L'article ne mentionne pas de différences entre les sexes.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Age- and </a:t>
            </a:r>
            <a:r>
              <a:rPr lang="fr-FR" sz="1200" kern="1200" dirty="0" err="1">
                <a:solidFill>
                  <a:schemeClr val="tx1"/>
                </a:solidFill>
                <a:effectLst/>
                <a:latin typeface="+mn-lt"/>
                <a:ea typeface="+mn-ea"/>
                <a:cs typeface="+mn-cs"/>
              </a:rPr>
              <a:t>gender-related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difference</a:t>
            </a:r>
            <a:r>
              <a:rPr lang="fr-FR" sz="1200" kern="1200" dirty="0">
                <a:solidFill>
                  <a:schemeClr val="tx1"/>
                </a:solidFill>
                <a:effectLst/>
                <a:latin typeface="+mn-lt"/>
                <a:ea typeface="+mn-ea"/>
                <a:cs typeface="+mn-cs"/>
              </a:rPr>
              <a:t> of ACE2 expression in rat </a:t>
            </a:r>
            <a:r>
              <a:rPr lang="fr-FR" sz="1200" kern="1200" dirty="0" err="1">
                <a:solidFill>
                  <a:schemeClr val="tx1"/>
                </a:solidFill>
                <a:effectLst/>
                <a:latin typeface="+mn-lt"/>
                <a:ea typeface="+mn-ea"/>
                <a:cs typeface="+mn-cs"/>
              </a:rPr>
              <a:t>lung</a:t>
            </a:r>
            <a:r>
              <a:rPr lang="fr-FR" sz="1200" kern="1200" dirty="0">
                <a:solidFill>
                  <a:schemeClr val="tx1"/>
                </a:solidFill>
                <a:effectLst/>
                <a:latin typeface="+mn-lt"/>
                <a:ea typeface="+mn-ea"/>
                <a:cs typeface="+mn-cs"/>
              </a:rPr>
              <a:t>. Life </a:t>
            </a:r>
            <a:r>
              <a:rPr lang="fr-FR" sz="1200" kern="1200" dirty="0" err="1">
                <a:solidFill>
                  <a:schemeClr val="tx1"/>
                </a:solidFill>
                <a:effectLst/>
                <a:latin typeface="+mn-lt"/>
                <a:ea typeface="+mn-ea"/>
                <a:cs typeface="+mn-cs"/>
              </a:rPr>
              <a:t>Sci</a:t>
            </a:r>
            <a:r>
              <a:rPr lang="fr-FR" sz="1200" kern="1200" dirty="0">
                <a:solidFill>
                  <a:schemeClr val="tx1"/>
                </a:solidFill>
                <a:effectLst/>
                <a:latin typeface="+mn-lt"/>
                <a:ea typeface="+mn-ea"/>
                <a:cs typeface="+mn-cs"/>
              </a:rPr>
              <a:t>. 2006;78(19):2166‐71</a:t>
            </a:r>
            <a:r>
              <a:rPr lang="fr-FR" dirty="0">
                <a:effectLst/>
              </a:rPr>
              <a:t> </a:t>
            </a:r>
            <a:r>
              <a:rPr lang="fr-FR" sz="1200" kern="1200" dirty="0">
                <a:solidFill>
                  <a:schemeClr val="tx1"/>
                </a:solidFill>
                <a:effectLst/>
                <a:latin typeface="+mn-lt"/>
                <a:ea typeface="+mn-ea"/>
                <a:cs typeface="+mn-cs"/>
              </a:rPr>
              <a:t>Une étude chinoise de 2006 a évalué les différences d’expression d’ACE2 en fonction de l’âge et du sexe sur des cellules pulmonaires de rat. L’expression d’ACE2 diminuait significativement avec l’âge. L’étude n’a pas montré de différence d’expression d’ACE2 selon le sexe chez les rats jeunes et d’âge moyen, mais chez les rats âgés, les femelles avaient des niveaux d’expression d’ACE2 largement supérieurs à ceux des mâles.(63)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La littérature scientifique attribue aux </a:t>
            </a:r>
            <a:r>
              <a:rPr lang="fr-FR" sz="1200" kern="1200" dirty="0" err="1">
                <a:solidFill>
                  <a:schemeClr val="tx1"/>
                </a:solidFill>
                <a:effectLst/>
                <a:latin typeface="+mn-lt"/>
                <a:ea typeface="+mn-ea"/>
                <a:cs typeface="+mn-cs"/>
              </a:rPr>
              <a:t>oestrogènes</a:t>
            </a:r>
            <a:r>
              <a:rPr lang="fr-FR" sz="1200" kern="1200" dirty="0">
                <a:solidFill>
                  <a:schemeClr val="tx1"/>
                </a:solidFill>
                <a:effectLst/>
                <a:latin typeface="+mn-lt"/>
                <a:ea typeface="+mn-ea"/>
                <a:cs typeface="+mn-cs"/>
              </a:rPr>
              <a:t> un rôle complexe dans les mécanismes inflammatoires, ayant à la fois des propriétés pro- et anti-inflammatoires, selon la maladie, sa périodicité ainsi que les types cellulaires impliqués. (68)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pPr>
              <a:defRPr/>
            </a:pPr>
            <a:endParaRPr lang="fr-FR" dirty="0"/>
          </a:p>
        </p:txBody>
      </p:sp>
    </p:spTree>
    <p:extLst>
      <p:ext uri="{BB962C8B-B14F-4D97-AF65-F5344CB8AC3E}">
        <p14:creationId xmlns:p14="http://schemas.microsoft.com/office/powerpoint/2010/main" val="989943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9AC25D7-50D1-4749-819C-74D54C2204D1}" type="slidenum">
              <a:rPr lang="fr-FR" smtClean="0"/>
              <a:t>5</a:t>
            </a:fld>
            <a:endParaRPr lang="fr-FR"/>
          </a:p>
        </p:txBody>
      </p:sp>
    </p:spTree>
    <p:extLst>
      <p:ext uri="{BB962C8B-B14F-4D97-AF65-F5344CB8AC3E}">
        <p14:creationId xmlns:p14="http://schemas.microsoft.com/office/powerpoint/2010/main" val="7365599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Etude française réalisée à partir du Système National des Donnée de Santé (les données issues de la déclaration et la codification des causes de décès sont collectées de manière officielle et régulière en France depuis 1968).</a:t>
            </a:r>
          </a:p>
          <a:p>
            <a:r>
              <a:rPr lang="fr-FR" baseline="0" dirty="0"/>
              <a:t> </a:t>
            </a:r>
            <a:r>
              <a:rPr lang="fr-FR" dirty="0"/>
              <a:t>Le Système National des Données de Santé (SNDS) est un entrepôt de données médico-administratives </a:t>
            </a:r>
            <a:r>
              <a:rPr lang="fr-FR" dirty="0" err="1"/>
              <a:t>pseudonymisées</a:t>
            </a:r>
            <a:r>
              <a:rPr lang="fr-FR" dirty="0"/>
              <a:t> couvrant l'ensemble de la population française et contenant l'ensemble des soins présentés au remboursement. Créé en 2016 dans la continuité d'un entrepôt précédent, géré par la Caisse Nationale de l'Assurance Maladie (</a:t>
            </a:r>
            <a:r>
              <a:rPr lang="fr-FR" dirty="0">
                <a:hlinkClick r:id="rId3"/>
              </a:rPr>
              <a:t>CNAM</a:t>
            </a:r>
            <a:r>
              <a:rPr lang="fr-FR" dirty="0"/>
              <a:t> ), il permet de chaîner :</a:t>
            </a:r>
          </a:p>
          <a:p>
            <a:r>
              <a:rPr lang="fr-FR" dirty="0"/>
              <a:t>les données de l'assurance maladie (base </a:t>
            </a:r>
            <a:r>
              <a:rPr lang="fr-FR" dirty="0">
                <a:hlinkClick r:id="rId4"/>
              </a:rPr>
              <a:t>SNIIRAM</a:t>
            </a:r>
            <a:r>
              <a:rPr lang="fr-FR" dirty="0"/>
              <a:t> )</a:t>
            </a:r>
          </a:p>
          <a:p>
            <a:r>
              <a:rPr lang="fr-FR" dirty="0"/>
              <a:t>les données des hôpitaux (base </a:t>
            </a:r>
            <a:r>
              <a:rPr lang="fr-FR" dirty="0">
                <a:hlinkClick r:id="rId5"/>
              </a:rPr>
              <a:t>PMSI</a:t>
            </a:r>
            <a:r>
              <a:rPr lang="fr-FR" dirty="0"/>
              <a:t> )</a:t>
            </a:r>
          </a:p>
          <a:p>
            <a:r>
              <a:rPr lang="fr-FR" dirty="0"/>
              <a:t>les causes médicales de décès (base du </a:t>
            </a:r>
            <a:r>
              <a:rPr lang="fr-FR" dirty="0">
                <a:hlinkClick r:id="rId6"/>
              </a:rPr>
              <a:t>CépiDC</a:t>
            </a:r>
            <a:r>
              <a:rPr lang="fr-FR" dirty="0"/>
              <a:t> de l'Inserm)</a:t>
            </a:r>
          </a:p>
          <a:p>
            <a:r>
              <a:rPr lang="fr-FR" dirty="0"/>
              <a:t>les données relatives au handicap (données de la </a:t>
            </a:r>
            <a:r>
              <a:rPr lang="fr-FR" dirty="0">
                <a:hlinkClick r:id="rId7"/>
              </a:rPr>
              <a:t>CNSA</a:t>
            </a:r>
            <a:r>
              <a:rPr lang="fr-FR" dirty="0"/>
              <a:t> ) (à venir)</a:t>
            </a:r>
          </a:p>
          <a:p>
            <a:r>
              <a:rPr lang="fr-FR" dirty="0"/>
              <a:t>certaines données des organismes complémentaires (à venir)</a:t>
            </a:r>
          </a:p>
          <a:p>
            <a:endParaRPr lang="fr-FR" dirty="0"/>
          </a:p>
          <a:p>
            <a:r>
              <a:rPr lang="fr-FR" dirty="0"/>
              <a:t>Unique en Europe, voire au monde, le Système National des Données de Santé (SNDS) constitue une avancée considérable pour analyser et améliorer la santé de la population. Géré par la Caisse Nationale de l’Assurance Maladie des Travailleurs Salariés (CNAMTS), le SNDS permettra de chaîner :</a:t>
            </a:r>
          </a:p>
          <a:p>
            <a:r>
              <a:rPr lang="fr-FR" dirty="0"/>
              <a:t>les données de l’Assurance Maladie (base SNIIRAM) ;</a:t>
            </a:r>
          </a:p>
          <a:p>
            <a:r>
              <a:rPr lang="fr-FR" dirty="0"/>
              <a:t>les données des hôpitaux (base PMSI) ;</a:t>
            </a:r>
          </a:p>
          <a:p>
            <a:r>
              <a:rPr lang="fr-FR" dirty="0"/>
              <a:t>les causes médicales de décès (base du </a:t>
            </a:r>
            <a:r>
              <a:rPr lang="fr-FR" dirty="0" err="1"/>
              <a:t>CépiDC</a:t>
            </a:r>
            <a:r>
              <a:rPr lang="fr-FR" dirty="0"/>
              <a:t> de l’Inserm) ;</a:t>
            </a:r>
          </a:p>
          <a:p>
            <a:r>
              <a:rPr lang="fr-FR" dirty="0"/>
              <a:t>les données relatives au handicap (en provenance des MDPH - données de la CNSA) ;</a:t>
            </a:r>
          </a:p>
          <a:p>
            <a:r>
              <a:rPr lang="fr-FR" dirty="0"/>
              <a:t>un échantillon de données en provenance des organismes d’Assurance Maladie complémentaire.</a:t>
            </a:r>
          </a:p>
          <a:p>
            <a:r>
              <a:rPr lang="fr-FR" dirty="0"/>
              <a:t>Les deux premières catégories de données sont déjà disponibles et constituent la première version du SNDS. Les causes médicales de décès devraient alimenter le SNDS dès le deuxième semestre 2017. Les premières données en provenance de la CNSA arriveront à partir de 2018 et l’échantillon des organismes complémentaires en 2019.</a:t>
            </a:r>
          </a:p>
          <a:p>
            <a:r>
              <a:rPr lang="fr-FR" dirty="0"/>
              <a:t>Le SNDS a pour finalité la mise disposition de ces données afin de favoriser les études, recherches ou évaluation présentant un caractère d’intérêt public et contribuant à l’une des finalités suivantes :</a:t>
            </a:r>
          </a:p>
          <a:p>
            <a:r>
              <a:rPr lang="fr-FR" dirty="0"/>
              <a:t>à l’information sur la santé ;</a:t>
            </a:r>
          </a:p>
          <a:p>
            <a:r>
              <a:rPr lang="fr-FR" dirty="0"/>
              <a:t>à la mise en œuvre des politiques de santé ;</a:t>
            </a:r>
          </a:p>
          <a:p>
            <a:r>
              <a:rPr lang="fr-FR" dirty="0"/>
              <a:t>à la connaissance des dépenses de santé ;</a:t>
            </a:r>
          </a:p>
          <a:p>
            <a:r>
              <a:rPr lang="fr-FR" dirty="0"/>
              <a:t>à l’information des professionnels et des établissements sur leurs activités ;</a:t>
            </a:r>
          </a:p>
          <a:p>
            <a:r>
              <a:rPr lang="fr-FR" dirty="0"/>
              <a:t>à l'innovation dans les domaines de la santé et de la prise en charge médico-sociale ;</a:t>
            </a:r>
          </a:p>
          <a:p>
            <a:r>
              <a:rPr lang="fr-FR" dirty="0"/>
              <a:t>à la surveillance, à la veille et à la sécurité sanitaire.</a:t>
            </a:r>
          </a:p>
          <a:p>
            <a:r>
              <a:rPr lang="fr-FR" b="1" dirty="0"/>
              <a:t>Qui peut utiliser les données du SNDS et comment peut-on y demander l’accès ?</a:t>
            </a:r>
          </a:p>
          <a:p>
            <a:r>
              <a:rPr lang="fr-FR" dirty="0"/>
              <a:t>Toute personne ou structure, publique ou privée, à but lucratif ou non lucratif, pourra dès avril 2017 accéder aux données du SNDS sur autorisation de la CNIL, en vue de réaliser une étude, une recherche ou une évaluation présentant un intérêt public. </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2897369E-5BC9-1244-9B1A-EE9A15A52722}" type="slidenum">
              <a:rPr lang="fr-FR" smtClean="0"/>
              <a:t>51</a:t>
            </a:fld>
            <a:endParaRPr lang="fr-FR"/>
          </a:p>
        </p:txBody>
      </p:sp>
    </p:spTree>
    <p:extLst>
      <p:ext uri="{BB962C8B-B14F-4D97-AF65-F5344CB8AC3E}">
        <p14:creationId xmlns:p14="http://schemas.microsoft.com/office/powerpoint/2010/main" val="27644217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Cependant, dans une autre étude, les taux d’anticorps Anti-SARS-CoV-2 </a:t>
            </a:r>
            <a:r>
              <a:rPr lang="fr-FR" sz="1200" kern="1200" dirty="0" err="1">
                <a:solidFill>
                  <a:schemeClr val="tx1"/>
                </a:solidFill>
                <a:effectLst/>
                <a:latin typeface="+mn-lt"/>
                <a:ea typeface="+mn-ea"/>
                <a:cs typeface="+mn-cs"/>
              </a:rPr>
              <a:t>IgG</a:t>
            </a:r>
            <a:r>
              <a:rPr lang="fr-FR" sz="1200" kern="1200" dirty="0">
                <a:solidFill>
                  <a:schemeClr val="tx1"/>
                </a:solidFill>
                <a:effectLst/>
                <a:latin typeface="+mn-lt"/>
                <a:ea typeface="+mn-ea"/>
                <a:cs typeface="+mn-cs"/>
              </a:rPr>
              <a:t> et </a:t>
            </a:r>
            <a:r>
              <a:rPr lang="fr-FR" sz="1200" kern="1200" dirty="0" err="1">
                <a:solidFill>
                  <a:schemeClr val="tx1"/>
                </a:solidFill>
                <a:effectLst/>
                <a:latin typeface="+mn-lt"/>
                <a:ea typeface="+mn-ea"/>
                <a:cs typeface="+mn-cs"/>
              </a:rPr>
              <a:t>IgM</a:t>
            </a:r>
            <a:r>
              <a:rPr lang="fr-FR" sz="1200" kern="1200" dirty="0">
                <a:solidFill>
                  <a:schemeClr val="tx1"/>
                </a:solidFill>
                <a:effectLst/>
                <a:latin typeface="+mn-lt"/>
                <a:ea typeface="+mn-ea"/>
                <a:cs typeface="+mn-cs"/>
              </a:rPr>
              <a:t> ont été retrouvés à des taux comparables chez les hommes et femmes avec une forme modérée de la maladie.(91)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Toujours concernant l’étude parue dans Nature, il a été mis en évidence que les femmes présentent une activation plus importante des LT (CD38+) comparée aux hommes lors de l’infection à SARS-CoV-2. Il n’a pas été mesuré de différence hommes/femmes significative concernant les taux de cytokines inflammatoires.(91)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pPr>
              <a:defRPr/>
            </a:pPr>
            <a:endParaRPr lang="fr-FR" dirty="0"/>
          </a:p>
        </p:txBody>
      </p:sp>
    </p:spTree>
    <p:extLst>
      <p:ext uri="{BB962C8B-B14F-4D97-AF65-F5344CB8AC3E}">
        <p14:creationId xmlns:p14="http://schemas.microsoft.com/office/powerpoint/2010/main" val="10508055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Dans cette partie,-tout comme dans la partie « Prévalence des principales comorbidités » nous décidons de nous concentrer sur le cas américain, cela pour 2 raisons : la puissance statistique, les Etats-Unis étant à ce jour l’un des pays les plus touchés par la Covid-19, et la plus grande disponibilité en données statistiques </a:t>
            </a:r>
            <a:r>
              <a:rPr lang="fr-FR" sz="1200" kern="1200" dirty="0" err="1">
                <a:solidFill>
                  <a:schemeClr val="tx1"/>
                </a:solidFill>
                <a:effectLst/>
                <a:latin typeface="+mn-lt"/>
                <a:ea typeface="+mn-ea"/>
                <a:cs typeface="+mn-cs"/>
              </a:rPr>
              <a:t>genrées</a:t>
            </a:r>
            <a:r>
              <a:rPr lang="fr-FR" sz="1200" kern="1200" dirty="0">
                <a:solidFill>
                  <a:schemeClr val="tx1"/>
                </a:solidFill>
                <a:effectLst/>
                <a:latin typeface="+mn-lt"/>
                <a:ea typeface="+mn-ea"/>
                <a:cs typeface="+mn-cs"/>
              </a:rPr>
              <a:t>, ethniques et économiques, celles-ci limitées en France. </a:t>
            </a:r>
          </a:p>
          <a:p>
            <a:pPr>
              <a:defRPr/>
            </a:pPr>
            <a:endParaRPr lang="fr-FR" dirty="0"/>
          </a:p>
        </p:txBody>
      </p:sp>
    </p:spTree>
    <p:extLst>
      <p:ext uri="{BB962C8B-B14F-4D97-AF65-F5344CB8AC3E}">
        <p14:creationId xmlns:p14="http://schemas.microsoft.com/office/powerpoint/2010/main" val="32164542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Figure : </a:t>
            </a:r>
            <a:r>
              <a:rPr lang="fr-FR" sz="1200" i="1" kern="1200" dirty="0">
                <a:solidFill>
                  <a:schemeClr val="tx1"/>
                </a:solidFill>
                <a:effectLst/>
                <a:latin typeface="+mn-lt"/>
                <a:ea typeface="+mn-ea"/>
                <a:cs typeface="+mn-cs"/>
              </a:rPr>
              <a:t>Mortalité́ cumulative selon le pourcentage de population en situation de pauvreté aux Etats Unis</a:t>
            </a: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Dans cette partie,-tout comme dans la partie « Prévalence des principales comorbidités » nous décidons de nous concentrer sur le cas américain, cela pour 2 raisons : la puissance statistique, les Etats-Unis étant à ce jour l’un des pays les plus touchés par la Covid-19, et la plus grande disponibilité en données statistiques </a:t>
            </a:r>
            <a:r>
              <a:rPr lang="fr-FR" sz="1200" kern="1200" dirty="0" err="1">
                <a:solidFill>
                  <a:schemeClr val="tx1"/>
                </a:solidFill>
                <a:effectLst/>
                <a:latin typeface="+mn-lt"/>
                <a:ea typeface="+mn-ea"/>
                <a:cs typeface="+mn-cs"/>
              </a:rPr>
              <a:t>genrées</a:t>
            </a:r>
            <a:r>
              <a:rPr lang="fr-FR" sz="1200" kern="1200" dirty="0">
                <a:solidFill>
                  <a:schemeClr val="tx1"/>
                </a:solidFill>
                <a:effectLst/>
                <a:latin typeface="+mn-lt"/>
                <a:ea typeface="+mn-ea"/>
                <a:cs typeface="+mn-cs"/>
              </a:rPr>
              <a:t>, ethniques et économiques, celles-ci limitées en France.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D’après le CDC, un taux de pauvreté haut est associé à une mortalité de la Covid-19 significativement supérieure à la moyenne nationale (figure 17).(13) Parmi ceux ayant un revenu bas 40 % sont considérés comme à risque face à la maladie, face à seulement 24 % pour ceux ayant un revenu plus haut (PR=1.63, 95% CI=1.59, 1.67). A tout âge, les afro-américains et amérindiens présentent significativement plus de facteurs de risque de la Covid-19 comparativement aux caucasiens. Par conséquent, les individus afro-américains, amérindiens, ou vivant dans des foyers à bas revenus sont significativement associés à une augmentation du risque face à la COVID-19 par rapport aux caucasiens ou ceux vivant dans des foyers à hauts revenus.(42) Cette augmentation du risque est aussi retrouvée pour les individus peu ou non diplômés.(43)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https://www-</a:t>
            </a:r>
            <a:r>
              <a:rPr lang="fr-FR" sz="1200" kern="1200" dirty="0" err="1">
                <a:solidFill>
                  <a:schemeClr val="tx1"/>
                </a:solidFill>
                <a:effectLst/>
                <a:latin typeface="+mn-lt"/>
                <a:ea typeface="+mn-ea"/>
                <a:cs typeface="+mn-cs"/>
              </a:rPr>
              <a:t>ncbi</a:t>
            </a:r>
            <a:r>
              <a:rPr lang="fr-FR" sz="1200" kern="1200" dirty="0">
                <a:solidFill>
                  <a:schemeClr val="tx1"/>
                </a:solidFill>
                <a:effectLst/>
                <a:latin typeface="+mn-lt"/>
                <a:ea typeface="+mn-ea"/>
                <a:cs typeface="+mn-cs"/>
              </a:rPr>
              <a:t>-</a:t>
            </a:r>
            <a:r>
              <a:rPr lang="fr-FR" sz="1200" kern="1200" dirty="0" err="1">
                <a:solidFill>
                  <a:schemeClr val="tx1"/>
                </a:solidFill>
                <a:effectLst/>
                <a:latin typeface="+mn-lt"/>
                <a:ea typeface="+mn-ea"/>
                <a:cs typeface="+mn-cs"/>
              </a:rPr>
              <a:t>nlm-nih-gov.proxy.insermbiblio.inist.fr</a:t>
            </a:r>
            <a:r>
              <a:rPr lang="fr-FR" sz="1200" kern="1200" dirty="0">
                <a:solidFill>
                  <a:schemeClr val="tx1"/>
                </a:solidFill>
                <a:effectLst/>
                <a:latin typeface="+mn-lt"/>
                <a:ea typeface="+mn-ea"/>
                <a:cs typeface="+mn-cs"/>
              </a:rPr>
              <a:t>/</a:t>
            </a:r>
            <a:r>
              <a:rPr lang="fr-FR" sz="1200" kern="1200" dirty="0" err="1">
                <a:solidFill>
                  <a:schemeClr val="tx1"/>
                </a:solidFill>
                <a:effectLst/>
                <a:latin typeface="+mn-lt"/>
                <a:ea typeface="+mn-ea"/>
                <a:cs typeface="+mn-cs"/>
              </a:rPr>
              <a:t>pmc</a:t>
            </a:r>
            <a:r>
              <a:rPr lang="fr-FR" sz="1200" kern="1200" dirty="0">
                <a:solidFill>
                  <a:schemeClr val="tx1"/>
                </a:solidFill>
                <a:effectLst/>
                <a:latin typeface="+mn-lt"/>
                <a:ea typeface="+mn-ea"/>
                <a:cs typeface="+mn-cs"/>
              </a:rPr>
              <a:t>/articles/PMC7183932/ </a:t>
            </a:r>
            <a:r>
              <a:rPr lang="fr-FR" dirty="0"/>
              <a:t>The </a:t>
            </a:r>
            <a:r>
              <a:rPr lang="fr-FR" dirty="0" err="1"/>
              <a:t>authors</a:t>
            </a:r>
            <a:r>
              <a:rPr lang="fr-FR" dirty="0"/>
              <a:t> </a:t>
            </a:r>
            <a:r>
              <a:rPr lang="fr-FR" dirty="0" err="1"/>
              <a:t>used</a:t>
            </a:r>
            <a:r>
              <a:rPr lang="fr-FR" dirty="0"/>
              <a:t> data </a:t>
            </a:r>
            <a:r>
              <a:rPr lang="fr-FR" dirty="0" err="1"/>
              <a:t>from</a:t>
            </a:r>
            <a:r>
              <a:rPr lang="fr-FR" dirty="0"/>
              <a:t> the 2018 </a:t>
            </a:r>
            <a:r>
              <a:rPr lang="fr-FR" dirty="0" err="1"/>
              <a:t>Behavioral</a:t>
            </a:r>
            <a:r>
              <a:rPr lang="fr-FR" dirty="0"/>
              <a:t> </a:t>
            </a:r>
            <a:r>
              <a:rPr lang="fr-FR" dirty="0" err="1"/>
              <a:t>Risk</a:t>
            </a:r>
            <a:r>
              <a:rPr lang="fr-FR" dirty="0"/>
              <a:t> Factor Surveillance System, a </a:t>
            </a:r>
            <a:r>
              <a:rPr lang="fr-FR" dirty="0" err="1"/>
              <a:t>nationally</a:t>
            </a:r>
            <a:r>
              <a:rPr lang="fr-FR" dirty="0"/>
              <a:t> </a:t>
            </a:r>
            <a:r>
              <a:rPr lang="fr-FR" dirty="0" err="1"/>
              <a:t>representative</a:t>
            </a:r>
            <a:r>
              <a:rPr lang="fr-FR" dirty="0"/>
              <a:t> </a:t>
            </a:r>
            <a:r>
              <a:rPr lang="fr-FR" dirty="0" err="1"/>
              <a:t>survey</a:t>
            </a:r>
            <a:r>
              <a:rPr lang="fr-FR" dirty="0"/>
              <a:t> of &gt;400,000 </a:t>
            </a:r>
            <a:r>
              <a:rPr lang="fr-FR" dirty="0" err="1"/>
              <a:t>adults</a:t>
            </a:r>
            <a:r>
              <a:rPr lang="fr-FR" dirty="0"/>
              <a:t>. This </a:t>
            </a:r>
            <a:r>
              <a:rPr lang="fr-FR" dirty="0" err="1"/>
              <a:t>study</a:t>
            </a:r>
            <a:r>
              <a:rPr lang="fr-FR" dirty="0"/>
              <a:t> </a:t>
            </a:r>
            <a:r>
              <a:rPr lang="fr-FR" dirty="0" err="1"/>
              <a:t>estimated</a:t>
            </a:r>
            <a:r>
              <a:rPr lang="fr-FR" dirty="0"/>
              <a:t> the proportion of </a:t>
            </a:r>
            <a:r>
              <a:rPr lang="fr-FR" dirty="0" err="1"/>
              <a:t>adults</a:t>
            </a:r>
            <a:r>
              <a:rPr lang="fr-FR" dirty="0"/>
              <a:t> </a:t>
            </a:r>
            <a:r>
              <a:rPr lang="fr-FR" dirty="0" err="1"/>
              <a:t>that</a:t>
            </a:r>
            <a:r>
              <a:rPr lang="fr-FR" dirty="0"/>
              <a:t> have at least one of the </a:t>
            </a:r>
            <a:r>
              <a:rPr lang="fr-FR" dirty="0" err="1"/>
              <a:t>Centers</a:t>
            </a:r>
            <a:r>
              <a:rPr lang="fr-FR" dirty="0"/>
              <a:t> for </a:t>
            </a:r>
            <a:r>
              <a:rPr lang="fr-FR" dirty="0" err="1"/>
              <a:t>Disease</a:t>
            </a:r>
            <a:r>
              <a:rPr lang="fr-FR" dirty="0"/>
              <a:t> Control and </a:t>
            </a:r>
            <a:r>
              <a:rPr lang="fr-FR" dirty="0" err="1"/>
              <a:t>Prevention</a:t>
            </a:r>
            <a:r>
              <a:rPr lang="fr-FR" dirty="0"/>
              <a:t> </a:t>
            </a:r>
            <a:r>
              <a:rPr lang="fr-FR" dirty="0" err="1"/>
              <a:t>criteria</a:t>
            </a:r>
            <a:r>
              <a:rPr lang="fr-FR" dirty="0"/>
              <a:t> for </a:t>
            </a:r>
            <a:r>
              <a:rPr lang="fr-FR" dirty="0" err="1"/>
              <a:t>risk</a:t>
            </a:r>
            <a:r>
              <a:rPr lang="fr-FR" dirty="0"/>
              <a:t> of </a:t>
            </a:r>
            <a:r>
              <a:rPr lang="fr-FR" dirty="0" err="1"/>
              <a:t>severe</a:t>
            </a:r>
            <a:r>
              <a:rPr lang="fr-FR" dirty="0"/>
              <a:t> </a:t>
            </a:r>
            <a:r>
              <a:rPr lang="fr-FR" dirty="0" err="1"/>
              <a:t>illness</a:t>
            </a:r>
            <a:r>
              <a:rPr lang="fr-FR" dirty="0"/>
              <a:t> </a:t>
            </a:r>
            <a:r>
              <a:rPr lang="fr-FR" dirty="0" err="1"/>
              <a:t>from</a:t>
            </a:r>
            <a:r>
              <a:rPr lang="fr-FR" dirty="0"/>
              <a:t> COVID-19 (</a:t>
            </a:r>
            <a:r>
              <a:rPr lang="fr-FR" dirty="0" err="1"/>
              <a:t>referred</a:t>
            </a:r>
            <a:r>
              <a:rPr lang="fr-FR" dirty="0"/>
              <a:t> to as </a:t>
            </a:r>
            <a:r>
              <a:rPr lang="fr-FR" dirty="0" err="1"/>
              <a:t>higher</a:t>
            </a:r>
            <a:r>
              <a:rPr lang="fr-FR" dirty="0"/>
              <a:t> </a:t>
            </a:r>
            <a:r>
              <a:rPr lang="fr-FR" dirty="0" err="1"/>
              <a:t>risk</a:t>
            </a:r>
            <a:r>
              <a:rPr lang="fr-FR" dirty="0"/>
              <a:t> for the </a:t>
            </a:r>
            <a:r>
              <a:rPr lang="fr-FR" dirty="0" err="1"/>
              <a:t>remainder</a:t>
            </a:r>
            <a:r>
              <a:rPr lang="fr-FR" dirty="0"/>
              <a:t> of </a:t>
            </a:r>
            <a:r>
              <a:rPr lang="fr-FR" dirty="0" err="1"/>
              <a:t>this</a:t>
            </a:r>
            <a:r>
              <a:rPr lang="fr-FR" dirty="0"/>
              <a:t> </a:t>
            </a:r>
            <a:r>
              <a:rPr lang="fr-FR" dirty="0" err="1"/>
              <a:t>paper</a:t>
            </a:r>
            <a:r>
              <a:rPr lang="fr-FR" dirty="0"/>
              <a:t>) (</a:t>
            </a:r>
            <a:r>
              <a:rPr lang="fr-FR" baseline="30000" dirty="0">
                <a:hlinkClick r:id="rId3"/>
              </a:rPr>
              <a:t>Appendix Table 1</a:t>
            </a:r>
            <a:r>
              <a:rPr lang="fr-FR" dirty="0"/>
              <a:t>, </a:t>
            </a:r>
            <a:r>
              <a:rPr lang="fr-FR" dirty="0" err="1"/>
              <a:t>available</a:t>
            </a:r>
            <a:r>
              <a:rPr lang="fr-FR" dirty="0"/>
              <a:t> online) by </a:t>
            </a:r>
            <a:r>
              <a:rPr lang="fr-FR" dirty="0" err="1"/>
              <a:t>age</a:t>
            </a:r>
            <a:r>
              <a:rPr lang="fr-FR" dirty="0"/>
              <a:t> group, race/</a:t>
            </a:r>
            <a:r>
              <a:rPr lang="fr-FR" dirty="0" err="1"/>
              <a:t>ethnicity</a:t>
            </a:r>
            <a:r>
              <a:rPr lang="fr-FR" dirty="0"/>
              <a:t>, and </a:t>
            </a:r>
            <a:r>
              <a:rPr lang="fr-FR" dirty="0" err="1"/>
              <a:t>household</a:t>
            </a:r>
            <a:r>
              <a:rPr lang="fr-FR" dirty="0"/>
              <a:t> </a:t>
            </a:r>
            <a:r>
              <a:rPr lang="fr-FR" dirty="0" err="1"/>
              <a:t>income</a:t>
            </a:r>
            <a:r>
              <a:rPr lang="fr-FR" dirty="0"/>
              <a:t> (&lt;$25,000 or not), </a:t>
            </a:r>
            <a:r>
              <a:rPr lang="fr-FR" dirty="0" err="1"/>
              <a:t>accounting</a:t>
            </a:r>
            <a:r>
              <a:rPr lang="fr-FR" dirty="0"/>
              <a:t> for </a:t>
            </a:r>
            <a:r>
              <a:rPr lang="fr-FR" dirty="0" err="1"/>
              <a:t>comorbidities</a:t>
            </a:r>
            <a:r>
              <a:rPr lang="fr-FR"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La prévalence des comorbidités est différente d’une communauté ethnique à l’autre, elle-même différente d’un sexe à l’autre dans une même ethnie.(45,46) Le poids de la précarité semble dépasser celui du sexe, cela peut s‘expliquer par la prévalence plus importante de certaines comorbidités identifiées comme facteur de risque de la </a:t>
            </a:r>
            <a:r>
              <a:rPr lang="fr-FR" sz="1200" kern="1200" dirty="0" err="1">
                <a:solidFill>
                  <a:schemeClr val="tx1"/>
                </a:solidFill>
                <a:effectLst/>
                <a:latin typeface="+mn-lt"/>
                <a:ea typeface="+mn-ea"/>
                <a:cs typeface="+mn-cs"/>
              </a:rPr>
              <a:t>Covid</a:t>
            </a:r>
            <a:r>
              <a:rPr lang="fr-FR" sz="1200" kern="1200" dirty="0">
                <a:solidFill>
                  <a:schemeClr val="tx1"/>
                </a:solidFill>
                <a:effectLst/>
                <a:latin typeface="+mn-lt"/>
                <a:ea typeface="+mn-ea"/>
                <a:cs typeface="+mn-cs"/>
              </a:rPr>
              <a:t> telles que l’obésité (47), le diabète (48), la BPCO (49) chez les américains les plus pauvres. Cela s’explique aussi par la difficulté d’accès aux soins pour les ménages les plus modestes.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a:defRPr/>
            </a:pPr>
            <a:endParaRPr lang="fr-FR" dirty="0"/>
          </a:p>
        </p:txBody>
      </p:sp>
    </p:spTree>
    <p:extLst>
      <p:ext uri="{BB962C8B-B14F-4D97-AF65-F5344CB8AC3E}">
        <p14:creationId xmlns:p14="http://schemas.microsoft.com/office/powerpoint/2010/main" val="31569469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Dans cette partie,-tout comme dans la partie « Prévalence des principales comorbidités » nous décidons de nous concentrer sur le cas américain, cela pour 2 raisons : la puissance statistique, les Etats-Unis étant à ce jour l’un des pays les plus touchés par la Covid-19, et la plus grande disponibilité en données statistiques </a:t>
            </a:r>
            <a:r>
              <a:rPr lang="fr-FR" sz="1200" kern="1200" dirty="0" err="1">
                <a:solidFill>
                  <a:schemeClr val="tx1"/>
                </a:solidFill>
                <a:effectLst/>
                <a:latin typeface="+mn-lt"/>
                <a:ea typeface="+mn-ea"/>
                <a:cs typeface="+mn-cs"/>
              </a:rPr>
              <a:t>genrées</a:t>
            </a:r>
            <a:r>
              <a:rPr lang="fr-FR" sz="1200" kern="1200" dirty="0">
                <a:solidFill>
                  <a:schemeClr val="tx1"/>
                </a:solidFill>
                <a:effectLst/>
                <a:latin typeface="+mn-lt"/>
                <a:ea typeface="+mn-ea"/>
                <a:cs typeface="+mn-cs"/>
              </a:rPr>
              <a:t>, ethniques et économiques, celles-ci limitées en France.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err="1">
                <a:solidFill>
                  <a:schemeClr val="tx1"/>
                </a:solidFill>
                <a:effectLst/>
                <a:latin typeface="+mn-lt"/>
                <a:ea typeface="+mn-ea"/>
                <a:cs typeface="+mn-cs"/>
              </a:rPr>
              <a:t>Sex</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Disparities</a:t>
            </a:r>
            <a:r>
              <a:rPr lang="fr-FR" sz="1200" kern="1200" dirty="0">
                <a:solidFill>
                  <a:schemeClr val="tx1"/>
                </a:solidFill>
                <a:effectLst/>
                <a:latin typeface="+mn-lt"/>
                <a:ea typeface="+mn-ea"/>
                <a:cs typeface="+mn-cs"/>
              </a:rPr>
              <a:t> in COVID-19 </a:t>
            </a:r>
            <a:r>
              <a:rPr lang="fr-FR" sz="1200" kern="1200" dirty="0" err="1">
                <a:solidFill>
                  <a:schemeClr val="tx1"/>
                </a:solidFill>
                <a:effectLst/>
                <a:latin typeface="+mn-lt"/>
                <a:ea typeface="+mn-ea"/>
                <a:cs typeface="+mn-cs"/>
              </a:rPr>
              <a:t>Mortality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Vary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Across</a:t>
            </a:r>
            <a:r>
              <a:rPr lang="fr-FR" sz="1200" kern="1200" dirty="0">
                <a:solidFill>
                  <a:schemeClr val="tx1"/>
                </a:solidFill>
                <a:effectLst/>
                <a:latin typeface="+mn-lt"/>
                <a:ea typeface="+mn-ea"/>
                <a:cs typeface="+mn-cs"/>
              </a:rPr>
              <a:t> US Racial Groups. J </a:t>
            </a:r>
            <a:r>
              <a:rPr lang="fr-FR" sz="1200" kern="1200" dirty="0" err="1">
                <a:solidFill>
                  <a:schemeClr val="tx1"/>
                </a:solidFill>
                <a:effectLst/>
                <a:latin typeface="+mn-lt"/>
                <a:ea typeface="+mn-ea"/>
                <a:cs typeface="+mn-cs"/>
              </a:rPr>
              <a:t>Gen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Intern</a:t>
            </a:r>
            <a:r>
              <a:rPr lang="fr-FR" sz="1200" kern="1200" dirty="0">
                <a:solidFill>
                  <a:schemeClr val="tx1"/>
                </a:solidFill>
                <a:effectLst/>
                <a:latin typeface="+mn-lt"/>
                <a:ea typeface="+mn-ea"/>
                <a:cs typeface="+mn-cs"/>
              </a:rPr>
              <a:t> Med. 2021;36(6):1696‐701</a:t>
            </a:r>
            <a:r>
              <a:rPr lang="fr-FR" dirty="0">
                <a:effectLst/>
              </a:rPr>
              <a:t> </a:t>
            </a:r>
            <a:r>
              <a:rPr lang="fr-FR" b="1" dirty="0"/>
              <a:t>https://www-</a:t>
            </a:r>
            <a:r>
              <a:rPr lang="fr-FR" b="1" dirty="0" err="1"/>
              <a:t>ncbi</a:t>
            </a:r>
            <a:r>
              <a:rPr lang="fr-FR" b="1" dirty="0"/>
              <a:t>-</a:t>
            </a:r>
            <a:r>
              <a:rPr lang="fr-FR" b="1" dirty="0" err="1"/>
              <a:t>nlm-nih-gov.proxy.insermbiblio.inist.fr</a:t>
            </a:r>
            <a:r>
              <a:rPr lang="fr-FR" b="1" dirty="0"/>
              <a:t>/</a:t>
            </a:r>
            <a:r>
              <a:rPr lang="fr-FR" b="1" dirty="0" err="1"/>
              <a:t>pmc</a:t>
            </a:r>
            <a:r>
              <a:rPr lang="fr-FR" b="1" dirty="0"/>
              <a:t>/articles/PMC8020825/</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Age</a:t>
            </a:r>
            <a:r>
              <a:rPr lang="fr-FR" dirty="0"/>
              <a:t>-</a:t>
            </a:r>
            <a:r>
              <a:rPr lang="fr-FR" dirty="0" err="1"/>
              <a:t>Standardized</a:t>
            </a:r>
            <a:r>
              <a:rPr lang="fr-FR" dirty="0"/>
              <a:t> COVID-19 </a:t>
            </a:r>
            <a:r>
              <a:rPr lang="fr-FR" dirty="0" err="1"/>
              <a:t>Mortality</a:t>
            </a:r>
            <a:r>
              <a:rPr lang="fr-FR" dirty="0"/>
              <a:t> Rate by Race and </a:t>
            </a:r>
            <a:r>
              <a:rPr lang="fr-FR" dirty="0" err="1"/>
              <a:t>Sex</a:t>
            </a:r>
            <a:r>
              <a:rPr lang="fr-FR" dirty="0"/>
              <a:t> in Georgia and Michigan USA. Asian/PI, Asian or Pacific </a:t>
            </a:r>
            <a:r>
              <a:rPr lang="fr-FR" dirty="0" err="1"/>
              <a:t>Islander</a:t>
            </a:r>
            <a:r>
              <a:rPr lang="fr-FR" dirty="0"/>
              <a:t>. Age-</a:t>
            </a:r>
            <a:r>
              <a:rPr lang="fr-FR" dirty="0" err="1"/>
              <a:t>standardized</a:t>
            </a:r>
            <a:r>
              <a:rPr lang="fr-FR" dirty="0"/>
              <a:t> rates </a:t>
            </a:r>
            <a:r>
              <a:rPr lang="fr-FR" dirty="0" err="1"/>
              <a:t>were</a:t>
            </a:r>
            <a:r>
              <a:rPr lang="fr-FR" dirty="0"/>
              <a:t> </a:t>
            </a:r>
            <a:r>
              <a:rPr lang="fr-FR" dirty="0" err="1"/>
              <a:t>calculated</a:t>
            </a:r>
            <a:r>
              <a:rPr lang="fr-FR" dirty="0"/>
              <a:t> </a:t>
            </a:r>
            <a:r>
              <a:rPr lang="fr-FR" dirty="0" err="1"/>
              <a:t>using</a:t>
            </a:r>
            <a:r>
              <a:rPr lang="fr-FR" dirty="0"/>
              <a:t> direct </a:t>
            </a:r>
            <a:r>
              <a:rPr lang="fr-FR" dirty="0" err="1"/>
              <a:t>standardization</a:t>
            </a:r>
            <a:r>
              <a:rPr lang="fr-FR" dirty="0"/>
              <a:t> and the 2000 US population as the standard.</a:t>
            </a:r>
          </a:p>
          <a:p>
            <a:r>
              <a:rPr lang="fr-FR" dirty="0">
                <a:hlinkClick r:id="rId3"/>
              </a:rPr>
              <a:t>Figure 1</a:t>
            </a:r>
            <a:endParaRPr lang="fr-FR" dirty="0"/>
          </a:p>
          <a:p>
            <a:r>
              <a:rPr lang="fr-FR" b="1" dirty="0"/>
              <a:t>Age</a:t>
            </a:r>
            <a:r>
              <a:rPr lang="fr-FR" dirty="0"/>
              <a:t>-</a:t>
            </a:r>
            <a:r>
              <a:rPr lang="fr-FR" dirty="0" err="1"/>
              <a:t>Standardized</a:t>
            </a:r>
            <a:r>
              <a:rPr lang="fr-FR" dirty="0"/>
              <a:t> COVID-19 </a:t>
            </a:r>
            <a:r>
              <a:rPr lang="fr-FR" dirty="0" err="1"/>
              <a:t>Mortality</a:t>
            </a:r>
            <a:r>
              <a:rPr lang="fr-FR" dirty="0"/>
              <a:t> Rate by Race and </a:t>
            </a:r>
            <a:r>
              <a:rPr lang="fr-FR" dirty="0" err="1"/>
              <a:t>Sex</a:t>
            </a:r>
            <a:r>
              <a:rPr lang="fr-FR" dirty="0"/>
              <a:t> in Georgia and Michigan USA. Asian/PI, Asian or Pacific </a:t>
            </a:r>
            <a:r>
              <a:rPr lang="fr-FR" dirty="0" err="1"/>
              <a:t>Islander</a:t>
            </a:r>
            <a:r>
              <a:rPr lang="fr-FR" dirty="0"/>
              <a:t>. Age-</a:t>
            </a:r>
            <a:r>
              <a:rPr lang="fr-FR" dirty="0" err="1"/>
              <a:t>standardized</a:t>
            </a:r>
            <a:r>
              <a:rPr lang="fr-FR" dirty="0"/>
              <a:t> rates </a:t>
            </a:r>
            <a:r>
              <a:rPr lang="fr-FR" dirty="0" err="1"/>
              <a:t>were</a:t>
            </a:r>
            <a:r>
              <a:rPr lang="fr-FR" dirty="0"/>
              <a:t> </a:t>
            </a:r>
            <a:r>
              <a:rPr lang="fr-FR" dirty="0" err="1"/>
              <a:t>calculated</a:t>
            </a:r>
            <a:r>
              <a:rPr lang="fr-FR" dirty="0"/>
              <a:t> </a:t>
            </a:r>
            <a:r>
              <a:rPr lang="fr-FR" dirty="0" err="1"/>
              <a:t>using</a:t>
            </a:r>
            <a:r>
              <a:rPr lang="fr-FR" dirty="0"/>
              <a:t> direct </a:t>
            </a:r>
            <a:r>
              <a:rPr lang="fr-FR" dirty="0" err="1"/>
              <a:t>standardization</a:t>
            </a:r>
            <a:r>
              <a:rPr lang="fr-FR" dirty="0"/>
              <a:t> and the 2000 US population as the standard.</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 Dans une étude récente s’intéressant aux données épidémiologiques du Michigan (MI) et de la Géorgie (GA), est objectivé que les hommes afro-américains constituent le groupe le plus à risque parmi les groupes « ethnie-sexe » (MI : 254.6, morts pour 100,000, 95% CI : 241.1–268.2, GA : 128.5, 95% CI : 121.0-135.9). Dans le Michigan, la mortalité de la COVID-19 des femmes afro-américaines (147.1, 95% CI : 138.7–155.4) est significativement supérieure à celle des hommes (39.1, 95% CI : 37.3–40.9) et femmes (29.7, 95% CI : 28.3–31.0) caucasiens. Cette tendance est aussi observée en Géorgie. On calcule aussi un ratio de mortalité homme-femme de 1.7 (1.5–2.0) pour les afro-américains pour seulement 1.3 chez les caucasiens (1.2–1.5). Si, dans l'ensemble, les hommes ont des taux de mortalité COVID-19 plus élevés que les femmes, nos résultats montrent que cette disparité entre les sexes ne se vérifie pas dans les groupes raciaux. Cela démontre les limites des rapports et des analyses unidimensionnels et met en évidence les façons dont la race et le sexe se croisent pour façonner les résultats de la COVID-19.</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Disparities</a:t>
            </a:r>
            <a:r>
              <a:rPr lang="fr-FR" dirty="0"/>
              <a:t> in COVID-19 </a:t>
            </a:r>
            <a:r>
              <a:rPr lang="fr-FR" dirty="0" err="1"/>
              <a:t>mortality</a:t>
            </a:r>
            <a:r>
              <a:rPr lang="fr-FR" dirty="0"/>
              <a:t> </a:t>
            </a:r>
            <a:r>
              <a:rPr lang="fr-FR" dirty="0" err="1"/>
              <a:t>replicate</a:t>
            </a:r>
            <a:r>
              <a:rPr lang="fr-FR" dirty="0"/>
              <a:t> </a:t>
            </a:r>
            <a:r>
              <a:rPr lang="fr-FR" dirty="0" err="1"/>
              <a:t>well-documented</a:t>
            </a:r>
            <a:r>
              <a:rPr lang="fr-FR" dirty="0"/>
              <a:t> racial and </a:t>
            </a:r>
            <a:r>
              <a:rPr lang="fr-FR" dirty="0" err="1"/>
              <a:t>gender</a:t>
            </a:r>
            <a:r>
              <a:rPr lang="fr-FR" dirty="0"/>
              <a:t> </a:t>
            </a:r>
            <a:r>
              <a:rPr lang="fr-FR" dirty="0" err="1"/>
              <a:t>health</a:t>
            </a:r>
            <a:r>
              <a:rPr lang="fr-FR" dirty="0"/>
              <a:t> </a:t>
            </a:r>
            <a:r>
              <a:rPr lang="fr-FR" dirty="0" err="1"/>
              <a:t>inequities</a:t>
            </a:r>
            <a:r>
              <a:rPr lang="fr-FR" dirty="0"/>
              <a:t>. In GA, for instance, Black men have the </a:t>
            </a:r>
            <a:r>
              <a:rPr lang="fr-FR" dirty="0" err="1"/>
              <a:t>highest</a:t>
            </a:r>
            <a:r>
              <a:rPr lang="fr-FR" dirty="0"/>
              <a:t> rates of </a:t>
            </a:r>
            <a:r>
              <a:rPr lang="fr-FR" dirty="0" err="1"/>
              <a:t>cardiovascular</a:t>
            </a:r>
            <a:r>
              <a:rPr lang="fr-FR" dirty="0"/>
              <a:t> </a:t>
            </a:r>
            <a:r>
              <a:rPr lang="fr-FR" dirty="0" err="1"/>
              <a:t>disease</a:t>
            </a:r>
            <a:r>
              <a:rPr lang="fr-FR" dirty="0"/>
              <a:t>, Black </a:t>
            </a:r>
            <a:r>
              <a:rPr lang="fr-FR" dirty="0" err="1"/>
              <a:t>women</a:t>
            </a:r>
            <a:r>
              <a:rPr lang="fr-FR" dirty="0"/>
              <a:t> and white men have </a:t>
            </a:r>
            <a:r>
              <a:rPr lang="fr-FR" dirty="0" err="1"/>
              <a:t>relatively</a:t>
            </a:r>
            <a:r>
              <a:rPr lang="fr-FR" dirty="0"/>
              <a:t> </a:t>
            </a:r>
            <a:r>
              <a:rPr lang="fr-FR" dirty="0" err="1"/>
              <a:t>similar</a:t>
            </a:r>
            <a:r>
              <a:rPr lang="fr-FR" dirty="0"/>
              <a:t> rates, and white </a:t>
            </a:r>
            <a:r>
              <a:rPr lang="fr-FR" dirty="0" err="1"/>
              <a:t>women</a:t>
            </a:r>
            <a:r>
              <a:rPr lang="fr-FR" dirty="0"/>
              <a:t> have the </a:t>
            </a:r>
            <a:r>
              <a:rPr lang="fr-FR" dirty="0" err="1"/>
              <a:t>lowest</a:t>
            </a:r>
            <a:r>
              <a:rPr lang="fr-FR" dirty="0"/>
              <a:t> rates.</a:t>
            </a:r>
            <a:r>
              <a:rPr lang="fr-FR" baseline="30000" dirty="0">
                <a:hlinkClick r:id="rId4"/>
              </a:rPr>
              <a:t>28</a:t>
            </a:r>
            <a:r>
              <a:rPr lang="fr-FR" dirty="0"/>
              <a:t> </a:t>
            </a:r>
            <a:r>
              <a:rPr lang="fr-FR" dirty="0" err="1"/>
              <a:t>Such</a:t>
            </a:r>
            <a:r>
              <a:rPr lang="fr-FR" dirty="0"/>
              <a:t> </a:t>
            </a:r>
            <a:r>
              <a:rPr lang="fr-FR" dirty="0" err="1"/>
              <a:t>gender</a:t>
            </a:r>
            <a:r>
              <a:rPr lang="fr-FR" dirty="0"/>
              <a:t>, race, and class </a:t>
            </a:r>
            <a:r>
              <a:rPr lang="fr-FR" dirty="0" err="1"/>
              <a:t>health</a:t>
            </a:r>
            <a:r>
              <a:rPr lang="fr-FR" dirty="0"/>
              <a:t> </a:t>
            </a:r>
            <a:r>
              <a:rPr lang="fr-FR" dirty="0" err="1"/>
              <a:t>disparities</a:t>
            </a:r>
            <a:r>
              <a:rPr lang="fr-FR" dirty="0"/>
              <a:t> in </a:t>
            </a:r>
            <a:r>
              <a:rPr lang="fr-FR" dirty="0" err="1"/>
              <a:t>chronic</a:t>
            </a:r>
            <a:r>
              <a:rPr lang="fr-FR" dirty="0"/>
              <a:t> </a:t>
            </a:r>
            <a:r>
              <a:rPr lang="fr-FR" dirty="0" err="1"/>
              <a:t>diseases</a:t>
            </a:r>
            <a:r>
              <a:rPr lang="fr-FR" dirty="0"/>
              <a:t> are </a:t>
            </a:r>
            <a:r>
              <a:rPr lang="fr-FR" dirty="0" err="1"/>
              <a:t>widely</a:t>
            </a:r>
            <a:r>
              <a:rPr lang="fr-FR" dirty="0"/>
              <a:t> </a:t>
            </a:r>
            <a:r>
              <a:rPr lang="fr-FR" dirty="0" err="1"/>
              <a:t>understood</a:t>
            </a:r>
            <a:r>
              <a:rPr lang="fr-FR" dirty="0"/>
              <a:t> as </a:t>
            </a:r>
            <a:r>
              <a:rPr lang="fr-FR" dirty="0" err="1"/>
              <a:t>reflections</a:t>
            </a:r>
            <a:r>
              <a:rPr lang="fr-FR" dirty="0"/>
              <a:t> of </a:t>
            </a:r>
            <a:r>
              <a:rPr lang="fr-FR" dirty="0" err="1"/>
              <a:t>historical</a:t>
            </a:r>
            <a:r>
              <a:rPr lang="fr-FR" dirty="0"/>
              <a:t>, structural, and </a:t>
            </a:r>
            <a:r>
              <a:rPr lang="fr-FR" dirty="0" err="1"/>
              <a:t>contextual</a:t>
            </a:r>
            <a:r>
              <a:rPr lang="fr-FR" dirty="0"/>
              <a:t> </a:t>
            </a:r>
            <a:r>
              <a:rPr lang="fr-FR" dirty="0" err="1"/>
              <a:t>experiences</a:t>
            </a:r>
            <a:r>
              <a:rPr lang="fr-FR" dirty="0"/>
              <a:t> of </a:t>
            </a:r>
            <a:r>
              <a:rPr lang="fr-FR" dirty="0" err="1"/>
              <a:t>racism</a:t>
            </a:r>
            <a:r>
              <a:rPr lang="fr-FR"/>
              <a:t>, discrimination, and inequity.</a:t>
            </a:r>
            <a:r>
              <a:rPr lang="fr-FR" baseline="30000">
                <a:hlinkClick r:id="rId5"/>
              </a:rPr>
              <a:t>29</a:t>
            </a: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a:defRPr/>
            </a:pPr>
            <a:endParaRPr lang="fr-FR" dirty="0"/>
          </a:p>
        </p:txBody>
      </p:sp>
    </p:spTree>
    <p:extLst>
      <p:ext uri="{BB962C8B-B14F-4D97-AF65-F5344CB8AC3E}">
        <p14:creationId xmlns:p14="http://schemas.microsoft.com/office/powerpoint/2010/main" val="2788935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a:t>Qu’implique l’</a:t>
            </a:r>
            <a:r>
              <a:rPr lang="fr-FR" baseline="0" dirty="0" err="1"/>
              <a:t>émmergence</a:t>
            </a:r>
            <a:r>
              <a:rPr lang="fr-FR" baseline="0" dirty="0"/>
              <a:t> d’une pandémie ?</a:t>
            </a:r>
          </a:p>
          <a:p>
            <a:r>
              <a:rPr lang="fr-FR" baseline="0" dirty="0"/>
              <a:t>-Nbre important de malades sévères = maladie inconnu</a:t>
            </a:r>
          </a:p>
          <a:p>
            <a:r>
              <a:rPr lang="fr-FR" baseline="0" dirty="0"/>
              <a:t>-</a:t>
            </a:r>
            <a:r>
              <a:rPr lang="fr-FR" baseline="0" dirty="0" err="1"/>
              <a:t>Urgce</a:t>
            </a:r>
            <a:r>
              <a:rPr lang="fr-FR" baseline="0" dirty="0"/>
              <a:t> -&gt; observé (comprendre) ET traité </a:t>
            </a:r>
          </a:p>
          <a:p>
            <a:r>
              <a:rPr lang="fr-FR" baseline="0" dirty="0"/>
              <a:t>= 1 er temps fonctionne part analogie et « recyclage de TTT connu »</a:t>
            </a:r>
          </a:p>
        </p:txBody>
      </p:sp>
      <p:sp>
        <p:nvSpPr>
          <p:cNvPr id="4" name="Espace réservé du numéro de diapositive 3"/>
          <p:cNvSpPr>
            <a:spLocks noGrp="1"/>
          </p:cNvSpPr>
          <p:nvPr>
            <p:ph type="sldNum" sz="quarter" idx="10"/>
          </p:nvPr>
        </p:nvSpPr>
        <p:spPr/>
        <p:txBody>
          <a:bodyPr/>
          <a:lstStyle/>
          <a:p>
            <a:fld id="{29AC25D7-50D1-4749-819C-74D54C2204D1}" type="slidenum">
              <a:rPr lang="fr-FR" smtClean="0"/>
              <a:t>6</a:t>
            </a:fld>
            <a:endParaRPr lang="fr-FR"/>
          </a:p>
        </p:txBody>
      </p:sp>
    </p:spTree>
    <p:extLst>
      <p:ext uri="{BB962C8B-B14F-4D97-AF65-F5344CB8AC3E}">
        <p14:creationId xmlns:p14="http://schemas.microsoft.com/office/powerpoint/2010/main" val="2562729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dirty="0">
                <a:solidFill>
                  <a:schemeClr val="tx1"/>
                </a:solidFill>
                <a:effectLst/>
                <a:latin typeface="+mn-lt"/>
                <a:ea typeface="+mn-ea"/>
                <a:cs typeface="+mn-cs"/>
              </a:rPr>
              <a:t>Le 9 janvier 2020, la découverte d’un nouveau coronavirus a été annoncée officiellement par les autorités sanitaires chinoises et l’Organisation mondiale de la santé (OMS). D’abord appelé 2019-nCoV puis </a:t>
            </a:r>
            <a:r>
              <a:rPr lang="fr-FR" sz="1200" b="1" i="0" kern="1200" dirty="0">
                <a:solidFill>
                  <a:schemeClr val="tx1"/>
                </a:solidFill>
                <a:effectLst/>
                <a:latin typeface="+mn-lt"/>
                <a:ea typeface="+mn-ea"/>
                <a:cs typeface="+mn-cs"/>
              </a:rPr>
              <a:t>SARS-CoV-2</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1" i="0" kern="1200" baseline="0" dirty="0">
                <a:solidFill>
                  <a:schemeClr val="tx1"/>
                </a:solidFill>
                <a:effectLst/>
                <a:latin typeface="+mn-lt"/>
                <a:ea typeface="+mn-ea"/>
                <a:cs typeface="+mn-cs"/>
              </a:rPr>
              <a:t>Analogie SARS -&gt; ACE 2 (voie de recherche importante)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1" i="0" kern="1200" baseline="0" dirty="0">
                <a:solidFill>
                  <a:schemeClr val="tx1"/>
                </a:solidFill>
                <a:effectLst/>
                <a:latin typeface="+mn-lt"/>
                <a:ea typeface="+mn-ea"/>
                <a:cs typeface="+mn-cs"/>
              </a:rPr>
              <a:t>Quelles autres spécificités ?</a:t>
            </a:r>
            <a:endParaRPr lang="fr-FR" baseline="0" dirty="0"/>
          </a:p>
          <a:p>
            <a:endParaRPr lang="fr-FR" baseline="0" dirty="0"/>
          </a:p>
        </p:txBody>
      </p:sp>
      <p:sp>
        <p:nvSpPr>
          <p:cNvPr id="4" name="Espace réservé du numéro de diapositive 3"/>
          <p:cNvSpPr>
            <a:spLocks noGrp="1"/>
          </p:cNvSpPr>
          <p:nvPr>
            <p:ph type="sldNum" sz="quarter" idx="10"/>
          </p:nvPr>
        </p:nvSpPr>
        <p:spPr/>
        <p:txBody>
          <a:bodyPr/>
          <a:lstStyle/>
          <a:p>
            <a:fld id="{29AC25D7-50D1-4749-819C-74D54C2204D1}" type="slidenum">
              <a:rPr lang="fr-FR" smtClean="0"/>
              <a:t>7</a:t>
            </a:fld>
            <a:endParaRPr lang="fr-FR"/>
          </a:p>
        </p:txBody>
      </p:sp>
    </p:spTree>
    <p:extLst>
      <p:ext uri="{BB962C8B-B14F-4D97-AF65-F5344CB8AC3E}">
        <p14:creationId xmlns:p14="http://schemas.microsoft.com/office/powerpoint/2010/main" val="2972911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a:t>Équivalent à la grippe espagnole = R0 entre 1.5 et 3.5, mortalité en population globale &lt;3%</a:t>
            </a:r>
          </a:p>
          <a:p>
            <a:r>
              <a:rPr lang="fr-FR" baseline="0" dirty="0"/>
              <a:t>Mais mortalité très variable en fonction des groupes d'âge et des variants ..</a:t>
            </a:r>
          </a:p>
        </p:txBody>
      </p:sp>
      <p:sp>
        <p:nvSpPr>
          <p:cNvPr id="4" name="Espace réservé du numéro de diapositive 3"/>
          <p:cNvSpPr>
            <a:spLocks noGrp="1"/>
          </p:cNvSpPr>
          <p:nvPr>
            <p:ph type="sldNum" sz="quarter" idx="10"/>
          </p:nvPr>
        </p:nvSpPr>
        <p:spPr/>
        <p:txBody>
          <a:bodyPr/>
          <a:lstStyle/>
          <a:p>
            <a:fld id="{29AC25D7-50D1-4749-819C-74D54C2204D1}" type="slidenum">
              <a:rPr lang="fr-FR" smtClean="0"/>
              <a:t>8</a:t>
            </a:fld>
            <a:endParaRPr lang="fr-FR"/>
          </a:p>
        </p:txBody>
      </p:sp>
    </p:spTree>
    <p:extLst>
      <p:ext uri="{BB962C8B-B14F-4D97-AF65-F5344CB8AC3E}">
        <p14:creationId xmlns:p14="http://schemas.microsoft.com/office/powerpoint/2010/main" val="2178527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a:t>Des constantes dans l’histoire naturelle de la maladie un virus et des voies d’entrées</a:t>
            </a:r>
          </a:p>
        </p:txBody>
      </p:sp>
      <p:sp>
        <p:nvSpPr>
          <p:cNvPr id="4" name="Espace réservé du numéro de diapositive 3"/>
          <p:cNvSpPr>
            <a:spLocks noGrp="1"/>
          </p:cNvSpPr>
          <p:nvPr>
            <p:ph type="sldNum" sz="quarter" idx="10"/>
          </p:nvPr>
        </p:nvSpPr>
        <p:spPr/>
        <p:txBody>
          <a:bodyPr/>
          <a:lstStyle/>
          <a:p>
            <a:fld id="{29AC25D7-50D1-4749-819C-74D54C2204D1}" type="slidenum">
              <a:rPr lang="fr-FR" smtClean="0"/>
              <a:t>9</a:t>
            </a:fld>
            <a:endParaRPr lang="fr-FR"/>
          </a:p>
        </p:txBody>
      </p:sp>
    </p:spTree>
    <p:extLst>
      <p:ext uri="{BB962C8B-B14F-4D97-AF65-F5344CB8AC3E}">
        <p14:creationId xmlns:p14="http://schemas.microsoft.com/office/powerpoint/2010/main" val="768471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2567F3-109B-D445-93E2-121EC83BE62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513576B-A47D-9941-B1D9-5E78CD3F8E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742B790F-C4BB-D948-B91B-080BFE1FD667}"/>
              </a:ext>
            </a:extLst>
          </p:cNvPr>
          <p:cNvSpPr>
            <a:spLocks noGrp="1"/>
          </p:cNvSpPr>
          <p:nvPr>
            <p:ph type="dt" sz="half" idx="10"/>
          </p:nvPr>
        </p:nvSpPr>
        <p:spPr/>
        <p:txBody>
          <a:bodyPr/>
          <a:lstStyle/>
          <a:p>
            <a:fld id="{756396CA-7248-984C-9A86-C67DB30D7040}" type="datetimeFigureOut">
              <a:rPr lang="fr-FR" smtClean="0"/>
              <a:t>26/11/2021</a:t>
            </a:fld>
            <a:endParaRPr lang="fr-FR"/>
          </a:p>
        </p:txBody>
      </p:sp>
      <p:sp>
        <p:nvSpPr>
          <p:cNvPr id="5" name="Espace réservé du pied de page 4">
            <a:extLst>
              <a:ext uri="{FF2B5EF4-FFF2-40B4-BE49-F238E27FC236}">
                <a16:creationId xmlns:a16="http://schemas.microsoft.com/office/drawing/2014/main" id="{E5692B7E-BB29-2F45-908C-E3150A9C1A0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76743A1-7AB9-CD4E-97ED-EED2B54A1D7C}"/>
              </a:ext>
            </a:extLst>
          </p:cNvPr>
          <p:cNvSpPr>
            <a:spLocks noGrp="1"/>
          </p:cNvSpPr>
          <p:nvPr>
            <p:ph type="sldNum" sz="quarter" idx="12"/>
          </p:nvPr>
        </p:nvSpPr>
        <p:spPr/>
        <p:txBody>
          <a:bodyPr/>
          <a:lstStyle/>
          <a:p>
            <a:fld id="{3B740BD1-0168-BF46-90E7-8E45951B343E}" type="slidenum">
              <a:rPr lang="fr-FR" smtClean="0"/>
              <a:t>‹N°›</a:t>
            </a:fld>
            <a:endParaRPr lang="fr-FR"/>
          </a:p>
        </p:txBody>
      </p:sp>
    </p:spTree>
    <p:extLst>
      <p:ext uri="{BB962C8B-B14F-4D97-AF65-F5344CB8AC3E}">
        <p14:creationId xmlns:p14="http://schemas.microsoft.com/office/powerpoint/2010/main" val="2962201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DDB2B1-B8CD-5840-9658-7DC74CE1DBEB}"/>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1C3607A6-1A00-584F-BFE7-D6EC9460ADA3}"/>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BA2C8488-3CC6-9748-B624-128616845CA8}"/>
              </a:ext>
            </a:extLst>
          </p:cNvPr>
          <p:cNvSpPr>
            <a:spLocks noGrp="1"/>
          </p:cNvSpPr>
          <p:nvPr>
            <p:ph type="dt" sz="half" idx="10"/>
          </p:nvPr>
        </p:nvSpPr>
        <p:spPr/>
        <p:txBody>
          <a:bodyPr/>
          <a:lstStyle/>
          <a:p>
            <a:fld id="{756396CA-7248-984C-9A86-C67DB30D7040}" type="datetimeFigureOut">
              <a:rPr lang="fr-FR" smtClean="0"/>
              <a:t>26/11/2021</a:t>
            </a:fld>
            <a:endParaRPr lang="fr-FR"/>
          </a:p>
        </p:txBody>
      </p:sp>
      <p:sp>
        <p:nvSpPr>
          <p:cNvPr id="5" name="Espace réservé du pied de page 4">
            <a:extLst>
              <a:ext uri="{FF2B5EF4-FFF2-40B4-BE49-F238E27FC236}">
                <a16:creationId xmlns:a16="http://schemas.microsoft.com/office/drawing/2014/main" id="{1331B827-1C7E-F941-95F6-9AA49F3465D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F76A1E8-E952-C54F-8843-F43E37F815D1}"/>
              </a:ext>
            </a:extLst>
          </p:cNvPr>
          <p:cNvSpPr>
            <a:spLocks noGrp="1"/>
          </p:cNvSpPr>
          <p:nvPr>
            <p:ph type="sldNum" sz="quarter" idx="12"/>
          </p:nvPr>
        </p:nvSpPr>
        <p:spPr/>
        <p:txBody>
          <a:bodyPr/>
          <a:lstStyle/>
          <a:p>
            <a:fld id="{3B740BD1-0168-BF46-90E7-8E45951B343E}" type="slidenum">
              <a:rPr lang="fr-FR" smtClean="0"/>
              <a:t>‹N°›</a:t>
            </a:fld>
            <a:endParaRPr lang="fr-FR"/>
          </a:p>
        </p:txBody>
      </p:sp>
    </p:spTree>
    <p:extLst>
      <p:ext uri="{BB962C8B-B14F-4D97-AF65-F5344CB8AC3E}">
        <p14:creationId xmlns:p14="http://schemas.microsoft.com/office/powerpoint/2010/main" val="1200946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3100A3E-541E-CF40-975A-F67C8E50192D}"/>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00B0CC4-E86F-4C4C-A93B-9211EDC763BE}"/>
              </a:ext>
            </a:extLst>
          </p:cNvPr>
          <p:cNvSpPr>
            <a:spLocks noGrp="1"/>
          </p:cNvSpPr>
          <p:nvPr>
            <p:ph type="body" orient="vert" idx="1"/>
          </p:nvPr>
        </p:nvSpPr>
        <p:spPr>
          <a:xfrm>
            <a:off x="838200" y="365125"/>
            <a:ext cx="7734300" cy="5811838"/>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59FE8EB9-81A9-7741-81B8-A4623F463C0D}"/>
              </a:ext>
            </a:extLst>
          </p:cNvPr>
          <p:cNvSpPr>
            <a:spLocks noGrp="1"/>
          </p:cNvSpPr>
          <p:nvPr>
            <p:ph type="dt" sz="half" idx="10"/>
          </p:nvPr>
        </p:nvSpPr>
        <p:spPr/>
        <p:txBody>
          <a:bodyPr/>
          <a:lstStyle/>
          <a:p>
            <a:fld id="{756396CA-7248-984C-9A86-C67DB30D7040}" type="datetimeFigureOut">
              <a:rPr lang="fr-FR" smtClean="0"/>
              <a:t>26/11/2021</a:t>
            </a:fld>
            <a:endParaRPr lang="fr-FR"/>
          </a:p>
        </p:txBody>
      </p:sp>
      <p:sp>
        <p:nvSpPr>
          <p:cNvPr id="5" name="Espace réservé du pied de page 4">
            <a:extLst>
              <a:ext uri="{FF2B5EF4-FFF2-40B4-BE49-F238E27FC236}">
                <a16:creationId xmlns:a16="http://schemas.microsoft.com/office/drawing/2014/main" id="{8F1AA34A-2F84-5243-A7B3-FDEA0D962B9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6F5C8BD-B464-B248-8B73-426DDA5ABCBD}"/>
              </a:ext>
            </a:extLst>
          </p:cNvPr>
          <p:cNvSpPr>
            <a:spLocks noGrp="1"/>
          </p:cNvSpPr>
          <p:nvPr>
            <p:ph type="sldNum" sz="quarter" idx="12"/>
          </p:nvPr>
        </p:nvSpPr>
        <p:spPr/>
        <p:txBody>
          <a:bodyPr/>
          <a:lstStyle/>
          <a:p>
            <a:fld id="{3B740BD1-0168-BF46-90E7-8E45951B343E}" type="slidenum">
              <a:rPr lang="fr-FR" smtClean="0"/>
              <a:t>‹N°›</a:t>
            </a:fld>
            <a:endParaRPr lang="fr-FR"/>
          </a:p>
        </p:txBody>
      </p:sp>
    </p:spTree>
    <p:extLst>
      <p:ext uri="{BB962C8B-B14F-4D97-AF65-F5344CB8AC3E}">
        <p14:creationId xmlns:p14="http://schemas.microsoft.com/office/powerpoint/2010/main" val="1417977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EB1BDB-12A4-4C4D-B72C-8CD788B354F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5426FD7-DDB3-944A-8024-0E9C12231011}"/>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F4ADA849-4FE6-DE45-BB7C-B9509332F733}"/>
              </a:ext>
            </a:extLst>
          </p:cNvPr>
          <p:cNvSpPr>
            <a:spLocks noGrp="1"/>
          </p:cNvSpPr>
          <p:nvPr>
            <p:ph type="dt" sz="half" idx="10"/>
          </p:nvPr>
        </p:nvSpPr>
        <p:spPr/>
        <p:txBody>
          <a:bodyPr/>
          <a:lstStyle/>
          <a:p>
            <a:fld id="{756396CA-7248-984C-9A86-C67DB30D7040}" type="datetimeFigureOut">
              <a:rPr lang="fr-FR" smtClean="0"/>
              <a:t>26/11/2021</a:t>
            </a:fld>
            <a:endParaRPr lang="fr-FR"/>
          </a:p>
        </p:txBody>
      </p:sp>
      <p:sp>
        <p:nvSpPr>
          <p:cNvPr id="5" name="Espace réservé du pied de page 4">
            <a:extLst>
              <a:ext uri="{FF2B5EF4-FFF2-40B4-BE49-F238E27FC236}">
                <a16:creationId xmlns:a16="http://schemas.microsoft.com/office/drawing/2014/main" id="{322A2452-08C4-BE42-B27A-6BC59965D4C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83AC809-68EF-5E4F-9834-EC130964D514}"/>
              </a:ext>
            </a:extLst>
          </p:cNvPr>
          <p:cNvSpPr>
            <a:spLocks noGrp="1"/>
          </p:cNvSpPr>
          <p:nvPr>
            <p:ph type="sldNum" sz="quarter" idx="12"/>
          </p:nvPr>
        </p:nvSpPr>
        <p:spPr/>
        <p:txBody>
          <a:bodyPr/>
          <a:lstStyle/>
          <a:p>
            <a:fld id="{3B740BD1-0168-BF46-90E7-8E45951B343E}" type="slidenum">
              <a:rPr lang="fr-FR" smtClean="0"/>
              <a:t>‹N°›</a:t>
            </a:fld>
            <a:endParaRPr lang="fr-FR"/>
          </a:p>
        </p:txBody>
      </p:sp>
    </p:spTree>
    <p:extLst>
      <p:ext uri="{BB962C8B-B14F-4D97-AF65-F5344CB8AC3E}">
        <p14:creationId xmlns:p14="http://schemas.microsoft.com/office/powerpoint/2010/main" val="2311814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6163C5-D887-4F40-9625-78082651DA7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D856A7D3-20BF-FA4F-97EC-3A2A22B7B9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CEE63CFD-24EE-CB43-BD61-3A48F39A9F29}"/>
              </a:ext>
            </a:extLst>
          </p:cNvPr>
          <p:cNvSpPr>
            <a:spLocks noGrp="1"/>
          </p:cNvSpPr>
          <p:nvPr>
            <p:ph type="dt" sz="half" idx="10"/>
          </p:nvPr>
        </p:nvSpPr>
        <p:spPr/>
        <p:txBody>
          <a:bodyPr/>
          <a:lstStyle/>
          <a:p>
            <a:fld id="{756396CA-7248-984C-9A86-C67DB30D7040}" type="datetimeFigureOut">
              <a:rPr lang="fr-FR" smtClean="0"/>
              <a:t>26/11/2021</a:t>
            </a:fld>
            <a:endParaRPr lang="fr-FR"/>
          </a:p>
        </p:txBody>
      </p:sp>
      <p:sp>
        <p:nvSpPr>
          <p:cNvPr id="5" name="Espace réservé du pied de page 4">
            <a:extLst>
              <a:ext uri="{FF2B5EF4-FFF2-40B4-BE49-F238E27FC236}">
                <a16:creationId xmlns:a16="http://schemas.microsoft.com/office/drawing/2014/main" id="{CD1A7162-3B8D-6444-AC1B-6F3F91341E4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467E747-B4B2-7B4C-9A30-5707F2EB0FDF}"/>
              </a:ext>
            </a:extLst>
          </p:cNvPr>
          <p:cNvSpPr>
            <a:spLocks noGrp="1"/>
          </p:cNvSpPr>
          <p:nvPr>
            <p:ph type="sldNum" sz="quarter" idx="12"/>
          </p:nvPr>
        </p:nvSpPr>
        <p:spPr/>
        <p:txBody>
          <a:bodyPr/>
          <a:lstStyle/>
          <a:p>
            <a:fld id="{3B740BD1-0168-BF46-90E7-8E45951B343E}" type="slidenum">
              <a:rPr lang="fr-FR" smtClean="0"/>
              <a:t>‹N°›</a:t>
            </a:fld>
            <a:endParaRPr lang="fr-FR"/>
          </a:p>
        </p:txBody>
      </p:sp>
    </p:spTree>
    <p:extLst>
      <p:ext uri="{BB962C8B-B14F-4D97-AF65-F5344CB8AC3E}">
        <p14:creationId xmlns:p14="http://schemas.microsoft.com/office/powerpoint/2010/main" val="3486946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085E0B-5D94-6B4A-8A0A-CDF6086A05D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4D3A059-9852-7947-9578-D9BF2E9F67E3}"/>
              </a:ext>
            </a:extLst>
          </p:cNvPr>
          <p:cNvSpPr>
            <a:spLocks noGrp="1"/>
          </p:cNvSpPr>
          <p:nvPr>
            <p:ph sz="half" idx="1"/>
          </p:nvPr>
        </p:nvSpPr>
        <p:spPr>
          <a:xfrm>
            <a:off x="838200" y="1825625"/>
            <a:ext cx="5181600" cy="4351338"/>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60B47879-47DC-BD40-BC32-D83C25BDEA06}"/>
              </a:ext>
            </a:extLst>
          </p:cNvPr>
          <p:cNvSpPr>
            <a:spLocks noGrp="1"/>
          </p:cNvSpPr>
          <p:nvPr>
            <p:ph sz="half" idx="2"/>
          </p:nvPr>
        </p:nvSpPr>
        <p:spPr>
          <a:xfrm>
            <a:off x="6172200" y="1825625"/>
            <a:ext cx="5181600" cy="4351338"/>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52D88250-88AF-ED45-88A1-E933F6F9D941}"/>
              </a:ext>
            </a:extLst>
          </p:cNvPr>
          <p:cNvSpPr>
            <a:spLocks noGrp="1"/>
          </p:cNvSpPr>
          <p:nvPr>
            <p:ph type="dt" sz="half" idx="10"/>
          </p:nvPr>
        </p:nvSpPr>
        <p:spPr/>
        <p:txBody>
          <a:bodyPr/>
          <a:lstStyle/>
          <a:p>
            <a:fld id="{756396CA-7248-984C-9A86-C67DB30D7040}" type="datetimeFigureOut">
              <a:rPr lang="fr-FR" smtClean="0"/>
              <a:t>26/11/2021</a:t>
            </a:fld>
            <a:endParaRPr lang="fr-FR"/>
          </a:p>
        </p:txBody>
      </p:sp>
      <p:sp>
        <p:nvSpPr>
          <p:cNvPr id="6" name="Espace réservé du pied de page 5">
            <a:extLst>
              <a:ext uri="{FF2B5EF4-FFF2-40B4-BE49-F238E27FC236}">
                <a16:creationId xmlns:a16="http://schemas.microsoft.com/office/drawing/2014/main" id="{37BBCCF4-7E6B-F445-840D-30F579503DC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25186DD-67FC-4149-9D66-08EBD6D14EC3}"/>
              </a:ext>
            </a:extLst>
          </p:cNvPr>
          <p:cNvSpPr>
            <a:spLocks noGrp="1"/>
          </p:cNvSpPr>
          <p:nvPr>
            <p:ph type="sldNum" sz="quarter" idx="12"/>
          </p:nvPr>
        </p:nvSpPr>
        <p:spPr/>
        <p:txBody>
          <a:bodyPr/>
          <a:lstStyle/>
          <a:p>
            <a:fld id="{3B740BD1-0168-BF46-90E7-8E45951B343E}" type="slidenum">
              <a:rPr lang="fr-FR" smtClean="0"/>
              <a:t>‹N°›</a:t>
            </a:fld>
            <a:endParaRPr lang="fr-FR"/>
          </a:p>
        </p:txBody>
      </p:sp>
    </p:spTree>
    <p:extLst>
      <p:ext uri="{BB962C8B-B14F-4D97-AF65-F5344CB8AC3E}">
        <p14:creationId xmlns:p14="http://schemas.microsoft.com/office/powerpoint/2010/main" val="2253902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E2ACCD-E7D8-7C4A-9E66-8467ACD90A3B}"/>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F0CBCB92-709A-F945-A9B6-3E37921C49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C167CBD0-DB84-CE4C-942C-D562A27A7F06}"/>
              </a:ext>
            </a:extLst>
          </p:cNvPr>
          <p:cNvSpPr>
            <a:spLocks noGrp="1"/>
          </p:cNvSpPr>
          <p:nvPr>
            <p:ph sz="half" idx="2"/>
          </p:nvPr>
        </p:nvSpPr>
        <p:spPr>
          <a:xfrm>
            <a:off x="839788" y="2505075"/>
            <a:ext cx="5157787" cy="3684588"/>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193565C5-952D-0D40-B378-3D171F8FAC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97B73141-9568-0E44-9CEB-AFE779EE5D96}"/>
              </a:ext>
            </a:extLst>
          </p:cNvPr>
          <p:cNvSpPr>
            <a:spLocks noGrp="1"/>
          </p:cNvSpPr>
          <p:nvPr>
            <p:ph sz="quarter" idx="4"/>
          </p:nvPr>
        </p:nvSpPr>
        <p:spPr>
          <a:xfrm>
            <a:off x="6172200" y="2505075"/>
            <a:ext cx="5183188" cy="3684588"/>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2289EA64-B279-8640-9166-86492A142C0D}"/>
              </a:ext>
            </a:extLst>
          </p:cNvPr>
          <p:cNvSpPr>
            <a:spLocks noGrp="1"/>
          </p:cNvSpPr>
          <p:nvPr>
            <p:ph type="dt" sz="half" idx="10"/>
          </p:nvPr>
        </p:nvSpPr>
        <p:spPr/>
        <p:txBody>
          <a:bodyPr/>
          <a:lstStyle/>
          <a:p>
            <a:fld id="{756396CA-7248-984C-9A86-C67DB30D7040}" type="datetimeFigureOut">
              <a:rPr lang="fr-FR" smtClean="0"/>
              <a:t>26/11/2021</a:t>
            </a:fld>
            <a:endParaRPr lang="fr-FR"/>
          </a:p>
        </p:txBody>
      </p:sp>
      <p:sp>
        <p:nvSpPr>
          <p:cNvPr id="8" name="Espace réservé du pied de page 7">
            <a:extLst>
              <a:ext uri="{FF2B5EF4-FFF2-40B4-BE49-F238E27FC236}">
                <a16:creationId xmlns:a16="http://schemas.microsoft.com/office/drawing/2014/main" id="{DE866848-C051-A34A-A9CE-722F63368C9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4EBD86F5-EAA7-4E48-88E0-887BBEDEFFFD}"/>
              </a:ext>
            </a:extLst>
          </p:cNvPr>
          <p:cNvSpPr>
            <a:spLocks noGrp="1"/>
          </p:cNvSpPr>
          <p:nvPr>
            <p:ph type="sldNum" sz="quarter" idx="12"/>
          </p:nvPr>
        </p:nvSpPr>
        <p:spPr/>
        <p:txBody>
          <a:bodyPr/>
          <a:lstStyle/>
          <a:p>
            <a:fld id="{3B740BD1-0168-BF46-90E7-8E45951B343E}" type="slidenum">
              <a:rPr lang="fr-FR" smtClean="0"/>
              <a:t>‹N°›</a:t>
            </a:fld>
            <a:endParaRPr lang="fr-FR"/>
          </a:p>
        </p:txBody>
      </p:sp>
    </p:spTree>
    <p:extLst>
      <p:ext uri="{BB962C8B-B14F-4D97-AF65-F5344CB8AC3E}">
        <p14:creationId xmlns:p14="http://schemas.microsoft.com/office/powerpoint/2010/main" val="266487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4B3E49-753C-7841-9875-2DFEF59B13C4}"/>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97CD042-AFC0-6742-B624-11C43A871F7D}"/>
              </a:ext>
            </a:extLst>
          </p:cNvPr>
          <p:cNvSpPr>
            <a:spLocks noGrp="1"/>
          </p:cNvSpPr>
          <p:nvPr>
            <p:ph type="dt" sz="half" idx="10"/>
          </p:nvPr>
        </p:nvSpPr>
        <p:spPr/>
        <p:txBody>
          <a:bodyPr/>
          <a:lstStyle/>
          <a:p>
            <a:fld id="{756396CA-7248-984C-9A86-C67DB30D7040}" type="datetimeFigureOut">
              <a:rPr lang="fr-FR" smtClean="0"/>
              <a:t>26/11/2021</a:t>
            </a:fld>
            <a:endParaRPr lang="fr-FR"/>
          </a:p>
        </p:txBody>
      </p:sp>
      <p:sp>
        <p:nvSpPr>
          <p:cNvPr id="4" name="Espace réservé du pied de page 3">
            <a:extLst>
              <a:ext uri="{FF2B5EF4-FFF2-40B4-BE49-F238E27FC236}">
                <a16:creationId xmlns:a16="http://schemas.microsoft.com/office/drawing/2014/main" id="{2BF5C9FA-D433-5A4F-BFC7-5BD64A76795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69C1357D-BE57-AA48-B636-4D8231A1F0E9}"/>
              </a:ext>
            </a:extLst>
          </p:cNvPr>
          <p:cNvSpPr>
            <a:spLocks noGrp="1"/>
          </p:cNvSpPr>
          <p:nvPr>
            <p:ph type="sldNum" sz="quarter" idx="12"/>
          </p:nvPr>
        </p:nvSpPr>
        <p:spPr/>
        <p:txBody>
          <a:bodyPr/>
          <a:lstStyle/>
          <a:p>
            <a:fld id="{3B740BD1-0168-BF46-90E7-8E45951B343E}" type="slidenum">
              <a:rPr lang="fr-FR" smtClean="0"/>
              <a:t>‹N°›</a:t>
            </a:fld>
            <a:endParaRPr lang="fr-FR"/>
          </a:p>
        </p:txBody>
      </p:sp>
    </p:spTree>
    <p:extLst>
      <p:ext uri="{BB962C8B-B14F-4D97-AF65-F5344CB8AC3E}">
        <p14:creationId xmlns:p14="http://schemas.microsoft.com/office/powerpoint/2010/main" val="364460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E4A7D34-A7AB-3B4D-BA85-9F6CCA3F825F}"/>
              </a:ext>
            </a:extLst>
          </p:cNvPr>
          <p:cNvSpPr>
            <a:spLocks noGrp="1"/>
          </p:cNvSpPr>
          <p:nvPr>
            <p:ph type="dt" sz="half" idx="10"/>
          </p:nvPr>
        </p:nvSpPr>
        <p:spPr/>
        <p:txBody>
          <a:bodyPr/>
          <a:lstStyle/>
          <a:p>
            <a:fld id="{756396CA-7248-984C-9A86-C67DB30D7040}" type="datetimeFigureOut">
              <a:rPr lang="fr-FR" smtClean="0"/>
              <a:t>26/11/2021</a:t>
            </a:fld>
            <a:endParaRPr lang="fr-FR"/>
          </a:p>
        </p:txBody>
      </p:sp>
      <p:sp>
        <p:nvSpPr>
          <p:cNvPr id="3" name="Espace réservé du pied de page 2">
            <a:extLst>
              <a:ext uri="{FF2B5EF4-FFF2-40B4-BE49-F238E27FC236}">
                <a16:creationId xmlns:a16="http://schemas.microsoft.com/office/drawing/2014/main" id="{1AAF7156-9CA1-0E4C-B2F2-00DEB4EEE2D2}"/>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0065CC0E-FC85-DC49-81DE-F12155557116}"/>
              </a:ext>
            </a:extLst>
          </p:cNvPr>
          <p:cNvSpPr>
            <a:spLocks noGrp="1"/>
          </p:cNvSpPr>
          <p:nvPr>
            <p:ph type="sldNum" sz="quarter" idx="12"/>
          </p:nvPr>
        </p:nvSpPr>
        <p:spPr/>
        <p:txBody>
          <a:bodyPr/>
          <a:lstStyle/>
          <a:p>
            <a:fld id="{3B740BD1-0168-BF46-90E7-8E45951B343E}" type="slidenum">
              <a:rPr lang="fr-FR" smtClean="0"/>
              <a:t>‹N°›</a:t>
            </a:fld>
            <a:endParaRPr lang="fr-FR"/>
          </a:p>
        </p:txBody>
      </p:sp>
    </p:spTree>
    <p:extLst>
      <p:ext uri="{BB962C8B-B14F-4D97-AF65-F5344CB8AC3E}">
        <p14:creationId xmlns:p14="http://schemas.microsoft.com/office/powerpoint/2010/main" val="3682684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4AEA65-FF75-F541-883E-C81A74C6656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E747F889-38AB-4D43-B6EA-257356FDAA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6B738022-CDD1-8A46-8294-670A238240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42972B5E-AC95-9D4B-BD56-CAD017A24826}"/>
              </a:ext>
            </a:extLst>
          </p:cNvPr>
          <p:cNvSpPr>
            <a:spLocks noGrp="1"/>
          </p:cNvSpPr>
          <p:nvPr>
            <p:ph type="dt" sz="half" idx="10"/>
          </p:nvPr>
        </p:nvSpPr>
        <p:spPr/>
        <p:txBody>
          <a:bodyPr/>
          <a:lstStyle/>
          <a:p>
            <a:fld id="{756396CA-7248-984C-9A86-C67DB30D7040}" type="datetimeFigureOut">
              <a:rPr lang="fr-FR" smtClean="0"/>
              <a:t>26/11/2021</a:t>
            </a:fld>
            <a:endParaRPr lang="fr-FR"/>
          </a:p>
        </p:txBody>
      </p:sp>
      <p:sp>
        <p:nvSpPr>
          <p:cNvPr id="6" name="Espace réservé du pied de page 5">
            <a:extLst>
              <a:ext uri="{FF2B5EF4-FFF2-40B4-BE49-F238E27FC236}">
                <a16:creationId xmlns:a16="http://schemas.microsoft.com/office/drawing/2014/main" id="{B71D3BBE-49DB-8C4B-8723-60E3622CC2D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6EF62BE-EB6D-DB42-A993-18EAFD979339}"/>
              </a:ext>
            </a:extLst>
          </p:cNvPr>
          <p:cNvSpPr>
            <a:spLocks noGrp="1"/>
          </p:cNvSpPr>
          <p:nvPr>
            <p:ph type="sldNum" sz="quarter" idx="12"/>
          </p:nvPr>
        </p:nvSpPr>
        <p:spPr/>
        <p:txBody>
          <a:bodyPr/>
          <a:lstStyle/>
          <a:p>
            <a:fld id="{3B740BD1-0168-BF46-90E7-8E45951B343E}" type="slidenum">
              <a:rPr lang="fr-FR" smtClean="0"/>
              <a:t>‹N°›</a:t>
            </a:fld>
            <a:endParaRPr lang="fr-FR"/>
          </a:p>
        </p:txBody>
      </p:sp>
    </p:spTree>
    <p:extLst>
      <p:ext uri="{BB962C8B-B14F-4D97-AF65-F5344CB8AC3E}">
        <p14:creationId xmlns:p14="http://schemas.microsoft.com/office/powerpoint/2010/main" val="3592680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341A19-E2F1-114A-B547-5F4765A6EED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D0D51A8C-5EB1-7043-8440-F795FD8CB2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06DBCFA9-5625-C047-9DDD-0D7CAA7B2D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FDC8F233-27A0-E743-9078-2E236BF9BB97}"/>
              </a:ext>
            </a:extLst>
          </p:cNvPr>
          <p:cNvSpPr>
            <a:spLocks noGrp="1"/>
          </p:cNvSpPr>
          <p:nvPr>
            <p:ph type="dt" sz="half" idx="10"/>
          </p:nvPr>
        </p:nvSpPr>
        <p:spPr/>
        <p:txBody>
          <a:bodyPr/>
          <a:lstStyle/>
          <a:p>
            <a:fld id="{756396CA-7248-984C-9A86-C67DB30D7040}" type="datetimeFigureOut">
              <a:rPr lang="fr-FR" smtClean="0"/>
              <a:t>26/11/2021</a:t>
            </a:fld>
            <a:endParaRPr lang="fr-FR"/>
          </a:p>
        </p:txBody>
      </p:sp>
      <p:sp>
        <p:nvSpPr>
          <p:cNvPr id="6" name="Espace réservé du pied de page 5">
            <a:extLst>
              <a:ext uri="{FF2B5EF4-FFF2-40B4-BE49-F238E27FC236}">
                <a16:creationId xmlns:a16="http://schemas.microsoft.com/office/drawing/2014/main" id="{87106510-C5EC-C945-83B8-D3EFA56460F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6DD66F5-836A-F54A-8F03-83245736492D}"/>
              </a:ext>
            </a:extLst>
          </p:cNvPr>
          <p:cNvSpPr>
            <a:spLocks noGrp="1"/>
          </p:cNvSpPr>
          <p:nvPr>
            <p:ph type="sldNum" sz="quarter" idx="12"/>
          </p:nvPr>
        </p:nvSpPr>
        <p:spPr/>
        <p:txBody>
          <a:bodyPr/>
          <a:lstStyle/>
          <a:p>
            <a:fld id="{3B740BD1-0168-BF46-90E7-8E45951B343E}" type="slidenum">
              <a:rPr lang="fr-FR" smtClean="0"/>
              <a:t>‹N°›</a:t>
            </a:fld>
            <a:endParaRPr lang="fr-FR"/>
          </a:p>
        </p:txBody>
      </p:sp>
    </p:spTree>
    <p:extLst>
      <p:ext uri="{BB962C8B-B14F-4D97-AF65-F5344CB8AC3E}">
        <p14:creationId xmlns:p14="http://schemas.microsoft.com/office/powerpoint/2010/main" val="2377761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59D94AB-1B1E-3C42-8E2B-AC273F222C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BC76050-D959-5C42-8DDA-D9F5EDDB80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2ED24CF9-199E-3340-A35E-1643CED980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6396CA-7248-984C-9A86-C67DB30D7040}" type="datetimeFigureOut">
              <a:rPr lang="fr-FR" smtClean="0"/>
              <a:t>26/11/2021</a:t>
            </a:fld>
            <a:endParaRPr lang="fr-FR"/>
          </a:p>
        </p:txBody>
      </p:sp>
      <p:sp>
        <p:nvSpPr>
          <p:cNvPr id="5" name="Espace réservé du pied de page 4">
            <a:extLst>
              <a:ext uri="{FF2B5EF4-FFF2-40B4-BE49-F238E27FC236}">
                <a16:creationId xmlns:a16="http://schemas.microsoft.com/office/drawing/2014/main" id="{D174B494-4DB6-3047-8A49-ED37E46753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B927D0FF-8A62-0845-AAFF-7B74620346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740BD1-0168-BF46-90E7-8E45951B343E}" type="slidenum">
              <a:rPr lang="fr-FR" smtClean="0"/>
              <a:t>‹N°›</a:t>
            </a:fld>
            <a:endParaRPr lang="fr-FR"/>
          </a:p>
        </p:txBody>
      </p:sp>
    </p:spTree>
    <p:extLst>
      <p:ext uri="{BB962C8B-B14F-4D97-AF65-F5344CB8AC3E}">
        <p14:creationId xmlns:p14="http://schemas.microsoft.com/office/powerpoint/2010/main" val="17666143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3.png"/><Relationship Id="rId9"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6.ti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hyperlink" Target="https://globalhealth5050.org/the-sex-gender-and-covid-19-project/the-data-tracker/"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globalhealth5050.org/the-sex-gender-and-covid-19-project/the-data-tracker/" TargetMode="External"/><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covid.cdc.gov/covid-data-tracker/#underlying-med-conditions"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covid.cdc.gov/covid-data-tracker/#underlying-med-conditions"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5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ACB12BF1-4207-4E1C-A42C-892D611EDD4E}"/>
              </a:ext>
            </a:extLst>
          </p:cNvPr>
          <p:cNvPicPr>
            <a:picLocks noChangeAspect="1"/>
          </p:cNvPicPr>
          <p:nvPr/>
        </p:nvPicPr>
        <p:blipFill>
          <a:blip r:embed="rId3"/>
          <a:stretch>
            <a:fillRect/>
          </a:stretch>
        </p:blipFill>
        <p:spPr>
          <a:xfrm>
            <a:off x="926368" y="2458872"/>
            <a:ext cx="4074366" cy="2445838"/>
          </a:xfrm>
          <a:prstGeom prst="rect">
            <a:avLst/>
          </a:prstGeom>
        </p:spPr>
      </p:pic>
      <p:pic>
        <p:nvPicPr>
          <p:cNvPr id="13" name="Image 7">
            <a:extLst>
              <a:ext uri="{FF2B5EF4-FFF2-40B4-BE49-F238E27FC236}">
                <a16:creationId xmlns:a16="http://schemas.microsoft.com/office/drawing/2014/main" id="{E9169EBD-676B-4869-9BAA-EB35EABA240A}"/>
              </a:ext>
            </a:extLst>
          </p:cNvPr>
          <p:cNvPicPr>
            <a:picLocks noChangeAspect="1"/>
          </p:cNvPicPr>
          <p:nvPr/>
        </p:nvPicPr>
        <p:blipFill>
          <a:blip r:embed="rId4"/>
          <a:stretch>
            <a:fillRect/>
          </a:stretch>
        </p:blipFill>
        <p:spPr>
          <a:xfrm>
            <a:off x="926368" y="847633"/>
            <a:ext cx="2233021" cy="1485973"/>
          </a:xfrm>
          <a:prstGeom prst="rect">
            <a:avLst/>
          </a:prstGeom>
        </p:spPr>
      </p:pic>
      <p:pic>
        <p:nvPicPr>
          <p:cNvPr id="20" name="Image 19">
            <a:extLst>
              <a:ext uri="{FF2B5EF4-FFF2-40B4-BE49-F238E27FC236}">
                <a16:creationId xmlns:a16="http://schemas.microsoft.com/office/drawing/2014/main" id="{5B3515C5-41E3-4E0C-9E0E-C321A3AAE70D}"/>
              </a:ext>
            </a:extLst>
          </p:cNvPr>
          <p:cNvPicPr/>
          <p:nvPr/>
        </p:nvPicPr>
        <p:blipFill rotWithShape="1">
          <a:blip r:embed="rId5">
            <a:extLst>
              <a:ext uri="{28A0092B-C50C-407E-A947-70E740481C1C}">
                <a14:useLocalDpi xmlns:a14="http://schemas.microsoft.com/office/drawing/2010/main"/>
              </a:ext>
            </a:extLst>
          </a:blip>
          <a:srcRect/>
          <a:stretch/>
        </p:blipFill>
        <p:spPr bwMode="auto">
          <a:xfrm>
            <a:off x="3411324" y="833685"/>
            <a:ext cx="1566550" cy="1519927"/>
          </a:xfrm>
          <a:prstGeom prst="rect">
            <a:avLst/>
          </a:prstGeom>
          <a:noFill/>
          <a:ln>
            <a:noFill/>
          </a:ln>
        </p:spPr>
      </p:pic>
      <p:sp>
        <p:nvSpPr>
          <p:cNvPr id="2" name="Titre 1"/>
          <p:cNvSpPr>
            <a:spLocks noGrp="1"/>
          </p:cNvSpPr>
          <p:nvPr>
            <p:ph type="ctrTitle"/>
          </p:nvPr>
        </p:nvSpPr>
        <p:spPr>
          <a:xfrm>
            <a:off x="800244" y="5597207"/>
            <a:ext cx="10781114" cy="764232"/>
          </a:xfrm>
          <a:solidFill>
            <a:srgbClr val="74A2BD"/>
          </a:solidFill>
          <a:ln/>
        </p:spPr>
        <p:style>
          <a:lnRef idx="1">
            <a:schemeClr val="accent5"/>
          </a:lnRef>
          <a:fillRef idx="2">
            <a:schemeClr val="accent5"/>
          </a:fillRef>
          <a:effectRef idx="1">
            <a:schemeClr val="accent5"/>
          </a:effectRef>
          <a:fontRef idx="minor">
            <a:schemeClr val="dk1"/>
          </a:fontRef>
        </p:style>
        <p:txBody>
          <a:bodyPr anchor="ctr">
            <a:noAutofit/>
          </a:bodyPr>
          <a:lstStyle/>
          <a:p>
            <a:r>
              <a:rPr lang="fr-FR" sz="2800" b="1" cap="small" dirty="0">
                <a:solidFill>
                  <a:schemeClr val="bg1"/>
                </a:solidFill>
              </a:rPr>
              <a:t>COVID-19 approche systémique</a:t>
            </a:r>
          </a:p>
        </p:txBody>
      </p:sp>
      <p:pic>
        <p:nvPicPr>
          <p:cNvPr id="1026" name="Picture 2" descr="The omics cascade. Metabolomics is the final step in the cascade, and... |  Download Scientific Diagram">
            <a:extLst>
              <a:ext uri="{FF2B5EF4-FFF2-40B4-BE49-F238E27FC236}">
                <a16:creationId xmlns:a16="http://schemas.microsoft.com/office/drawing/2014/main" id="{9476A6B3-1BBA-4A9B-81EB-8310B6D4893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512397" y="496561"/>
            <a:ext cx="4237775" cy="464767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33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5378"/>
            <a:ext cx="12192000" cy="546003"/>
          </a:xfrm>
          <a:prstGeom prst="rect">
            <a:avLst/>
          </a:prstGeom>
          <a:gradFill rotWithShape="0">
            <a:gsLst>
              <a:gs pos="100000">
                <a:schemeClr val="accent1">
                  <a:lumMod val="75000"/>
                </a:schemeClr>
              </a:gs>
              <a:gs pos="0">
                <a:schemeClr val="accent1">
                  <a:lumMod val="60000"/>
                  <a:lumOff val="40000"/>
                </a:schemeClr>
              </a:gs>
              <a:gs pos="100000">
                <a:srgbClr val="99CC00">
                  <a:alpha val="93999"/>
                </a:srgbClr>
              </a:gs>
            </a:gsLst>
            <a:lin ang="5400000" scaled="1"/>
          </a:gra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3" name="Espace réservé du numéro de diapositive 2">
            <a:extLst>
              <a:ext uri="{FF2B5EF4-FFF2-40B4-BE49-F238E27FC236}">
                <a16:creationId xmlns:a16="http://schemas.microsoft.com/office/drawing/2014/main" id="{F4133B01-93F7-4F01-A509-30E0ADB35D55}"/>
              </a:ext>
            </a:extLst>
          </p:cNvPr>
          <p:cNvSpPr>
            <a:spLocks noGrp="1"/>
          </p:cNvSpPr>
          <p:nvPr>
            <p:ph type="sldNum" sz="quarter" idx="12"/>
          </p:nvPr>
        </p:nvSpPr>
        <p:spPr>
          <a:xfrm>
            <a:off x="9444896" y="6503205"/>
            <a:ext cx="2743200" cy="365125"/>
          </a:xfrm>
        </p:spPr>
        <p:txBody>
          <a:bodyPr/>
          <a:lstStyle/>
          <a:p>
            <a:fld id="{5387AF55-B268-49B9-9318-AC9478C47BB9}" type="slidenum">
              <a:rPr lang="fr-FR" smtClean="0"/>
              <a:t>10</a:t>
            </a:fld>
            <a:endParaRPr lang="fr-FR" dirty="0"/>
          </a:p>
        </p:txBody>
      </p:sp>
      <p:sp>
        <p:nvSpPr>
          <p:cNvPr id="22" name="Text Box 2">
            <a:extLst>
              <a:ext uri="{FF2B5EF4-FFF2-40B4-BE49-F238E27FC236}">
                <a16:creationId xmlns:a16="http://schemas.microsoft.com/office/drawing/2014/main" id="{901A461D-96BE-4DBF-BF8C-FAC1077CA48A}"/>
              </a:ext>
            </a:extLst>
          </p:cNvPr>
          <p:cNvSpPr txBox="1">
            <a:spLocks noChangeArrowheads="1"/>
          </p:cNvSpPr>
          <p:nvPr/>
        </p:nvSpPr>
        <p:spPr bwMode="auto">
          <a:xfrm>
            <a:off x="400051" y="51694"/>
            <a:ext cx="11296650" cy="46384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9pPr>
          </a:lstStyle>
          <a:p>
            <a:pPr>
              <a:buClrTx/>
              <a:buFontTx/>
              <a:buNone/>
            </a:pPr>
            <a:r>
              <a:rPr lang="fr-FR" b="1" i="1" dirty="0">
                <a:solidFill>
                  <a:srgbClr val="FFFFFF"/>
                </a:solidFill>
                <a:ea typeface="Arial" charset="0"/>
                <a:cs typeface="Arial" charset="0"/>
              </a:rPr>
              <a:t>2- Aspect clinique « classique»</a:t>
            </a:r>
          </a:p>
        </p:txBody>
      </p:sp>
      <p:sp>
        <p:nvSpPr>
          <p:cNvPr id="16" name="ZoneTexte 15">
            <a:extLst>
              <a:ext uri="{FF2B5EF4-FFF2-40B4-BE49-F238E27FC236}">
                <a16:creationId xmlns:a16="http://schemas.microsoft.com/office/drawing/2014/main" id="{A39482FA-94A4-458A-ACF3-AE29177D6592}"/>
              </a:ext>
            </a:extLst>
          </p:cNvPr>
          <p:cNvSpPr txBox="1"/>
          <p:nvPr/>
        </p:nvSpPr>
        <p:spPr>
          <a:xfrm>
            <a:off x="9264019" y="6565186"/>
            <a:ext cx="2630913" cy="276999"/>
          </a:xfrm>
          <a:prstGeom prst="rect">
            <a:avLst/>
          </a:prstGeom>
          <a:noFill/>
        </p:spPr>
        <p:txBody>
          <a:bodyPr wrap="none" rtlCol="0">
            <a:spAutoFit/>
          </a:bodyPr>
          <a:lstStyle/>
          <a:p>
            <a:pPr defTabSz="457200"/>
            <a:r>
              <a:rPr lang="fr-FR" sz="1200" dirty="0">
                <a:solidFill>
                  <a:prstClr val="black"/>
                </a:solidFill>
              </a:rPr>
              <a:t>Tay MZ et al. Nat </a:t>
            </a:r>
            <a:r>
              <a:rPr lang="fr-FR" sz="1200" dirty="0" err="1">
                <a:solidFill>
                  <a:prstClr val="black"/>
                </a:solidFill>
              </a:rPr>
              <a:t>review</a:t>
            </a:r>
            <a:r>
              <a:rPr lang="fr-FR" sz="1200" dirty="0">
                <a:solidFill>
                  <a:prstClr val="black"/>
                </a:solidFill>
              </a:rPr>
              <a:t> </a:t>
            </a:r>
            <a:r>
              <a:rPr lang="fr-FR" sz="1200" dirty="0" err="1">
                <a:solidFill>
                  <a:prstClr val="black"/>
                </a:solidFill>
              </a:rPr>
              <a:t>Immunol</a:t>
            </a:r>
            <a:r>
              <a:rPr lang="fr-FR" sz="1200" dirty="0">
                <a:solidFill>
                  <a:prstClr val="black"/>
                </a:solidFill>
              </a:rPr>
              <a:t> 2020</a:t>
            </a:r>
          </a:p>
        </p:txBody>
      </p:sp>
      <p:pic>
        <p:nvPicPr>
          <p:cNvPr id="2" name="Image 1">
            <a:extLst>
              <a:ext uri="{FF2B5EF4-FFF2-40B4-BE49-F238E27FC236}">
                <a16:creationId xmlns:a16="http://schemas.microsoft.com/office/drawing/2014/main" id="{B65555F0-FA0F-47C9-BA1B-CAD6086E9A1D}"/>
              </a:ext>
            </a:extLst>
          </p:cNvPr>
          <p:cNvPicPr>
            <a:picLocks noChangeAspect="1"/>
          </p:cNvPicPr>
          <p:nvPr/>
        </p:nvPicPr>
        <p:blipFill rotWithShape="1">
          <a:blip r:embed="rId3">
            <a:extLst>
              <a:ext uri="{28A0092B-C50C-407E-A947-70E740481C1C}">
                <a14:useLocalDpi xmlns:a14="http://schemas.microsoft.com/office/drawing/2010/main"/>
              </a:ext>
            </a:extLst>
          </a:blip>
          <a:srcRect l="892" r="339"/>
          <a:stretch/>
        </p:blipFill>
        <p:spPr>
          <a:xfrm>
            <a:off x="434692" y="828008"/>
            <a:ext cx="11322616" cy="5373096"/>
          </a:xfrm>
          <a:prstGeom prst="rect">
            <a:avLst/>
          </a:prstGeom>
        </p:spPr>
      </p:pic>
    </p:spTree>
    <p:extLst>
      <p:ext uri="{BB962C8B-B14F-4D97-AF65-F5344CB8AC3E}">
        <p14:creationId xmlns:p14="http://schemas.microsoft.com/office/powerpoint/2010/main" val="159088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5378"/>
            <a:ext cx="12192000" cy="546003"/>
          </a:xfrm>
          <a:prstGeom prst="rect">
            <a:avLst/>
          </a:prstGeom>
          <a:gradFill rotWithShape="0">
            <a:gsLst>
              <a:gs pos="100000">
                <a:schemeClr val="accent1">
                  <a:lumMod val="75000"/>
                </a:schemeClr>
              </a:gs>
              <a:gs pos="0">
                <a:schemeClr val="accent1">
                  <a:lumMod val="60000"/>
                  <a:lumOff val="40000"/>
                </a:schemeClr>
              </a:gs>
              <a:gs pos="100000">
                <a:srgbClr val="99CC00">
                  <a:alpha val="93999"/>
                </a:srgbClr>
              </a:gs>
            </a:gsLst>
            <a:lin ang="5400000" scaled="1"/>
          </a:gra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3" name="Espace réservé du numéro de diapositive 2">
            <a:extLst>
              <a:ext uri="{FF2B5EF4-FFF2-40B4-BE49-F238E27FC236}">
                <a16:creationId xmlns:a16="http://schemas.microsoft.com/office/drawing/2014/main" id="{F4133B01-93F7-4F01-A509-30E0ADB35D55}"/>
              </a:ext>
            </a:extLst>
          </p:cNvPr>
          <p:cNvSpPr>
            <a:spLocks noGrp="1"/>
          </p:cNvSpPr>
          <p:nvPr>
            <p:ph type="sldNum" sz="quarter" idx="12"/>
          </p:nvPr>
        </p:nvSpPr>
        <p:spPr>
          <a:xfrm>
            <a:off x="9444896" y="6503205"/>
            <a:ext cx="2743200" cy="365125"/>
          </a:xfrm>
        </p:spPr>
        <p:txBody>
          <a:bodyPr/>
          <a:lstStyle/>
          <a:p>
            <a:fld id="{5387AF55-B268-49B9-9318-AC9478C47BB9}" type="slidenum">
              <a:rPr lang="fr-FR" smtClean="0"/>
              <a:t>11</a:t>
            </a:fld>
            <a:endParaRPr lang="fr-FR" dirty="0"/>
          </a:p>
        </p:txBody>
      </p:sp>
      <p:sp>
        <p:nvSpPr>
          <p:cNvPr id="22" name="Text Box 2">
            <a:extLst>
              <a:ext uri="{FF2B5EF4-FFF2-40B4-BE49-F238E27FC236}">
                <a16:creationId xmlns:a16="http://schemas.microsoft.com/office/drawing/2014/main" id="{901A461D-96BE-4DBF-BF8C-FAC1077CA48A}"/>
              </a:ext>
            </a:extLst>
          </p:cNvPr>
          <p:cNvSpPr txBox="1">
            <a:spLocks noChangeArrowheads="1"/>
          </p:cNvSpPr>
          <p:nvPr/>
        </p:nvSpPr>
        <p:spPr bwMode="auto">
          <a:xfrm>
            <a:off x="400051" y="51694"/>
            <a:ext cx="11296650" cy="46384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9pPr>
          </a:lstStyle>
          <a:p>
            <a:r>
              <a:rPr lang="fr-FR" b="1" i="1" dirty="0">
                <a:solidFill>
                  <a:srgbClr val="FFFFFF"/>
                </a:solidFill>
                <a:ea typeface="Arial" charset="0"/>
                <a:cs typeface="Arial" charset="0"/>
              </a:rPr>
              <a:t>3- Des particularités cliniques importantes</a:t>
            </a:r>
          </a:p>
        </p:txBody>
      </p:sp>
      <p:pic>
        <p:nvPicPr>
          <p:cNvPr id="5" name="Image 4">
            <a:extLst>
              <a:ext uri="{FF2B5EF4-FFF2-40B4-BE49-F238E27FC236}">
                <a16:creationId xmlns:a16="http://schemas.microsoft.com/office/drawing/2014/main" id="{81A13FD5-38EA-4C35-B609-524C27A3F1F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63526" y="1460181"/>
            <a:ext cx="11133175" cy="3446238"/>
          </a:xfrm>
          <a:prstGeom prst="rect">
            <a:avLst/>
          </a:prstGeom>
        </p:spPr>
      </p:pic>
      <p:sp>
        <p:nvSpPr>
          <p:cNvPr id="2" name="Rectangle 1">
            <a:extLst>
              <a:ext uri="{FF2B5EF4-FFF2-40B4-BE49-F238E27FC236}">
                <a16:creationId xmlns:a16="http://schemas.microsoft.com/office/drawing/2014/main" id="{1A58F1A9-644D-4737-B3CE-AC559CC8287C}"/>
              </a:ext>
            </a:extLst>
          </p:cNvPr>
          <p:cNvSpPr/>
          <p:nvPr/>
        </p:nvSpPr>
        <p:spPr>
          <a:xfrm>
            <a:off x="116959" y="875391"/>
            <a:ext cx="6422065" cy="5450982"/>
          </a:xfrm>
          <a:prstGeom prst="rect">
            <a:avLst/>
          </a:prstGeom>
          <a:solidFill>
            <a:srgbClr val="FF0000">
              <a:alpha val="1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2021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16561"/>
            <a:ext cx="12192000" cy="546003"/>
          </a:xfrm>
          <a:prstGeom prst="rect">
            <a:avLst/>
          </a:prstGeom>
          <a:gradFill rotWithShape="0">
            <a:gsLst>
              <a:gs pos="100000">
                <a:schemeClr val="accent1">
                  <a:lumMod val="75000"/>
                </a:schemeClr>
              </a:gs>
              <a:gs pos="0">
                <a:schemeClr val="accent1">
                  <a:lumMod val="60000"/>
                  <a:lumOff val="40000"/>
                </a:schemeClr>
              </a:gs>
              <a:gs pos="100000">
                <a:srgbClr val="99CC00">
                  <a:alpha val="93999"/>
                </a:srgbClr>
              </a:gs>
            </a:gsLst>
            <a:lin ang="5400000" scaled="1"/>
          </a:gra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6" name="Text Box 2"/>
          <p:cNvSpPr txBox="1">
            <a:spLocks noChangeArrowheads="1"/>
          </p:cNvSpPr>
          <p:nvPr/>
        </p:nvSpPr>
        <p:spPr bwMode="auto">
          <a:xfrm>
            <a:off x="5482312" y="-3083"/>
            <a:ext cx="1159590"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9pPr>
          </a:lstStyle>
          <a:p>
            <a:pPr>
              <a:buClrTx/>
              <a:buFontTx/>
              <a:buNone/>
            </a:pPr>
            <a:r>
              <a:rPr lang="fr-FR" sz="2800" b="1" dirty="0">
                <a:solidFill>
                  <a:srgbClr val="FFFFFF"/>
                </a:solidFill>
                <a:ea typeface="Arial" charset="0"/>
                <a:cs typeface="Arial" charset="0"/>
              </a:rPr>
              <a:t>PLAN</a:t>
            </a:r>
          </a:p>
        </p:txBody>
      </p:sp>
      <p:sp>
        <p:nvSpPr>
          <p:cNvPr id="2" name="ZoneTexte 1"/>
          <p:cNvSpPr txBox="1"/>
          <p:nvPr/>
        </p:nvSpPr>
        <p:spPr>
          <a:xfrm>
            <a:off x="1819286" y="1103614"/>
            <a:ext cx="1584088" cy="400110"/>
          </a:xfrm>
          <a:prstGeom prst="rect">
            <a:avLst/>
          </a:prstGeom>
          <a:noFill/>
        </p:spPr>
        <p:txBody>
          <a:bodyPr wrap="none" rtlCol="0">
            <a:spAutoFit/>
          </a:bodyPr>
          <a:lstStyle/>
          <a:p>
            <a:r>
              <a:rPr lang="fr-FR" sz="2000" b="1" cap="all" dirty="0">
                <a:latin typeface="Arial" charset="0"/>
                <a:ea typeface="Arial" charset="0"/>
                <a:cs typeface="Arial" charset="0"/>
              </a:rPr>
              <a:t>Contexte</a:t>
            </a:r>
          </a:p>
        </p:txBody>
      </p:sp>
      <p:sp>
        <p:nvSpPr>
          <p:cNvPr id="33" name="ZoneTexte 32"/>
          <p:cNvSpPr txBox="1"/>
          <p:nvPr/>
        </p:nvSpPr>
        <p:spPr>
          <a:xfrm>
            <a:off x="1819286" y="2275712"/>
            <a:ext cx="3453446" cy="400110"/>
          </a:xfrm>
          <a:prstGeom prst="rect">
            <a:avLst/>
          </a:prstGeom>
          <a:noFill/>
        </p:spPr>
        <p:txBody>
          <a:bodyPr wrap="none" rtlCol="0">
            <a:spAutoFit/>
          </a:bodyPr>
          <a:lstStyle/>
          <a:p>
            <a:r>
              <a:rPr lang="fr-FR" sz="2000" b="1" cap="all" dirty="0">
                <a:latin typeface="Arial" charset="0"/>
                <a:ea typeface="Arial" charset="0"/>
                <a:cs typeface="Arial" charset="0"/>
              </a:rPr>
              <a:t>L’entrée du SARS-Cov2</a:t>
            </a:r>
          </a:p>
        </p:txBody>
      </p:sp>
      <p:sp>
        <p:nvSpPr>
          <p:cNvPr id="18" name="ZoneTexte 17">
            <a:extLst>
              <a:ext uri="{FF2B5EF4-FFF2-40B4-BE49-F238E27FC236}">
                <a16:creationId xmlns:a16="http://schemas.microsoft.com/office/drawing/2014/main" id="{383E56BF-23D4-42F5-8F16-B85CAEF5FEED}"/>
              </a:ext>
            </a:extLst>
          </p:cNvPr>
          <p:cNvSpPr txBox="1"/>
          <p:nvPr/>
        </p:nvSpPr>
        <p:spPr>
          <a:xfrm>
            <a:off x="1819286" y="5792004"/>
            <a:ext cx="2082621" cy="400110"/>
          </a:xfrm>
          <a:prstGeom prst="rect">
            <a:avLst/>
          </a:prstGeom>
          <a:noFill/>
        </p:spPr>
        <p:txBody>
          <a:bodyPr wrap="square" rtlCol="0">
            <a:spAutoFit/>
          </a:bodyPr>
          <a:lstStyle/>
          <a:p>
            <a:r>
              <a:rPr lang="fr-FR" sz="2000" b="1" cap="all" dirty="0">
                <a:solidFill>
                  <a:schemeClr val="bg2">
                    <a:lumMod val="75000"/>
                  </a:schemeClr>
                </a:solidFill>
                <a:latin typeface="Arial" charset="0"/>
                <a:ea typeface="Arial" charset="0"/>
                <a:cs typeface="Arial" charset="0"/>
              </a:rPr>
              <a:t>Conclusions</a:t>
            </a:r>
          </a:p>
        </p:txBody>
      </p:sp>
      <p:sp>
        <p:nvSpPr>
          <p:cNvPr id="25" name="ZoneTexte 24">
            <a:extLst>
              <a:ext uri="{FF2B5EF4-FFF2-40B4-BE49-F238E27FC236}">
                <a16:creationId xmlns:a16="http://schemas.microsoft.com/office/drawing/2014/main" id="{DC25BBB8-D56C-43A5-8A8E-3D4191E4ED2D}"/>
              </a:ext>
            </a:extLst>
          </p:cNvPr>
          <p:cNvSpPr txBox="1"/>
          <p:nvPr/>
        </p:nvSpPr>
        <p:spPr>
          <a:xfrm>
            <a:off x="1819286" y="3447810"/>
            <a:ext cx="9151031" cy="400110"/>
          </a:xfrm>
          <a:prstGeom prst="rect">
            <a:avLst/>
          </a:prstGeom>
          <a:noFill/>
        </p:spPr>
        <p:txBody>
          <a:bodyPr wrap="none" rtlCol="0">
            <a:spAutoFit/>
          </a:bodyPr>
          <a:lstStyle/>
          <a:p>
            <a:r>
              <a:rPr lang="fr-FR" sz="2000" b="1" cap="all" dirty="0">
                <a:solidFill>
                  <a:schemeClr val="bg2">
                    <a:lumMod val="75000"/>
                  </a:schemeClr>
                </a:solidFill>
                <a:latin typeface="Arial" charset="0"/>
                <a:ea typeface="Arial" charset="0"/>
                <a:cs typeface="Arial" charset="0"/>
              </a:rPr>
              <a:t>Réponse de l’hôte au SARS-Cov2 apport de l’approche OMICS </a:t>
            </a:r>
          </a:p>
        </p:txBody>
      </p:sp>
      <p:sp>
        <p:nvSpPr>
          <p:cNvPr id="30" name="ZoneTexte 29">
            <a:extLst>
              <a:ext uri="{FF2B5EF4-FFF2-40B4-BE49-F238E27FC236}">
                <a16:creationId xmlns:a16="http://schemas.microsoft.com/office/drawing/2014/main" id="{CD7FE968-BFED-4098-87D4-6A45C9054E37}"/>
              </a:ext>
            </a:extLst>
          </p:cNvPr>
          <p:cNvSpPr txBox="1"/>
          <p:nvPr/>
        </p:nvSpPr>
        <p:spPr>
          <a:xfrm>
            <a:off x="1819286" y="4619907"/>
            <a:ext cx="6861558" cy="400110"/>
          </a:xfrm>
          <a:prstGeom prst="rect">
            <a:avLst/>
          </a:prstGeom>
          <a:noFill/>
        </p:spPr>
        <p:txBody>
          <a:bodyPr wrap="none" rtlCol="0">
            <a:spAutoFit/>
          </a:bodyPr>
          <a:lstStyle/>
          <a:p>
            <a:r>
              <a:rPr lang="fr-FR" sz="2000" b="1" cap="all" dirty="0">
                <a:solidFill>
                  <a:schemeClr val="bg2">
                    <a:lumMod val="75000"/>
                  </a:schemeClr>
                </a:solidFill>
                <a:latin typeface="Arial" charset="0"/>
                <a:ea typeface="Arial" charset="0"/>
                <a:cs typeface="Arial" charset="0"/>
              </a:rPr>
              <a:t>Une autre dimension systémique : l’</a:t>
            </a:r>
            <a:r>
              <a:rPr lang="fr-FR" sz="2000" b="1" cap="all" dirty="0" err="1">
                <a:solidFill>
                  <a:schemeClr val="bg2">
                    <a:lumMod val="75000"/>
                  </a:schemeClr>
                </a:solidFill>
                <a:latin typeface="Arial" charset="0"/>
                <a:ea typeface="Arial" charset="0"/>
                <a:cs typeface="Arial" charset="0"/>
              </a:rPr>
              <a:t>exposome</a:t>
            </a:r>
            <a:endParaRPr lang="fr-FR" sz="2000" b="1" cap="all" dirty="0">
              <a:solidFill>
                <a:schemeClr val="bg2">
                  <a:lumMod val="75000"/>
                </a:schemeClr>
              </a:solidFill>
              <a:latin typeface="Arial" charset="0"/>
              <a:ea typeface="Arial" charset="0"/>
              <a:cs typeface="Arial" charset="0"/>
            </a:endParaRPr>
          </a:p>
        </p:txBody>
      </p:sp>
    </p:spTree>
    <p:extLst>
      <p:ext uri="{BB962C8B-B14F-4D97-AF65-F5344CB8AC3E}">
        <p14:creationId xmlns:p14="http://schemas.microsoft.com/office/powerpoint/2010/main" val="1839022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8C5E07FF-BC5C-6A4A-A250-00B68E8E5FB2}"/>
              </a:ext>
            </a:extLst>
          </p:cNvPr>
          <p:cNvPicPr>
            <a:picLocks noChangeAspect="1"/>
          </p:cNvPicPr>
          <p:nvPr/>
        </p:nvPicPr>
        <p:blipFill>
          <a:blip r:embed="rId3"/>
          <a:stretch>
            <a:fillRect/>
          </a:stretch>
        </p:blipFill>
        <p:spPr>
          <a:xfrm>
            <a:off x="7211568" y="829056"/>
            <a:ext cx="4572000" cy="5364480"/>
          </a:xfrm>
          <a:prstGeom prst="rect">
            <a:avLst/>
          </a:prstGeom>
        </p:spPr>
      </p:pic>
      <p:sp>
        <p:nvSpPr>
          <p:cNvPr id="3" name="ZoneTexte 2">
            <a:extLst>
              <a:ext uri="{FF2B5EF4-FFF2-40B4-BE49-F238E27FC236}">
                <a16:creationId xmlns:a16="http://schemas.microsoft.com/office/drawing/2014/main" id="{0A771B5C-B09B-F241-8B6C-F571DF9866E4}"/>
              </a:ext>
            </a:extLst>
          </p:cNvPr>
          <p:cNvSpPr txBox="1"/>
          <p:nvPr/>
        </p:nvSpPr>
        <p:spPr>
          <a:xfrm>
            <a:off x="2133600" y="6397526"/>
            <a:ext cx="9765792" cy="338554"/>
          </a:xfrm>
          <a:prstGeom prst="rect">
            <a:avLst/>
          </a:prstGeom>
          <a:noFill/>
        </p:spPr>
        <p:txBody>
          <a:bodyPr wrap="square" rtlCol="0">
            <a:spAutoFit/>
          </a:bodyPr>
          <a:lstStyle/>
          <a:p>
            <a:r>
              <a:rPr lang="fr-FR" sz="1600" i="1" dirty="0"/>
              <a:t>On the </a:t>
            </a:r>
            <a:r>
              <a:rPr lang="fr-FR" sz="1600" i="1" dirty="0" err="1"/>
              <a:t>whereabouts</a:t>
            </a:r>
            <a:r>
              <a:rPr lang="fr-FR" sz="1600" i="1" dirty="0"/>
              <a:t> of SARS-CoV-2 in the </a:t>
            </a:r>
            <a:r>
              <a:rPr lang="fr-FR" sz="1600" i="1" dirty="0" err="1"/>
              <a:t>human</a:t>
            </a:r>
            <a:r>
              <a:rPr lang="fr-FR" sz="1600" i="1" dirty="0"/>
              <a:t> body: A </a:t>
            </a:r>
            <a:r>
              <a:rPr lang="fr-FR" sz="1600" i="1" dirty="0" err="1"/>
              <a:t>systematic</a:t>
            </a:r>
            <a:r>
              <a:rPr lang="fr-FR" sz="1600" i="1" dirty="0"/>
              <a:t> </a:t>
            </a:r>
            <a:r>
              <a:rPr lang="fr-FR" sz="1600" i="1" dirty="0" err="1"/>
              <a:t>review</a:t>
            </a:r>
            <a:r>
              <a:rPr lang="fr-FR" sz="1600" i="1" dirty="0"/>
              <a:t>. </a:t>
            </a:r>
            <a:r>
              <a:rPr lang="fr-FR" sz="1600" i="1" dirty="0" err="1"/>
              <a:t>PLoS</a:t>
            </a:r>
            <a:r>
              <a:rPr lang="fr-FR" sz="1600" i="1" dirty="0"/>
              <a:t> </a:t>
            </a:r>
            <a:r>
              <a:rPr lang="fr-FR" sz="1600" i="1" dirty="0" err="1"/>
              <a:t>Pathog</a:t>
            </a:r>
            <a:r>
              <a:rPr lang="fr-FR" sz="1600" i="1" dirty="0"/>
              <a:t>. 2020; 30:16:e1009037</a:t>
            </a:r>
          </a:p>
        </p:txBody>
      </p:sp>
      <p:sp>
        <p:nvSpPr>
          <p:cNvPr id="5" name="Espace réservé du texte 7">
            <a:extLst>
              <a:ext uri="{FF2B5EF4-FFF2-40B4-BE49-F238E27FC236}">
                <a16:creationId xmlns:a16="http://schemas.microsoft.com/office/drawing/2014/main" id="{4F11D442-350C-B143-8F5C-6DAA7525CBA1}"/>
              </a:ext>
            </a:extLst>
          </p:cNvPr>
          <p:cNvSpPr txBox="1">
            <a:spLocks/>
          </p:cNvSpPr>
          <p:nvPr/>
        </p:nvSpPr>
        <p:spPr>
          <a:xfrm>
            <a:off x="791041" y="1588648"/>
            <a:ext cx="6420527" cy="4748189"/>
          </a:xfrm>
          <a:prstGeom prst="rect">
            <a:avLst/>
          </a:prstGeom>
        </p:spPr>
        <p:txBody>
          <a:bodyPr/>
          <a:lstStyle>
            <a:lvl1pPr marL="342900" indent="-342900" algn="l" defTabSz="457200" rtl="0" eaLnBrk="1" latinLnBrk="0" hangingPunct="1">
              <a:spcBef>
                <a:spcPct val="20000"/>
              </a:spcBef>
              <a:buFont typeface="Arial"/>
              <a:buChar char="•"/>
              <a:defRPr sz="32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baseline="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2800" b="1" dirty="0"/>
              <a:t>Revue systématique de la littérature (avec preuves de distribution du SARS-CoV-2 dans les tissus humains et/ou l'excrétion virale dans les fluides corporels).</a:t>
            </a:r>
          </a:p>
          <a:p>
            <a:pPr marL="0" indent="0">
              <a:buNone/>
            </a:pPr>
            <a:r>
              <a:rPr lang="fr-FR" sz="2800" b="1" dirty="0"/>
              <a:t> </a:t>
            </a:r>
          </a:p>
          <a:p>
            <a:r>
              <a:rPr lang="fr-FR" sz="2800" b="1" dirty="0"/>
              <a:t>Mots-clés: SARS-CoV-2 ou COVID-19 , et poumons, voies aériennes, trachée, peau, salive, estomac, cardiovasculaire, etc. </a:t>
            </a:r>
          </a:p>
          <a:p>
            <a:pPr lvl="2"/>
            <a:endParaRPr lang="fr-FR" sz="2800" b="1" dirty="0"/>
          </a:p>
        </p:txBody>
      </p:sp>
      <p:sp>
        <p:nvSpPr>
          <p:cNvPr id="2" name="ZoneTexte 1">
            <a:extLst>
              <a:ext uri="{FF2B5EF4-FFF2-40B4-BE49-F238E27FC236}">
                <a16:creationId xmlns:a16="http://schemas.microsoft.com/office/drawing/2014/main" id="{8C451E80-54A0-CD4F-B22F-02B167B03130}"/>
              </a:ext>
            </a:extLst>
          </p:cNvPr>
          <p:cNvSpPr txBox="1"/>
          <p:nvPr/>
        </p:nvSpPr>
        <p:spPr>
          <a:xfrm>
            <a:off x="263236" y="894546"/>
            <a:ext cx="2407197" cy="523220"/>
          </a:xfrm>
          <a:prstGeom prst="rect">
            <a:avLst/>
          </a:prstGeom>
          <a:noFill/>
        </p:spPr>
        <p:txBody>
          <a:bodyPr wrap="none" rtlCol="0">
            <a:spAutoFit/>
          </a:bodyPr>
          <a:lstStyle/>
          <a:p>
            <a:r>
              <a:rPr lang="fr-FR" sz="2800" b="1" dirty="0"/>
              <a:t>Méthodologie</a:t>
            </a:r>
            <a:r>
              <a:rPr lang="fr-FR" dirty="0"/>
              <a:t> :</a:t>
            </a:r>
          </a:p>
        </p:txBody>
      </p:sp>
      <p:sp>
        <p:nvSpPr>
          <p:cNvPr id="8" name="Rectangle 7">
            <a:extLst>
              <a:ext uri="{FF2B5EF4-FFF2-40B4-BE49-F238E27FC236}">
                <a16:creationId xmlns:a16="http://schemas.microsoft.com/office/drawing/2014/main" id="{B02C00A6-9F9D-1844-9F62-93B4FDF49053}"/>
              </a:ext>
            </a:extLst>
          </p:cNvPr>
          <p:cNvSpPr>
            <a:spLocks noChangeArrowheads="1"/>
          </p:cNvSpPr>
          <p:nvPr/>
        </p:nvSpPr>
        <p:spPr bwMode="auto">
          <a:xfrm>
            <a:off x="0" y="16561"/>
            <a:ext cx="12192000" cy="546003"/>
          </a:xfrm>
          <a:prstGeom prst="rect">
            <a:avLst/>
          </a:prstGeom>
          <a:gradFill rotWithShape="0">
            <a:gsLst>
              <a:gs pos="100000">
                <a:schemeClr val="accent1">
                  <a:lumMod val="75000"/>
                </a:schemeClr>
              </a:gs>
              <a:gs pos="0">
                <a:schemeClr val="accent1">
                  <a:lumMod val="60000"/>
                  <a:lumOff val="40000"/>
                </a:schemeClr>
              </a:gs>
              <a:gs pos="100000">
                <a:srgbClr val="99CC00">
                  <a:alpha val="93999"/>
                </a:srgbClr>
              </a:gs>
            </a:gsLst>
            <a:lin ang="5400000" scaled="1"/>
          </a:gra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9" name="Text Box 2">
            <a:extLst>
              <a:ext uri="{FF2B5EF4-FFF2-40B4-BE49-F238E27FC236}">
                <a16:creationId xmlns:a16="http://schemas.microsoft.com/office/drawing/2014/main" id="{B8830956-0F98-5E43-BB09-3A80C76CFB72}"/>
              </a:ext>
            </a:extLst>
          </p:cNvPr>
          <p:cNvSpPr txBox="1">
            <a:spLocks noChangeArrowheads="1"/>
          </p:cNvSpPr>
          <p:nvPr/>
        </p:nvSpPr>
        <p:spPr bwMode="auto">
          <a:xfrm>
            <a:off x="481117" y="57639"/>
            <a:ext cx="10988263"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9pPr>
          </a:lstStyle>
          <a:p>
            <a:pPr algn="ctr">
              <a:buClrTx/>
              <a:buFontTx/>
              <a:buNone/>
            </a:pPr>
            <a:r>
              <a:rPr lang="fr-FR" b="1" dirty="0">
                <a:solidFill>
                  <a:srgbClr val="FFFFFF"/>
                </a:solidFill>
                <a:ea typeface="Arial" charset="0"/>
                <a:cs typeface="Arial" charset="0"/>
              </a:rPr>
              <a:t>Cartographie des portes d’entrée cellulaires de SARS-CoV-2</a:t>
            </a:r>
          </a:p>
          <a:p>
            <a:pPr algn="ctr">
              <a:buClrTx/>
              <a:buFontTx/>
              <a:buNone/>
            </a:pPr>
            <a:endParaRPr lang="fr-FR" b="1" dirty="0" err="1">
              <a:solidFill>
                <a:srgbClr val="FFFFFF"/>
              </a:solidFill>
              <a:ea typeface="Arial" charset="0"/>
              <a:cs typeface="Arial" charset="0"/>
            </a:endParaRPr>
          </a:p>
        </p:txBody>
      </p:sp>
    </p:spTree>
    <p:extLst>
      <p:ext uri="{BB962C8B-B14F-4D97-AF65-F5344CB8AC3E}">
        <p14:creationId xmlns:p14="http://schemas.microsoft.com/office/powerpoint/2010/main" val="2579794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1E07D05-D1C2-6641-BE9C-E38AC7AB5518}"/>
              </a:ext>
            </a:extLst>
          </p:cNvPr>
          <p:cNvPicPr>
            <a:picLocks noChangeAspect="1"/>
          </p:cNvPicPr>
          <p:nvPr/>
        </p:nvPicPr>
        <p:blipFill>
          <a:blip r:embed="rId3"/>
          <a:stretch>
            <a:fillRect/>
          </a:stretch>
        </p:blipFill>
        <p:spPr>
          <a:xfrm>
            <a:off x="4151139" y="1338257"/>
            <a:ext cx="7260907" cy="4916239"/>
          </a:xfrm>
          <a:prstGeom prst="rect">
            <a:avLst/>
          </a:prstGeom>
        </p:spPr>
      </p:pic>
      <p:sp>
        <p:nvSpPr>
          <p:cNvPr id="4" name="Espace réservé du texte 7">
            <a:extLst>
              <a:ext uri="{FF2B5EF4-FFF2-40B4-BE49-F238E27FC236}">
                <a16:creationId xmlns:a16="http://schemas.microsoft.com/office/drawing/2014/main" id="{EB144403-C5C5-6348-A9B5-FDCEFDBD8601}"/>
              </a:ext>
            </a:extLst>
          </p:cNvPr>
          <p:cNvSpPr txBox="1">
            <a:spLocks/>
          </p:cNvSpPr>
          <p:nvPr/>
        </p:nvSpPr>
        <p:spPr>
          <a:xfrm>
            <a:off x="566481" y="827719"/>
            <a:ext cx="11186607" cy="2599626"/>
          </a:xfrm>
          <a:prstGeom prst="rect">
            <a:avLst/>
          </a:prstGeom>
        </p:spPr>
        <p:txBody>
          <a:bodyPr/>
          <a:lstStyle>
            <a:lvl1pPr marL="342900" indent="-342900" algn="l" defTabSz="457200" rtl="0" eaLnBrk="1" latinLnBrk="0" hangingPunct="1">
              <a:spcBef>
                <a:spcPct val="20000"/>
              </a:spcBef>
              <a:buFont typeface="Arial"/>
              <a:buChar char="•"/>
              <a:defRPr sz="32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baseline="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2800" b="1" dirty="0"/>
              <a:t>Très nombreux organes testés plusieurs fois (donc vue assez exhaustive probable)</a:t>
            </a:r>
          </a:p>
          <a:p>
            <a:pPr marL="0" indent="0">
              <a:buNone/>
            </a:pPr>
            <a:r>
              <a:rPr lang="fr-FR" sz="2800" b="1" dirty="0"/>
              <a:t> </a:t>
            </a:r>
          </a:p>
        </p:txBody>
      </p:sp>
      <p:sp>
        <p:nvSpPr>
          <p:cNvPr id="6" name="ZoneTexte 5">
            <a:extLst>
              <a:ext uri="{FF2B5EF4-FFF2-40B4-BE49-F238E27FC236}">
                <a16:creationId xmlns:a16="http://schemas.microsoft.com/office/drawing/2014/main" id="{8DCA7399-F5E2-EB4F-9D16-1D2CEA6C1326}"/>
              </a:ext>
            </a:extLst>
          </p:cNvPr>
          <p:cNvSpPr txBox="1"/>
          <p:nvPr/>
        </p:nvSpPr>
        <p:spPr>
          <a:xfrm>
            <a:off x="2133600" y="6397526"/>
            <a:ext cx="9765792" cy="338554"/>
          </a:xfrm>
          <a:prstGeom prst="rect">
            <a:avLst/>
          </a:prstGeom>
          <a:noFill/>
        </p:spPr>
        <p:txBody>
          <a:bodyPr wrap="square" rtlCol="0">
            <a:spAutoFit/>
          </a:bodyPr>
          <a:lstStyle/>
          <a:p>
            <a:r>
              <a:rPr lang="fr-FR" sz="1600" i="1" dirty="0"/>
              <a:t>On the </a:t>
            </a:r>
            <a:r>
              <a:rPr lang="fr-FR" sz="1600" i="1" dirty="0" err="1"/>
              <a:t>whereabouts</a:t>
            </a:r>
            <a:r>
              <a:rPr lang="fr-FR" sz="1600" i="1" dirty="0"/>
              <a:t> of SARS-CoV-2 in the </a:t>
            </a:r>
            <a:r>
              <a:rPr lang="fr-FR" sz="1600" i="1" dirty="0" err="1"/>
              <a:t>human</a:t>
            </a:r>
            <a:r>
              <a:rPr lang="fr-FR" sz="1600" i="1" dirty="0"/>
              <a:t> body: A </a:t>
            </a:r>
            <a:r>
              <a:rPr lang="fr-FR" sz="1600" i="1" dirty="0" err="1"/>
              <a:t>systematic</a:t>
            </a:r>
            <a:r>
              <a:rPr lang="fr-FR" sz="1600" i="1" dirty="0"/>
              <a:t> </a:t>
            </a:r>
            <a:r>
              <a:rPr lang="fr-FR" sz="1600" i="1" dirty="0" err="1"/>
              <a:t>review</a:t>
            </a:r>
            <a:r>
              <a:rPr lang="fr-FR" sz="1600" i="1" dirty="0"/>
              <a:t>. </a:t>
            </a:r>
            <a:r>
              <a:rPr lang="fr-FR" sz="1600" i="1" dirty="0" err="1"/>
              <a:t>PLoS</a:t>
            </a:r>
            <a:r>
              <a:rPr lang="fr-FR" sz="1600" i="1" dirty="0"/>
              <a:t> </a:t>
            </a:r>
            <a:r>
              <a:rPr lang="fr-FR" sz="1600" i="1" dirty="0" err="1"/>
              <a:t>Pathog</a:t>
            </a:r>
            <a:r>
              <a:rPr lang="fr-FR" sz="1600" i="1" dirty="0"/>
              <a:t>. 2020; 30:16:e1009037</a:t>
            </a:r>
          </a:p>
        </p:txBody>
      </p:sp>
      <p:sp>
        <p:nvSpPr>
          <p:cNvPr id="7" name="Rectangle 6">
            <a:extLst>
              <a:ext uri="{FF2B5EF4-FFF2-40B4-BE49-F238E27FC236}">
                <a16:creationId xmlns:a16="http://schemas.microsoft.com/office/drawing/2014/main" id="{458AA593-92D0-A34D-9C4E-3BF56462E034}"/>
              </a:ext>
            </a:extLst>
          </p:cNvPr>
          <p:cNvSpPr>
            <a:spLocks noChangeArrowheads="1"/>
          </p:cNvSpPr>
          <p:nvPr/>
        </p:nvSpPr>
        <p:spPr bwMode="auto">
          <a:xfrm>
            <a:off x="0" y="16561"/>
            <a:ext cx="12192000" cy="546003"/>
          </a:xfrm>
          <a:prstGeom prst="rect">
            <a:avLst/>
          </a:prstGeom>
          <a:gradFill rotWithShape="0">
            <a:gsLst>
              <a:gs pos="100000">
                <a:schemeClr val="accent1">
                  <a:lumMod val="75000"/>
                </a:schemeClr>
              </a:gs>
              <a:gs pos="0">
                <a:schemeClr val="accent1">
                  <a:lumMod val="60000"/>
                  <a:lumOff val="40000"/>
                </a:schemeClr>
              </a:gs>
              <a:gs pos="100000">
                <a:srgbClr val="99CC00">
                  <a:alpha val="93999"/>
                </a:srgbClr>
              </a:gs>
            </a:gsLst>
            <a:lin ang="5400000" scaled="1"/>
          </a:gra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8" name="Text Box 2">
            <a:extLst>
              <a:ext uri="{FF2B5EF4-FFF2-40B4-BE49-F238E27FC236}">
                <a16:creationId xmlns:a16="http://schemas.microsoft.com/office/drawing/2014/main" id="{061C2925-DB24-BD41-A8A9-A63242B31145}"/>
              </a:ext>
            </a:extLst>
          </p:cNvPr>
          <p:cNvSpPr txBox="1">
            <a:spLocks noChangeArrowheads="1"/>
          </p:cNvSpPr>
          <p:nvPr/>
        </p:nvSpPr>
        <p:spPr bwMode="auto">
          <a:xfrm>
            <a:off x="481117" y="57639"/>
            <a:ext cx="10988263"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9pPr>
          </a:lstStyle>
          <a:p>
            <a:pPr algn="ctr">
              <a:buClrTx/>
              <a:buFontTx/>
              <a:buNone/>
            </a:pPr>
            <a:r>
              <a:rPr lang="fr-FR" b="1" dirty="0">
                <a:solidFill>
                  <a:srgbClr val="FFFFFF"/>
                </a:solidFill>
                <a:ea typeface="Arial" charset="0"/>
                <a:cs typeface="Arial" charset="0"/>
              </a:rPr>
              <a:t>Organes étudiés à la recherche de réservoirs de SARS-CoV-2</a:t>
            </a:r>
          </a:p>
          <a:p>
            <a:pPr algn="ctr">
              <a:buClrTx/>
              <a:buFontTx/>
              <a:buNone/>
            </a:pPr>
            <a:endParaRPr lang="fr-FR" b="1" dirty="0" err="1">
              <a:solidFill>
                <a:srgbClr val="FFFFFF"/>
              </a:solidFill>
              <a:ea typeface="Arial" charset="0"/>
              <a:cs typeface="Arial" charset="0"/>
            </a:endParaRPr>
          </a:p>
        </p:txBody>
      </p:sp>
    </p:spTree>
    <p:extLst>
      <p:ext uri="{BB962C8B-B14F-4D97-AF65-F5344CB8AC3E}">
        <p14:creationId xmlns:p14="http://schemas.microsoft.com/office/powerpoint/2010/main" val="1399128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CF996F7-C9C4-B543-B33F-D79980BE459A}"/>
              </a:ext>
            </a:extLst>
          </p:cNvPr>
          <p:cNvPicPr>
            <a:picLocks noChangeAspect="1"/>
          </p:cNvPicPr>
          <p:nvPr/>
        </p:nvPicPr>
        <p:blipFill>
          <a:blip r:embed="rId3"/>
          <a:stretch>
            <a:fillRect/>
          </a:stretch>
        </p:blipFill>
        <p:spPr>
          <a:xfrm>
            <a:off x="5115560" y="1507744"/>
            <a:ext cx="6350000" cy="4622800"/>
          </a:xfrm>
          <a:prstGeom prst="rect">
            <a:avLst/>
          </a:prstGeom>
        </p:spPr>
      </p:pic>
      <p:sp>
        <p:nvSpPr>
          <p:cNvPr id="4" name="ZoneTexte 3">
            <a:extLst>
              <a:ext uri="{FF2B5EF4-FFF2-40B4-BE49-F238E27FC236}">
                <a16:creationId xmlns:a16="http://schemas.microsoft.com/office/drawing/2014/main" id="{3513BD4A-40F1-9047-826C-E5D8D40B324D}"/>
              </a:ext>
            </a:extLst>
          </p:cNvPr>
          <p:cNvSpPr txBox="1"/>
          <p:nvPr/>
        </p:nvSpPr>
        <p:spPr>
          <a:xfrm>
            <a:off x="2133600" y="6397526"/>
            <a:ext cx="9765792" cy="338554"/>
          </a:xfrm>
          <a:prstGeom prst="rect">
            <a:avLst/>
          </a:prstGeom>
          <a:noFill/>
        </p:spPr>
        <p:txBody>
          <a:bodyPr wrap="square" rtlCol="0">
            <a:spAutoFit/>
          </a:bodyPr>
          <a:lstStyle/>
          <a:p>
            <a:r>
              <a:rPr lang="fr-FR" sz="1600" i="1" dirty="0"/>
              <a:t>On the </a:t>
            </a:r>
            <a:r>
              <a:rPr lang="fr-FR" sz="1600" i="1" dirty="0" err="1"/>
              <a:t>whereabouts</a:t>
            </a:r>
            <a:r>
              <a:rPr lang="fr-FR" sz="1600" i="1" dirty="0"/>
              <a:t> of SARS-CoV-2 in the </a:t>
            </a:r>
            <a:r>
              <a:rPr lang="fr-FR" sz="1600" i="1" dirty="0" err="1"/>
              <a:t>human</a:t>
            </a:r>
            <a:r>
              <a:rPr lang="fr-FR" sz="1600" i="1" dirty="0"/>
              <a:t> body: A </a:t>
            </a:r>
            <a:r>
              <a:rPr lang="fr-FR" sz="1600" i="1" dirty="0" err="1"/>
              <a:t>systematic</a:t>
            </a:r>
            <a:r>
              <a:rPr lang="fr-FR" sz="1600" i="1" dirty="0"/>
              <a:t> </a:t>
            </a:r>
            <a:r>
              <a:rPr lang="fr-FR" sz="1600" i="1" dirty="0" err="1"/>
              <a:t>review</a:t>
            </a:r>
            <a:r>
              <a:rPr lang="fr-FR" sz="1600" i="1" dirty="0"/>
              <a:t>. </a:t>
            </a:r>
            <a:r>
              <a:rPr lang="fr-FR" sz="1600" i="1" dirty="0" err="1"/>
              <a:t>PLoS</a:t>
            </a:r>
            <a:r>
              <a:rPr lang="fr-FR" sz="1600" i="1" dirty="0"/>
              <a:t> </a:t>
            </a:r>
            <a:r>
              <a:rPr lang="fr-FR" sz="1600" i="1" dirty="0" err="1"/>
              <a:t>Pathog</a:t>
            </a:r>
            <a:r>
              <a:rPr lang="fr-FR" sz="1600" i="1" dirty="0"/>
              <a:t>. 2020; 30:16:e1009037</a:t>
            </a:r>
          </a:p>
        </p:txBody>
      </p:sp>
      <p:sp>
        <p:nvSpPr>
          <p:cNvPr id="6" name="Espace réservé du texte 7">
            <a:extLst>
              <a:ext uri="{FF2B5EF4-FFF2-40B4-BE49-F238E27FC236}">
                <a16:creationId xmlns:a16="http://schemas.microsoft.com/office/drawing/2014/main" id="{9D2830BB-0CCD-8149-A5F1-E204CA866E38}"/>
              </a:ext>
            </a:extLst>
          </p:cNvPr>
          <p:cNvSpPr txBox="1">
            <a:spLocks/>
          </p:cNvSpPr>
          <p:nvPr/>
        </p:nvSpPr>
        <p:spPr>
          <a:xfrm>
            <a:off x="566481" y="827719"/>
            <a:ext cx="11186607" cy="1171769"/>
          </a:xfrm>
          <a:prstGeom prst="rect">
            <a:avLst/>
          </a:prstGeom>
        </p:spPr>
        <p:txBody>
          <a:bodyPr/>
          <a:lstStyle>
            <a:lvl1pPr marL="342900" indent="-342900" algn="l" defTabSz="457200" rtl="0" eaLnBrk="1" latinLnBrk="0" hangingPunct="1">
              <a:spcBef>
                <a:spcPct val="20000"/>
              </a:spcBef>
              <a:buFont typeface="Arial"/>
              <a:buChar char="•"/>
              <a:defRPr sz="32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baseline="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2800" b="1" dirty="0"/>
              <a:t>Echelle colorimétrique : plus c’est foncé, plus la quantité de virus détecté est importante</a:t>
            </a:r>
          </a:p>
          <a:p>
            <a:pPr marL="0" indent="0">
              <a:buNone/>
            </a:pPr>
            <a:r>
              <a:rPr lang="fr-FR" sz="2800" b="1" dirty="0"/>
              <a:t> </a:t>
            </a:r>
          </a:p>
        </p:txBody>
      </p:sp>
      <p:sp>
        <p:nvSpPr>
          <p:cNvPr id="7" name="Espace réservé du texte 7">
            <a:extLst>
              <a:ext uri="{FF2B5EF4-FFF2-40B4-BE49-F238E27FC236}">
                <a16:creationId xmlns:a16="http://schemas.microsoft.com/office/drawing/2014/main" id="{5FA84D17-12ED-2E48-B053-8CFAD92FDE80}"/>
              </a:ext>
            </a:extLst>
          </p:cNvPr>
          <p:cNvSpPr txBox="1">
            <a:spLocks/>
          </p:cNvSpPr>
          <p:nvPr/>
        </p:nvSpPr>
        <p:spPr>
          <a:xfrm>
            <a:off x="566481" y="2107847"/>
            <a:ext cx="4549079" cy="1807812"/>
          </a:xfrm>
          <a:prstGeom prst="rect">
            <a:avLst/>
          </a:prstGeom>
        </p:spPr>
        <p:txBody>
          <a:bodyPr/>
          <a:lstStyle>
            <a:lvl1pPr marL="342900" indent="-342900" algn="l" defTabSz="457200" rtl="0" eaLnBrk="1" latinLnBrk="0" hangingPunct="1">
              <a:spcBef>
                <a:spcPct val="20000"/>
              </a:spcBef>
              <a:buFont typeface="Arial"/>
              <a:buChar char="•"/>
              <a:defRPr sz="32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baseline="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2800" b="1" dirty="0"/>
              <a:t>Les plus élevés : les voies aériennes supérieures et inférieures, les poumons, puis le système digestif</a:t>
            </a:r>
          </a:p>
          <a:p>
            <a:pPr marL="0" indent="0">
              <a:buNone/>
            </a:pPr>
            <a:r>
              <a:rPr lang="fr-FR" sz="2800" b="1" dirty="0"/>
              <a:t> </a:t>
            </a:r>
          </a:p>
        </p:txBody>
      </p:sp>
      <p:sp>
        <p:nvSpPr>
          <p:cNvPr id="8" name="Rectangle 7">
            <a:extLst>
              <a:ext uri="{FF2B5EF4-FFF2-40B4-BE49-F238E27FC236}">
                <a16:creationId xmlns:a16="http://schemas.microsoft.com/office/drawing/2014/main" id="{59556B27-A804-964D-AC33-59C1AED4DA64}"/>
              </a:ext>
            </a:extLst>
          </p:cNvPr>
          <p:cNvSpPr>
            <a:spLocks noChangeArrowheads="1"/>
          </p:cNvSpPr>
          <p:nvPr/>
        </p:nvSpPr>
        <p:spPr bwMode="auto">
          <a:xfrm>
            <a:off x="0" y="16561"/>
            <a:ext cx="12192000" cy="546003"/>
          </a:xfrm>
          <a:prstGeom prst="rect">
            <a:avLst/>
          </a:prstGeom>
          <a:gradFill rotWithShape="0">
            <a:gsLst>
              <a:gs pos="100000">
                <a:schemeClr val="accent1">
                  <a:lumMod val="75000"/>
                </a:schemeClr>
              </a:gs>
              <a:gs pos="0">
                <a:schemeClr val="accent1">
                  <a:lumMod val="60000"/>
                  <a:lumOff val="40000"/>
                </a:schemeClr>
              </a:gs>
              <a:gs pos="100000">
                <a:srgbClr val="99CC00">
                  <a:alpha val="93999"/>
                </a:srgbClr>
              </a:gs>
            </a:gsLst>
            <a:lin ang="5400000" scaled="1"/>
          </a:gra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9" name="Text Box 2">
            <a:extLst>
              <a:ext uri="{FF2B5EF4-FFF2-40B4-BE49-F238E27FC236}">
                <a16:creationId xmlns:a16="http://schemas.microsoft.com/office/drawing/2014/main" id="{442AAE84-C656-444C-9B79-A449A9F9B0E3}"/>
              </a:ext>
            </a:extLst>
          </p:cNvPr>
          <p:cNvSpPr txBox="1">
            <a:spLocks noChangeArrowheads="1"/>
          </p:cNvSpPr>
          <p:nvPr/>
        </p:nvSpPr>
        <p:spPr bwMode="auto">
          <a:xfrm>
            <a:off x="481117" y="57639"/>
            <a:ext cx="10988263"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9pPr>
          </a:lstStyle>
          <a:p>
            <a:pPr algn="ctr">
              <a:buClrTx/>
              <a:buFontTx/>
              <a:buNone/>
            </a:pPr>
            <a:r>
              <a:rPr lang="fr-FR" b="1" dirty="0">
                <a:solidFill>
                  <a:srgbClr val="FFFFFF"/>
                </a:solidFill>
                <a:ea typeface="Arial" charset="0"/>
                <a:cs typeface="Arial" charset="0"/>
              </a:rPr>
              <a:t>Aperçu de la présence du SARS-CoV-2 dans le corps humain</a:t>
            </a:r>
          </a:p>
          <a:p>
            <a:pPr algn="ctr">
              <a:buClrTx/>
              <a:buFontTx/>
              <a:buNone/>
            </a:pPr>
            <a:endParaRPr lang="fr-FR" b="1" dirty="0" err="1">
              <a:solidFill>
                <a:srgbClr val="FFFFFF"/>
              </a:solidFill>
              <a:ea typeface="Arial" charset="0"/>
              <a:cs typeface="Arial" charset="0"/>
            </a:endParaRPr>
          </a:p>
        </p:txBody>
      </p:sp>
    </p:spTree>
    <p:extLst>
      <p:ext uri="{BB962C8B-B14F-4D97-AF65-F5344CB8AC3E}">
        <p14:creationId xmlns:p14="http://schemas.microsoft.com/office/powerpoint/2010/main" val="2082609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DB3A314-051E-B549-B7F7-B7992B91589C}"/>
              </a:ext>
            </a:extLst>
          </p:cNvPr>
          <p:cNvPicPr>
            <a:picLocks noChangeAspect="1"/>
          </p:cNvPicPr>
          <p:nvPr/>
        </p:nvPicPr>
        <p:blipFill>
          <a:blip r:embed="rId3"/>
          <a:stretch>
            <a:fillRect/>
          </a:stretch>
        </p:blipFill>
        <p:spPr>
          <a:xfrm>
            <a:off x="5403088" y="1413603"/>
            <a:ext cx="6350000" cy="4622800"/>
          </a:xfrm>
          <a:prstGeom prst="rect">
            <a:avLst/>
          </a:prstGeom>
        </p:spPr>
      </p:pic>
      <p:sp>
        <p:nvSpPr>
          <p:cNvPr id="4" name="ZoneTexte 3">
            <a:extLst>
              <a:ext uri="{FF2B5EF4-FFF2-40B4-BE49-F238E27FC236}">
                <a16:creationId xmlns:a16="http://schemas.microsoft.com/office/drawing/2014/main" id="{FE85F2EF-DFCC-7841-9A75-7A78AB28035A}"/>
              </a:ext>
            </a:extLst>
          </p:cNvPr>
          <p:cNvSpPr txBox="1"/>
          <p:nvPr/>
        </p:nvSpPr>
        <p:spPr>
          <a:xfrm>
            <a:off x="2258291" y="6408109"/>
            <a:ext cx="9765792" cy="338554"/>
          </a:xfrm>
          <a:prstGeom prst="rect">
            <a:avLst/>
          </a:prstGeom>
          <a:noFill/>
        </p:spPr>
        <p:txBody>
          <a:bodyPr wrap="square" rtlCol="0">
            <a:spAutoFit/>
          </a:bodyPr>
          <a:lstStyle/>
          <a:p>
            <a:pPr algn="r"/>
            <a:r>
              <a:rPr lang="fr-FR" sz="1600" i="1" dirty="0"/>
              <a:t>On the </a:t>
            </a:r>
            <a:r>
              <a:rPr lang="fr-FR" sz="1600" i="1" dirty="0" err="1"/>
              <a:t>whereabouts</a:t>
            </a:r>
            <a:r>
              <a:rPr lang="fr-FR" sz="1600" i="1" dirty="0"/>
              <a:t> of SARS-CoV-2 in the </a:t>
            </a:r>
            <a:r>
              <a:rPr lang="fr-FR" sz="1600" i="1" dirty="0" err="1"/>
              <a:t>human</a:t>
            </a:r>
            <a:r>
              <a:rPr lang="fr-FR" sz="1600" i="1" dirty="0"/>
              <a:t> body: A </a:t>
            </a:r>
            <a:r>
              <a:rPr lang="fr-FR" sz="1600" i="1" dirty="0" err="1"/>
              <a:t>systematic</a:t>
            </a:r>
            <a:r>
              <a:rPr lang="fr-FR" sz="1600" i="1" dirty="0"/>
              <a:t> </a:t>
            </a:r>
            <a:r>
              <a:rPr lang="fr-FR" sz="1600" i="1" dirty="0" err="1"/>
              <a:t>review</a:t>
            </a:r>
            <a:r>
              <a:rPr lang="fr-FR" sz="1600" i="1" dirty="0"/>
              <a:t>. </a:t>
            </a:r>
            <a:r>
              <a:rPr lang="fr-FR" sz="1600" i="1" dirty="0" err="1"/>
              <a:t>PLoS</a:t>
            </a:r>
            <a:r>
              <a:rPr lang="fr-FR" sz="1600" i="1" dirty="0"/>
              <a:t> </a:t>
            </a:r>
            <a:r>
              <a:rPr lang="fr-FR" sz="1600" i="1" dirty="0" err="1"/>
              <a:t>Pathog</a:t>
            </a:r>
            <a:r>
              <a:rPr lang="fr-FR" sz="1600" i="1" dirty="0"/>
              <a:t>. 2020; 30:16:e1009037</a:t>
            </a:r>
          </a:p>
        </p:txBody>
      </p:sp>
      <p:sp>
        <p:nvSpPr>
          <p:cNvPr id="7" name="Espace réservé du texte 7">
            <a:extLst>
              <a:ext uri="{FF2B5EF4-FFF2-40B4-BE49-F238E27FC236}">
                <a16:creationId xmlns:a16="http://schemas.microsoft.com/office/drawing/2014/main" id="{C2E4B646-0D5E-2F4C-A051-C1F7B1600632}"/>
              </a:ext>
            </a:extLst>
          </p:cNvPr>
          <p:cNvSpPr txBox="1">
            <a:spLocks/>
          </p:cNvSpPr>
          <p:nvPr/>
        </p:nvSpPr>
        <p:spPr>
          <a:xfrm>
            <a:off x="566481" y="2059338"/>
            <a:ext cx="4549079" cy="3549241"/>
          </a:xfrm>
          <a:prstGeom prst="rect">
            <a:avLst/>
          </a:prstGeom>
        </p:spPr>
        <p:txBody>
          <a:bodyPr/>
          <a:lstStyle>
            <a:lvl1pPr marL="342900" indent="-342900" algn="l" defTabSz="457200" rtl="0" eaLnBrk="1" latinLnBrk="0" hangingPunct="1">
              <a:spcBef>
                <a:spcPct val="20000"/>
              </a:spcBef>
              <a:buFont typeface="Arial"/>
              <a:buChar char="•"/>
              <a:defRPr sz="32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baseline="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2800" b="1" dirty="0"/>
              <a:t>Les plus élevés : la bouche, le système digestif, l’appareil génital masculin</a:t>
            </a:r>
          </a:p>
          <a:p>
            <a:endParaRPr lang="fr-FR" sz="2800" b="1" dirty="0"/>
          </a:p>
          <a:p>
            <a:r>
              <a:rPr lang="fr-FR" sz="2800" b="1" dirty="0"/>
              <a:t>Ne colle pas avec la présence du virus, ni les signes cliniques !</a:t>
            </a:r>
          </a:p>
          <a:p>
            <a:pPr marL="0" indent="0">
              <a:buNone/>
            </a:pPr>
            <a:r>
              <a:rPr lang="fr-FR" sz="2800" b="1" dirty="0"/>
              <a:t> </a:t>
            </a:r>
          </a:p>
        </p:txBody>
      </p:sp>
      <p:sp>
        <p:nvSpPr>
          <p:cNvPr id="8" name="Espace réservé du texte 7">
            <a:extLst>
              <a:ext uri="{FF2B5EF4-FFF2-40B4-BE49-F238E27FC236}">
                <a16:creationId xmlns:a16="http://schemas.microsoft.com/office/drawing/2014/main" id="{4FD56818-4D61-BB44-94B7-C540450C8D14}"/>
              </a:ext>
            </a:extLst>
          </p:cNvPr>
          <p:cNvSpPr txBox="1">
            <a:spLocks/>
          </p:cNvSpPr>
          <p:nvPr/>
        </p:nvSpPr>
        <p:spPr>
          <a:xfrm>
            <a:off x="566481" y="827718"/>
            <a:ext cx="11186607" cy="1171769"/>
          </a:xfrm>
          <a:prstGeom prst="rect">
            <a:avLst/>
          </a:prstGeom>
        </p:spPr>
        <p:txBody>
          <a:bodyPr/>
          <a:lstStyle>
            <a:lvl1pPr marL="342900" indent="-342900" algn="l" defTabSz="457200" rtl="0" eaLnBrk="1" latinLnBrk="0" hangingPunct="1">
              <a:spcBef>
                <a:spcPct val="20000"/>
              </a:spcBef>
              <a:buFont typeface="Arial"/>
              <a:buChar char="•"/>
              <a:defRPr sz="32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baseline="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2800" b="1" dirty="0"/>
              <a:t>Echelle colorimétrique : plus c’est foncé, plus la quantité de virus détecté est importante</a:t>
            </a:r>
          </a:p>
          <a:p>
            <a:pPr marL="0" indent="0">
              <a:buNone/>
            </a:pPr>
            <a:r>
              <a:rPr lang="fr-FR" sz="2800" b="1" dirty="0"/>
              <a:t> </a:t>
            </a:r>
          </a:p>
        </p:txBody>
      </p:sp>
      <p:sp>
        <p:nvSpPr>
          <p:cNvPr id="9" name="Espace réservé du texte 7">
            <a:extLst>
              <a:ext uri="{FF2B5EF4-FFF2-40B4-BE49-F238E27FC236}">
                <a16:creationId xmlns:a16="http://schemas.microsoft.com/office/drawing/2014/main" id="{D85584F2-D17C-B54C-9206-08BA5287B288}"/>
              </a:ext>
            </a:extLst>
          </p:cNvPr>
          <p:cNvSpPr txBox="1">
            <a:spLocks/>
          </p:cNvSpPr>
          <p:nvPr/>
        </p:nvSpPr>
        <p:spPr>
          <a:xfrm>
            <a:off x="566481" y="5844993"/>
            <a:ext cx="11186607" cy="552534"/>
          </a:xfrm>
          <a:prstGeom prst="rect">
            <a:avLst/>
          </a:prstGeom>
        </p:spPr>
        <p:txBody>
          <a:bodyPr/>
          <a:lstStyle>
            <a:lvl1pPr marL="342900" indent="-342900" algn="l" defTabSz="457200" rtl="0" eaLnBrk="1" latinLnBrk="0" hangingPunct="1">
              <a:spcBef>
                <a:spcPct val="20000"/>
              </a:spcBef>
              <a:buFont typeface="Arial"/>
              <a:buChar char="•"/>
              <a:defRPr sz="32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baseline="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2800" b="1" dirty="0"/>
              <a:t>Hypothèse : SARS-CoV-2 n’infecterait que des sous-types de cellules </a:t>
            </a:r>
          </a:p>
        </p:txBody>
      </p:sp>
      <p:sp>
        <p:nvSpPr>
          <p:cNvPr id="10" name="Rectangle 9">
            <a:extLst>
              <a:ext uri="{FF2B5EF4-FFF2-40B4-BE49-F238E27FC236}">
                <a16:creationId xmlns:a16="http://schemas.microsoft.com/office/drawing/2014/main" id="{7E7E6AF6-7F0E-C647-9432-C579C98B4482}"/>
              </a:ext>
            </a:extLst>
          </p:cNvPr>
          <p:cNvSpPr>
            <a:spLocks noChangeArrowheads="1"/>
          </p:cNvSpPr>
          <p:nvPr/>
        </p:nvSpPr>
        <p:spPr bwMode="auto">
          <a:xfrm>
            <a:off x="0" y="16561"/>
            <a:ext cx="12192000" cy="546003"/>
          </a:xfrm>
          <a:prstGeom prst="rect">
            <a:avLst/>
          </a:prstGeom>
          <a:gradFill rotWithShape="0">
            <a:gsLst>
              <a:gs pos="100000">
                <a:schemeClr val="accent1">
                  <a:lumMod val="75000"/>
                </a:schemeClr>
              </a:gs>
              <a:gs pos="0">
                <a:schemeClr val="accent1">
                  <a:lumMod val="60000"/>
                  <a:lumOff val="40000"/>
                </a:schemeClr>
              </a:gs>
              <a:gs pos="100000">
                <a:srgbClr val="99CC00">
                  <a:alpha val="93999"/>
                </a:srgbClr>
              </a:gs>
            </a:gsLst>
            <a:lin ang="5400000" scaled="1"/>
          </a:gra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11" name="Text Box 2">
            <a:extLst>
              <a:ext uri="{FF2B5EF4-FFF2-40B4-BE49-F238E27FC236}">
                <a16:creationId xmlns:a16="http://schemas.microsoft.com/office/drawing/2014/main" id="{F24125C6-3B03-8E4E-897F-B2BA2EC9AE04}"/>
              </a:ext>
            </a:extLst>
          </p:cNvPr>
          <p:cNvSpPr txBox="1">
            <a:spLocks noChangeArrowheads="1"/>
          </p:cNvSpPr>
          <p:nvPr/>
        </p:nvSpPr>
        <p:spPr bwMode="auto">
          <a:xfrm>
            <a:off x="481117" y="57639"/>
            <a:ext cx="10988263"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9pPr>
          </a:lstStyle>
          <a:p>
            <a:pPr algn="ctr">
              <a:buClrTx/>
              <a:buFontTx/>
              <a:buNone/>
            </a:pPr>
            <a:r>
              <a:rPr lang="fr-FR" b="1" dirty="0">
                <a:solidFill>
                  <a:srgbClr val="FFFFFF"/>
                </a:solidFill>
                <a:ea typeface="Arial" charset="0"/>
                <a:cs typeface="Arial" charset="0"/>
              </a:rPr>
              <a:t>Aperçu des niveaux d’expression d’ACE2 dans le corps humain</a:t>
            </a:r>
          </a:p>
        </p:txBody>
      </p:sp>
    </p:spTree>
    <p:extLst>
      <p:ext uri="{BB962C8B-B14F-4D97-AF65-F5344CB8AC3E}">
        <p14:creationId xmlns:p14="http://schemas.microsoft.com/office/powerpoint/2010/main" val="10377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34B001A-2187-2B4E-AC05-B126146EF98D}"/>
              </a:ext>
            </a:extLst>
          </p:cNvPr>
          <p:cNvPicPr>
            <a:picLocks noChangeAspect="1"/>
          </p:cNvPicPr>
          <p:nvPr/>
        </p:nvPicPr>
        <p:blipFill rotWithShape="1">
          <a:blip r:embed="rId3">
            <a:extLst>
              <a:ext uri="{28A0092B-C50C-407E-A947-70E740481C1C}">
                <a14:useLocalDpi xmlns:a14="http://schemas.microsoft.com/office/drawing/2010/main"/>
              </a:ext>
            </a:extLst>
          </a:blip>
          <a:srcRect l="1637"/>
          <a:stretch/>
        </p:blipFill>
        <p:spPr>
          <a:xfrm>
            <a:off x="1653827" y="1064713"/>
            <a:ext cx="9235159" cy="5058931"/>
          </a:xfrm>
          <a:prstGeom prst="rect">
            <a:avLst/>
          </a:prstGeom>
        </p:spPr>
      </p:pic>
      <p:sp>
        <p:nvSpPr>
          <p:cNvPr id="8" name="Rectangle 7">
            <a:extLst>
              <a:ext uri="{FF2B5EF4-FFF2-40B4-BE49-F238E27FC236}">
                <a16:creationId xmlns:a16="http://schemas.microsoft.com/office/drawing/2014/main" id="{BB349BA3-D5B3-ED49-8A02-5E7A93BCFB45}"/>
              </a:ext>
            </a:extLst>
          </p:cNvPr>
          <p:cNvSpPr>
            <a:spLocks noChangeArrowheads="1"/>
          </p:cNvSpPr>
          <p:nvPr/>
        </p:nvSpPr>
        <p:spPr bwMode="auto">
          <a:xfrm>
            <a:off x="0" y="16561"/>
            <a:ext cx="12192000" cy="616485"/>
          </a:xfrm>
          <a:prstGeom prst="rect">
            <a:avLst/>
          </a:prstGeom>
          <a:gradFill rotWithShape="0">
            <a:gsLst>
              <a:gs pos="100000">
                <a:schemeClr val="accent1">
                  <a:lumMod val="75000"/>
                </a:schemeClr>
              </a:gs>
              <a:gs pos="0">
                <a:schemeClr val="accent1">
                  <a:lumMod val="60000"/>
                  <a:lumOff val="40000"/>
                </a:schemeClr>
              </a:gs>
              <a:gs pos="100000">
                <a:srgbClr val="99CC00">
                  <a:alpha val="93999"/>
                </a:srgbClr>
              </a:gs>
            </a:gsLst>
            <a:lin ang="5400000" scaled="1"/>
          </a:gra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9" name="Text Box 2">
            <a:extLst>
              <a:ext uri="{FF2B5EF4-FFF2-40B4-BE49-F238E27FC236}">
                <a16:creationId xmlns:a16="http://schemas.microsoft.com/office/drawing/2014/main" id="{8BEA8F25-C714-B942-9C97-92DB9639067D}"/>
              </a:ext>
            </a:extLst>
          </p:cNvPr>
          <p:cNvSpPr txBox="1">
            <a:spLocks noChangeArrowheads="1"/>
          </p:cNvSpPr>
          <p:nvPr/>
        </p:nvSpPr>
        <p:spPr bwMode="auto">
          <a:xfrm>
            <a:off x="481117" y="57639"/>
            <a:ext cx="11580580"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9pPr>
          </a:lstStyle>
          <a:p>
            <a:pPr algn="ctr">
              <a:buClrTx/>
              <a:buFontTx/>
              <a:buNone/>
            </a:pPr>
            <a:r>
              <a:rPr lang="fr-FR" b="1" dirty="0">
                <a:solidFill>
                  <a:srgbClr val="FFFFFF"/>
                </a:solidFill>
                <a:ea typeface="Arial" charset="0"/>
                <a:cs typeface="Arial" charset="0"/>
              </a:rPr>
              <a:t>Technique du « single-</a:t>
            </a:r>
            <a:r>
              <a:rPr lang="fr-FR" b="1" dirty="0" err="1">
                <a:solidFill>
                  <a:srgbClr val="FFFFFF"/>
                </a:solidFill>
                <a:ea typeface="Arial" charset="0"/>
                <a:cs typeface="Arial" charset="0"/>
              </a:rPr>
              <a:t>cell</a:t>
            </a:r>
            <a:r>
              <a:rPr lang="fr-FR" b="1" dirty="0">
                <a:solidFill>
                  <a:srgbClr val="FFFFFF"/>
                </a:solidFill>
                <a:ea typeface="Arial" charset="0"/>
                <a:cs typeface="Arial" charset="0"/>
              </a:rPr>
              <a:t> » : principe</a:t>
            </a:r>
          </a:p>
        </p:txBody>
      </p:sp>
      <p:sp>
        <p:nvSpPr>
          <p:cNvPr id="10" name="ZoneTexte 9">
            <a:extLst>
              <a:ext uri="{FF2B5EF4-FFF2-40B4-BE49-F238E27FC236}">
                <a16:creationId xmlns:a16="http://schemas.microsoft.com/office/drawing/2014/main" id="{5B4AF5F5-BBAB-C84F-977D-81E43A08C5F7}"/>
              </a:ext>
            </a:extLst>
          </p:cNvPr>
          <p:cNvSpPr txBox="1"/>
          <p:nvPr/>
        </p:nvSpPr>
        <p:spPr>
          <a:xfrm>
            <a:off x="-241139" y="6519446"/>
            <a:ext cx="12302836" cy="338554"/>
          </a:xfrm>
          <a:prstGeom prst="rect">
            <a:avLst/>
          </a:prstGeom>
          <a:noFill/>
        </p:spPr>
        <p:txBody>
          <a:bodyPr wrap="square" rtlCol="0">
            <a:spAutoFit/>
          </a:bodyPr>
          <a:lstStyle/>
          <a:p>
            <a:pPr algn="r"/>
            <a:r>
              <a:rPr lang="fr-FR" sz="1600" i="1" dirty="0" err="1"/>
              <a:t>Studying</a:t>
            </a:r>
            <a:r>
              <a:rPr lang="fr-FR" sz="1600" i="1" dirty="0"/>
              <a:t> </a:t>
            </a:r>
            <a:r>
              <a:rPr lang="fr-FR" sz="1600" i="1" dirty="0" err="1"/>
              <a:t>hematopoiesis</a:t>
            </a:r>
            <a:r>
              <a:rPr lang="fr-FR" sz="1600" i="1" dirty="0"/>
              <a:t> </a:t>
            </a:r>
            <a:r>
              <a:rPr lang="fr-FR" sz="1600" i="1" dirty="0" err="1"/>
              <a:t>using</a:t>
            </a:r>
            <a:r>
              <a:rPr lang="fr-FR" sz="1600" i="1" dirty="0"/>
              <a:t> single-</a:t>
            </a:r>
            <a:r>
              <a:rPr lang="fr-FR" sz="1600" i="1" dirty="0" err="1"/>
              <a:t>cell</a:t>
            </a:r>
            <a:r>
              <a:rPr lang="fr-FR" sz="1600" i="1" dirty="0"/>
              <a:t> technologies. J </a:t>
            </a:r>
            <a:r>
              <a:rPr lang="fr-FR" sz="1600" i="1" dirty="0" err="1"/>
              <a:t>Hematol</a:t>
            </a:r>
            <a:r>
              <a:rPr lang="fr-FR" sz="1600" i="1" dirty="0"/>
              <a:t> </a:t>
            </a:r>
            <a:r>
              <a:rPr lang="fr-FR" sz="1600" i="1" dirty="0" err="1"/>
              <a:t>Oncol</a:t>
            </a:r>
            <a:r>
              <a:rPr lang="fr-FR" sz="1600" i="1" dirty="0"/>
              <a:t>. 2017; 10:27</a:t>
            </a:r>
          </a:p>
        </p:txBody>
      </p:sp>
    </p:spTree>
    <p:extLst>
      <p:ext uri="{BB962C8B-B14F-4D97-AF65-F5344CB8AC3E}">
        <p14:creationId xmlns:p14="http://schemas.microsoft.com/office/powerpoint/2010/main" val="17263253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78B2E97-2B4C-5B4D-9633-2CDB0F2CA413}"/>
              </a:ext>
            </a:extLst>
          </p:cNvPr>
          <p:cNvPicPr>
            <a:picLocks noChangeAspect="1"/>
          </p:cNvPicPr>
          <p:nvPr/>
        </p:nvPicPr>
        <p:blipFill>
          <a:blip r:embed="rId3"/>
          <a:stretch>
            <a:fillRect/>
          </a:stretch>
        </p:blipFill>
        <p:spPr>
          <a:xfrm>
            <a:off x="815506" y="693750"/>
            <a:ext cx="10560988" cy="6013938"/>
          </a:xfrm>
          <a:prstGeom prst="rect">
            <a:avLst/>
          </a:prstGeom>
        </p:spPr>
      </p:pic>
      <p:sp>
        <p:nvSpPr>
          <p:cNvPr id="6" name="Rectangle 5">
            <a:extLst>
              <a:ext uri="{FF2B5EF4-FFF2-40B4-BE49-F238E27FC236}">
                <a16:creationId xmlns:a16="http://schemas.microsoft.com/office/drawing/2014/main" id="{D887D5E8-3EE0-1341-95C1-58D3512C12DF}"/>
              </a:ext>
            </a:extLst>
          </p:cNvPr>
          <p:cNvSpPr>
            <a:spLocks noChangeArrowheads="1"/>
          </p:cNvSpPr>
          <p:nvPr/>
        </p:nvSpPr>
        <p:spPr bwMode="auto">
          <a:xfrm>
            <a:off x="0" y="16561"/>
            <a:ext cx="12192000" cy="616485"/>
          </a:xfrm>
          <a:prstGeom prst="rect">
            <a:avLst/>
          </a:prstGeom>
          <a:gradFill rotWithShape="0">
            <a:gsLst>
              <a:gs pos="100000">
                <a:schemeClr val="accent1">
                  <a:lumMod val="75000"/>
                </a:schemeClr>
              </a:gs>
              <a:gs pos="0">
                <a:schemeClr val="accent1">
                  <a:lumMod val="60000"/>
                  <a:lumOff val="40000"/>
                </a:schemeClr>
              </a:gs>
              <a:gs pos="100000">
                <a:srgbClr val="99CC00">
                  <a:alpha val="93999"/>
                </a:srgbClr>
              </a:gs>
            </a:gsLst>
            <a:lin ang="5400000" scaled="1"/>
          </a:gra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7" name="Text Box 2">
            <a:extLst>
              <a:ext uri="{FF2B5EF4-FFF2-40B4-BE49-F238E27FC236}">
                <a16:creationId xmlns:a16="http://schemas.microsoft.com/office/drawing/2014/main" id="{D5A5CEEE-D9C9-FA47-9AB6-3CC47F591F1B}"/>
              </a:ext>
            </a:extLst>
          </p:cNvPr>
          <p:cNvSpPr txBox="1">
            <a:spLocks noChangeArrowheads="1"/>
          </p:cNvSpPr>
          <p:nvPr/>
        </p:nvSpPr>
        <p:spPr bwMode="auto">
          <a:xfrm>
            <a:off x="481117" y="57639"/>
            <a:ext cx="11580580"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9pPr>
          </a:lstStyle>
          <a:p>
            <a:pPr algn="ctr">
              <a:buClrTx/>
              <a:buFontTx/>
              <a:buNone/>
            </a:pPr>
            <a:r>
              <a:rPr lang="fr-FR" b="1" dirty="0">
                <a:solidFill>
                  <a:srgbClr val="FFFFFF"/>
                </a:solidFill>
                <a:ea typeface="Arial" charset="0"/>
                <a:cs typeface="Arial" charset="0"/>
              </a:rPr>
              <a:t>Technique du « single-</a:t>
            </a:r>
            <a:r>
              <a:rPr lang="fr-FR" b="1" dirty="0" err="1">
                <a:solidFill>
                  <a:srgbClr val="FFFFFF"/>
                </a:solidFill>
                <a:ea typeface="Arial" charset="0"/>
                <a:cs typeface="Arial" charset="0"/>
              </a:rPr>
              <a:t>cell</a:t>
            </a:r>
            <a:r>
              <a:rPr lang="fr-FR" b="1" dirty="0">
                <a:solidFill>
                  <a:srgbClr val="FFFFFF"/>
                </a:solidFill>
                <a:ea typeface="Arial" charset="0"/>
                <a:cs typeface="Arial" charset="0"/>
              </a:rPr>
              <a:t> » : atlas pulmonaire cellulaire</a:t>
            </a:r>
          </a:p>
        </p:txBody>
      </p:sp>
      <p:sp>
        <p:nvSpPr>
          <p:cNvPr id="8" name="ZoneTexte 7">
            <a:extLst>
              <a:ext uri="{FF2B5EF4-FFF2-40B4-BE49-F238E27FC236}">
                <a16:creationId xmlns:a16="http://schemas.microsoft.com/office/drawing/2014/main" id="{D72BC67E-EF2F-3E4B-B75A-BABA55103D5B}"/>
              </a:ext>
            </a:extLst>
          </p:cNvPr>
          <p:cNvSpPr txBox="1"/>
          <p:nvPr/>
        </p:nvSpPr>
        <p:spPr>
          <a:xfrm>
            <a:off x="-241139" y="6519446"/>
            <a:ext cx="12302836" cy="338554"/>
          </a:xfrm>
          <a:prstGeom prst="rect">
            <a:avLst/>
          </a:prstGeom>
          <a:noFill/>
        </p:spPr>
        <p:txBody>
          <a:bodyPr wrap="square" rtlCol="0">
            <a:spAutoFit/>
          </a:bodyPr>
          <a:lstStyle/>
          <a:p>
            <a:pPr algn="r"/>
            <a:r>
              <a:rPr lang="fr-FR" sz="1600" i="1" dirty="0"/>
              <a:t>An atlas of the </a:t>
            </a:r>
            <a:r>
              <a:rPr lang="fr-FR" sz="1600" i="1" dirty="0" err="1"/>
              <a:t>aging</a:t>
            </a:r>
            <a:r>
              <a:rPr lang="fr-FR" sz="1600" i="1" dirty="0"/>
              <a:t> </a:t>
            </a:r>
            <a:r>
              <a:rPr lang="fr-FR" sz="1600" i="1" dirty="0" err="1"/>
              <a:t>lung</a:t>
            </a:r>
            <a:r>
              <a:rPr lang="fr-FR" sz="1600" i="1" dirty="0"/>
              <a:t> </a:t>
            </a:r>
            <a:r>
              <a:rPr lang="fr-FR" sz="1600" i="1" dirty="0" err="1"/>
              <a:t>mapped</a:t>
            </a:r>
            <a:r>
              <a:rPr lang="fr-FR" sz="1600" i="1" dirty="0"/>
              <a:t> by single </a:t>
            </a:r>
            <a:r>
              <a:rPr lang="fr-FR" sz="1600" i="1" dirty="0" err="1"/>
              <a:t>cell</a:t>
            </a:r>
            <a:r>
              <a:rPr lang="fr-FR" sz="1600" i="1" dirty="0"/>
              <a:t> </a:t>
            </a:r>
            <a:r>
              <a:rPr lang="fr-FR" sz="1600" i="1" dirty="0" err="1"/>
              <a:t>transcriptomics</a:t>
            </a:r>
            <a:r>
              <a:rPr lang="fr-FR" sz="1600" i="1" dirty="0"/>
              <a:t> and </a:t>
            </a:r>
            <a:r>
              <a:rPr lang="fr-FR" sz="1600" i="1" dirty="0" err="1"/>
              <a:t>deep</a:t>
            </a:r>
            <a:r>
              <a:rPr lang="fr-FR" sz="1600" i="1" dirty="0"/>
              <a:t> tissue </a:t>
            </a:r>
            <a:r>
              <a:rPr lang="fr-FR" sz="1600" i="1" dirty="0" err="1"/>
              <a:t>proteomics</a:t>
            </a:r>
            <a:r>
              <a:rPr lang="fr-FR" sz="1600" i="1" dirty="0"/>
              <a:t>. Nat Commun2019; 10:963</a:t>
            </a:r>
          </a:p>
        </p:txBody>
      </p:sp>
    </p:spTree>
    <p:extLst>
      <p:ext uri="{BB962C8B-B14F-4D97-AF65-F5344CB8AC3E}">
        <p14:creationId xmlns:p14="http://schemas.microsoft.com/office/powerpoint/2010/main" val="39478321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20EE365-A13C-0B4B-A375-A1E9AEB86A03}"/>
              </a:ext>
            </a:extLst>
          </p:cNvPr>
          <p:cNvPicPr>
            <a:picLocks noChangeAspect="1"/>
          </p:cNvPicPr>
          <p:nvPr/>
        </p:nvPicPr>
        <p:blipFill>
          <a:blip r:embed="rId3"/>
          <a:stretch>
            <a:fillRect/>
          </a:stretch>
        </p:blipFill>
        <p:spPr>
          <a:xfrm>
            <a:off x="4558145" y="1119537"/>
            <a:ext cx="7503552" cy="5031882"/>
          </a:xfrm>
          <a:prstGeom prst="rect">
            <a:avLst/>
          </a:prstGeom>
        </p:spPr>
      </p:pic>
      <p:sp>
        <p:nvSpPr>
          <p:cNvPr id="3" name="ZoneTexte 2">
            <a:extLst>
              <a:ext uri="{FF2B5EF4-FFF2-40B4-BE49-F238E27FC236}">
                <a16:creationId xmlns:a16="http://schemas.microsoft.com/office/drawing/2014/main" id="{402AE56F-D3B3-9940-A704-9E55B2683D45}"/>
              </a:ext>
            </a:extLst>
          </p:cNvPr>
          <p:cNvSpPr txBox="1"/>
          <p:nvPr/>
        </p:nvSpPr>
        <p:spPr>
          <a:xfrm>
            <a:off x="2121408" y="6273225"/>
            <a:ext cx="9765792" cy="584775"/>
          </a:xfrm>
          <a:prstGeom prst="rect">
            <a:avLst/>
          </a:prstGeom>
          <a:noFill/>
        </p:spPr>
        <p:txBody>
          <a:bodyPr wrap="square" rtlCol="0">
            <a:spAutoFit/>
          </a:bodyPr>
          <a:lstStyle/>
          <a:p>
            <a:pPr algn="r"/>
            <a:r>
              <a:rPr lang="fr-FR" sz="1600" i="1" dirty="0"/>
              <a:t>Construction of a </a:t>
            </a:r>
            <a:r>
              <a:rPr lang="fr-FR" sz="1600" i="1" dirty="0" err="1"/>
              <a:t>human</a:t>
            </a:r>
            <a:r>
              <a:rPr lang="fr-FR" sz="1600" i="1" dirty="0"/>
              <a:t> </a:t>
            </a:r>
            <a:r>
              <a:rPr lang="fr-FR" sz="1600" i="1" dirty="0" err="1"/>
              <a:t>cell</a:t>
            </a:r>
            <a:r>
              <a:rPr lang="fr-FR" sz="1600" i="1" dirty="0"/>
              <a:t> </a:t>
            </a:r>
            <a:r>
              <a:rPr lang="fr-FR" sz="1600" i="1" dirty="0" err="1"/>
              <a:t>landscape</a:t>
            </a:r>
            <a:r>
              <a:rPr lang="fr-FR" sz="1600" i="1" dirty="0"/>
              <a:t> at single-</a:t>
            </a:r>
            <a:r>
              <a:rPr lang="fr-FR" sz="1600" i="1" dirty="0" err="1"/>
              <a:t>cell</a:t>
            </a:r>
            <a:r>
              <a:rPr lang="fr-FR" sz="1600" i="1" dirty="0"/>
              <a:t> </a:t>
            </a:r>
            <a:r>
              <a:rPr lang="fr-FR" sz="1600" i="1" dirty="0" err="1"/>
              <a:t>level</a:t>
            </a:r>
            <a:r>
              <a:rPr lang="fr-FR" sz="1600" i="1" dirty="0"/>
              <a:t>. Nature 2020; 581 :303–309 </a:t>
            </a:r>
          </a:p>
          <a:p>
            <a:pPr algn="r"/>
            <a:r>
              <a:rPr lang="fr-FR" sz="1600" i="1" dirty="0"/>
              <a:t>A Single-</a:t>
            </a:r>
            <a:r>
              <a:rPr lang="fr-FR" sz="1600" i="1" dirty="0" err="1"/>
              <a:t>Cell</a:t>
            </a:r>
            <a:r>
              <a:rPr lang="fr-FR" sz="1600" i="1" dirty="0"/>
              <a:t> RNA Expression </a:t>
            </a:r>
            <a:r>
              <a:rPr lang="fr-FR" sz="1600" i="1" dirty="0" err="1"/>
              <a:t>Map</a:t>
            </a:r>
            <a:r>
              <a:rPr lang="fr-FR" sz="1600" i="1" dirty="0"/>
              <a:t> of </a:t>
            </a:r>
            <a:r>
              <a:rPr lang="fr-FR" sz="1600" i="1" dirty="0" err="1"/>
              <a:t>Human</a:t>
            </a:r>
            <a:r>
              <a:rPr lang="fr-FR" sz="1600" i="1" dirty="0"/>
              <a:t> Coronavirus Entry </a:t>
            </a:r>
            <a:r>
              <a:rPr lang="fr-FR" sz="1600" i="1" dirty="0" err="1"/>
              <a:t>Factors</a:t>
            </a:r>
            <a:r>
              <a:rPr lang="fr-FR" sz="1600" i="1" dirty="0"/>
              <a:t>. </a:t>
            </a:r>
            <a:r>
              <a:rPr lang="fr-FR" sz="1600" i="1" dirty="0" err="1"/>
              <a:t>Cell</a:t>
            </a:r>
            <a:r>
              <a:rPr lang="fr-FR" sz="1600" i="1" dirty="0"/>
              <a:t> reports 2020; 32 : 1296</a:t>
            </a:r>
          </a:p>
        </p:txBody>
      </p:sp>
      <p:sp>
        <p:nvSpPr>
          <p:cNvPr id="4" name="Titre 1">
            <a:extLst>
              <a:ext uri="{FF2B5EF4-FFF2-40B4-BE49-F238E27FC236}">
                <a16:creationId xmlns:a16="http://schemas.microsoft.com/office/drawing/2014/main" id="{C24F7775-4EE8-5A4D-B0EC-43A635399EFF}"/>
              </a:ext>
            </a:extLst>
          </p:cNvPr>
          <p:cNvSpPr txBox="1">
            <a:spLocks/>
          </p:cNvSpPr>
          <p:nvPr/>
        </p:nvSpPr>
        <p:spPr>
          <a:xfrm>
            <a:off x="-1761253" y="1233248"/>
            <a:ext cx="10574867" cy="6926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fr-FR" sz="2800" b="1" dirty="0">
              <a:solidFill>
                <a:srgbClr val="0070C0"/>
              </a:solidFill>
              <a:latin typeface="+mn-lt"/>
            </a:endParaRPr>
          </a:p>
        </p:txBody>
      </p:sp>
      <p:sp>
        <p:nvSpPr>
          <p:cNvPr id="6" name="Espace réservé du texte 7">
            <a:extLst>
              <a:ext uri="{FF2B5EF4-FFF2-40B4-BE49-F238E27FC236}">
                <a16:creationId xmlns:a16="http://schemas.microsoft.com/office/drawing/2014/main" id="{952E39BA-E7DA-334F-92F3-0E391BA46F71}"/>
              </a:ext>
            </a:extLst>
          </p:cNvPr>
          <p:cNvSpPr txBox="1">
            <a:spLocks/>
          </p:cNvSpPr>
          <p:nvPr/>
        </p:nvSpPr>
        <p:spPr>
          <a:xfrm>
            <a:off x="566481" y="827719"/>
            <a:ext cx="11186607" cy="1171769"/>
          </a:xfrm>
          <a:prstGeom prst="rect">
            <a:avLst/>
          </a:prstGeom>
        </p:spPr>
        <p:txBody>
          <a:bodyPr/>
          <a:lstStyle>
            <a:lvl1pPr marL="342900" indent="-342900" algn="l" defTabSz="457200" rtl="0" eaLnBrk="1" latinLnBrk="0" hangingPunct="1">
              <a:spcBef>
                <a:spcPct val="20000"/>
              </a:spcBef>
              <a:buFont typeface="Arial"/>
              <a:buChar char="•"/>
              <a:defRPr sz="32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baseline="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2800" b="1" dirty="0"/>
              <a:t>Data-set de </a:t>
            </a:r>
            <a:r>
              <a:rPr lang="fr-FR" sz="2800" b="1" dirty="0" err="1"/>
              <a:t>scRNA-seq</a:t>
            </a:r>
            <a:r>
              <a:rPr lang="fr-FR" sz="2800" b="1" dirty="0"/>
              <a:t> de 200 000 cellules (tiré du </a:t>
            </a:r>
            <a:r>
              <a:rPr lang="fr-FR" sz="2800" b="1" dirty="0" err="1"/>
              <a:t>human</a:t>
            </a:r>
            <a:r>
              <a:rPr lang="fr-FR" sz="2800" b="1" dirty="0"/>
              <a:t> </a:t>
            </a:r>
            <a:r>
              <a:rPr lang="fr-FR" sz="2800" b="1" dirty="0" err="1"/>
              <a:t>cell</a:t>
            </a:r>
            <a:r>
              <a:rPr lang="fr-FR" sz="2800" b="1" dirty="0"/>
              <a:t> </a:t>
            </a:r>
            <a:r>
              <a:rPr lang="fr-FR" sz="2800" b="1" dirty="0" err="1"/>
              <a:t>landscape</a:t>
            </a:r>
            <a:r>
              <a:rPr lang="fr-FR" sz="2800" b="1" dirty="0"/>
              <a:t> </a:t>
            </a:r>
            <a:r>
              <a:rPr lang="fr-FR" sz="2800" b="1" dirty="0" err="1"/>
              <a:t>project</a:t>
            </a:r>
            <a:r>
              <a:rPr lang="fr-FR" sz="2800" b="1" dirty="0"/>
              <a:t>)</a:t>
            </a:r>
          </a:p>
        </p:txBody>
      </p:sp>
      <p:sp>
        <p:nvSpPr>
          <p:cNvPr id="7" name="Espace réservé du texte 7">
            <a:extLst>
              <a:ext uri="{FF2B5EF4-FFF2-40B4-BE49-F238E27FC236}">
                <a16:creationId xmlns:a16="http://schemas.microsoft.com/office/drawing/2014/main" id="{9AE02584-AEE3-F143-A2C8-A94F718CCBA9}"/>
              </a:ext>
            </a:extLst>
          </p:cNvPr>
          <p:cNvSpPr txBox="1">
            <a:spLocks/>
          </p:cNvSpPr>
          <p:nvPr/>
        </p:nvSpPr>
        <p:spPr>
          <a:xfrm>
            <a:off x="566481" y="2107847"/>
            <a:ext cx="4549079" cy="1807812"/>
          </a:xfrm>
          <a:prstGeom prst="rect">
            <a:avLst/>
          </a:prstGeom>
        </p:spPr>
        <p:txBody>
          <a:bodyPr/>
          <a:lstStyle>
            <a:lvl1pPr marL="342900" indent="-342900" algn="l" defTabSz="457200" rtl="0" eaLnBrk="1" latinLnBrk="0" hangingPunct="1">
              <a:spcBef>
                <a:spcPct val="20000"/>
              </a:spcBef>
              <a:buFont typeface="Arial"/>
              <a:buChar char="•"/>
              <a:defRPr sz="32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baseline="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2800" b="1" dirty="0"/>
              <a:t>Expression de ACE2 basse dans le poumon (en particulier dans les cellules alvéolaires)</a:t>
            </a:r>
          </a:p>
          <a:p>
            <a:r>
              <a:rPr lang="fr-FR" sz="2800" b="1" dirty="0"/>
              <a:t>Co-expression de ACE2 et TMPRSS2 encore plus rare (dans le rein par exemple) </a:t>
            </a:r>
          </a:p>
          <a:p>
            <a:pPr marL="0" indent="0">
              <a:buNone/>
            </a:pPr>
            <a:r>
              <a:rPr lang="fr-FR" sz="2800" b="1" dirty="0"/>
              <a:t> </a:t>
            </a:r>
          </a:p>
        </p:txBody>
      </p:sp>
      <p:sp>
        <p:nvSpPr>
          <p:cNvPr id="8" name="Espace réservé du texte 7">
            <a:extLst>
              <a:ext uri="{FF2B5EF4-FFF2-40B4-BE49-F238E27FC236}">
                <a16:creationId xmlns:a16="http://schemas.microsoft.com/office/drawing/2014/main" id="{D52B0624-242A-4B4A-AC0E-EB47C0F0832C}"/>
              </a:ext>
            </a:extLst>
          </p:cNvPr>
          <p:cNvSpPr txBox="1">
            <a:spLocks/>
          </p:cNvSpPr>
          <p:nvPr/>
        </p:nvSpPr>
        <p:spPr>
          <a:xfrm>
            <a:off x="502696" y="5909419"/>
            <a:ext cx="11186607" cy="1171769"/>
          </a:xfrm>
          <a:prstGeom prst="rect">
            <a:avLst/>
          </a:prstGeom>
        </p:spPr>
        <p:txBody>
          <a:bodyPr/>
          <a:lstStyle>
            <a:lvl1pPr marL="342900" indent="-342900" algn="l" defTabSz="457200" rtl="0" eaLnBrk="1" latinLnBrk="0" hangingPunct="1">
              <a:spcBef>
                <a:spcPct val="20000"/>
              </a:spcBef>
              <a:buFont typeface="Arial"/>
              <a:buChar char="•"/>
              <a:defRPr sz="32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baseline="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2800" b="1" dirty="0"/>
              <a:t>Nécessité de chercher d’autres portes d’entrée cellulaires du virus</a:t>
            </a:r>
          </a:p>
          <a:p>
            <a:pPr marL="0" indent="0">
              <a:buNone/>
            </a:pPr>
            <a:r>
              <a:rPr lang="fr-FR" sz="2800" b="1" dirty="0"/>
              <a:t>  </a:t>
            </a:r>
          </a:p>
        </p:txBody>
      </p:sp>
      <p:sp>
        <p:nvSpPr>
          <p:cNvPr id="9" name="Rectangle 8">
            <a:extLst>
              <a:ext uri="{FF2B5EF4-FFF2-40B4-BE49-F238E27FC236}">
                <a16:creationId xmlns:a16="http://schemas.microsoft.com/office/drawing/2014/main" id="{F05B6BA9-5601-194B-9742-C8BA22EB0F82}"/>
              </a:ext>
            </a:extLst>
          </p:cNvPr>
          <p:cNvSpPr>
            <a:spLocks noChangeArrowheads="1"/>
          </p:cNvSpPr>
          <p:nvPr/>
        </p:nvSpPr>
        <p:spPr bwMode="auto">
          <a:xfrm>
            <a:off x="0" y="16561"/>
            <a:ext cx="12192000" cy="874256"/>
          </a:xfrm>
          <a:prstGeom prst="rect">
            <a:avLst/>
          </a:prstGeom>
          <a:gradFill rotWithShape="0">
            <a:gsLst>
              <a:gs pos="100000">
                <a:schemeClr val="accent1">
                  <a:lumMod val="75000"/>
                </a:schemeClr>
              </a:gs>
              <a:gs pos="0">
                <a:schemeClr val="accent1">
                  <a:lumMod val="60000"/>
                  <a:lumOff val="40000"/>
                </a:schemeClr>
              </a:gs>
              <a:gs pos="100000">
                <a:srgbClr val="99CC00">
                  <a:alpha val="93999"/>
                </a:srgbClr>
              </a:gs>
            </a:gsLst>
            <a:lin ang="5400000" scaled="1"/>
          </a:gra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10" name="Text Box 2">
            <a:extLst>
              <a:ext uri="{FF2B5EF4-FFF2-40B4-BE49-F238E27FC236}">
                <a16:creationId xmlns:a16="http://schemas.microsoft.com/office/drawing/2014/main" id="{AD016F2F-D369-4045-99F4-F907EDF91723}"/>
              </a:ext>
            </a:extLst>
          </p:cNvPr>
          <p:cNvSpPr txBox="1">
            <a:spLocks noChangeArrowheads="1"/>
          </p:cNvSpPr>
          <p:nvPr/>
        </p:nvSpPr>
        <p:spPr bwMode="auto">
          <a:xfrm>
            <a:off x="481117" y="57639"/>
            <a:ext cx="11580580"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9pPr>
          </a:lstStyle>
          <a:p>
            <a:pPr algn="ctr">
              <a:buClrTx/>
              <a:buFontTx/>
              <a:buNone/>
            </a:pPr>
            <a:r>
              <a:rPr lang="fr-FR" b="1" dirty="0">
                <a:solidFill>
                  <a:srgbClr val="FFFFFF"/>
                </a:solidFill>
                <a:ea typeface="Arial" charset="0"/>
                <a:cs typeface="Arial" charset="0"/>
              </a:rPr>
              <a:t>Utilisation du single-</a:t>
            </a:r>
            <a:r>
              <a:rPr lang="fr-FR" b="1" dirty="0" err="1">
                <a:solidFill>
                  <a:srgbClr val="FFFFFF"/>
                </a:solidFill>
                <a:ea typeface="Arial" charset="0"/>
                <a:cs typeface="Arial" charset="0"/>
              </a:rPr>
              <a:t>cell</a:t>
            </a:r>
            <a:r>
              <a:rPr lang="fr-FR" b="1" dirty="0">
                <a:solidFill>
                  <a:srgbClr val="FFFFFF"/>
                </a:solidFill>
                <a:ea typeface="Arial" charset="0"/>
                <a:cs typeface="Arial" charset="0"/>
              </a:rPr>
              <a:t> pour cartographier les facteurs </a:t>
            </a:r>
          </a:p>
          <a:p>
            <a:pPr algn="ctr">
              <a:buClrTx/>
              <a:buFontTx/>
              <a:buNone/>
            </a:pPr>
            <a:r>
              <a:rPr lang="fr-FR" b="1" dirty="0">
                <a:solidFill>
                  <a:srgbClr val="FFFFFF"/>
                </a:solidFill>
                <a:ea typeface="Arial" charset="0"/>
                <a:cs typeface="Arial" charset="0"/>
              </a:rPr>
              <a:t>régulant l’entrée du virus dans les cellules </a:t>
            </a:r>
          </a:p>
        </p:txBody>
      </p:sp>
    </p:spTree>
    <p:extLst>
      <p:ext uri="{BB962C8B-B14F-4D97-AF65-F5344CB8AC3E}">
        <p14:creationId xmlns:p14="http://schemas.microsoft.com/office/powerpoint/2010/main" val="3939859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7">
            <a:extLst>
              <a:ext uri="{FF2B5EF4-FFF2-40B4-BE49-F238E27FC236}">
                <a16:creationId xmlns:a16="http://schemas.microsoft.com/office/drawing/2014/main" id="{25571F76-5CD7-BE49-9BA5-DA64FF5E8ADA}"/>
              </a:ext>
            </a:extLst>
          </p:cNvPr>
          <p:cNvSpPr txBox="1">
            <a:spLocks/>
          </p:cNvSpPr>
          <p:nvPr/>
        </p:nvSpPr>
        <p:spPr>
          <a:xfrm>
            <a:off x="336441" y="1171164"/>
            <a:ext cx="11186607" cy="5535951"/>
          </a:xfrm>
          <a:prstGeom prst="rect">
            <a:avLst/>
          </a:prstGeom>
        </p:spPr>
        <p:txBody>
          <a:bodyPr/>
          <a:lstStyle>
            <a:lvl1pPr marL="342900" indent="-342900" algn="l" defTabSz="457200" rtl="0" eaLnBrk="1" latinLnBrk="0" hangingPunct="1">
              <a:spcBef>
                <a:spcPct val="20000"/>
              </a:spcBef>
              <a:buFont typeface="Arial"/>
              <a:buChar char="•"/>
              <a:defRPr sz="32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baseline="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2400" b="1" dirty="0"/>
              <a:t>Comprendre les spécificités cliniques et physiopathologiques d’une maladie virale</a:t>
            </a:r>
          </a:p>
          <a:p>
            <a:endParaRPr lang="fr-FR" sz="2400" b="1" dirty="0"/>
          </a:p>
          <a:p>
            <a:r>
              <a:rPr lang="fr-FR" sz="2400" b="1" dirty="0"/>
              <a:t>Connaitre les cibles cellulaires du virus</a:t>
            </a:r>
          </a:p>
          <a:p>
            <a:endParaRPr lang="fr-FR" sz="2400" b="1" dirty="0"/>
          </a:p>
          <a:p>
            <a:r>
              <a:rPr lang="fr-FR" sz="2400" b="1" dirty="0"/>
              <a:t>Connaitre les mécanismes permettant au virus de rentrer dans les cellules, de se multiplier, de sortir de la cellule pour aller infecter d’autres cellules</a:t>
            </a:r>
          </a:p>
          <a:p>
            <a:endParaRPr lang="fr-FR" sz="2400" b="1" dirty="0"/>
          </a:p>
          <a:p>
            <a:r>
              <a:rPr lang="fr-FR" sz="2400" b="1" dirty="0"/>
              <a:t>Comprendre les facteurs favorisants (facteurs de risque)</a:t>
            </a:r>
          </a:p>
          <a:p>
            <a:endParaRPr lang="fr-FR" sz="2400" b="1" dirty="0"/>
          </a:p>
          <a:p>
            <a:r>
              <a:rPr lang="fr-FR" sz="2400" b="1" dirty="0"/>
              <a:t>Comprendre les réactions immunitaires contre le virus</a:t>
            </a:r>
          </a:p>
          <a:p>
            <a:endParaRPr lang="fr-FR" sz="2400" b="1" dirty="0"/>
          </a:p>
          <a:p>
            <a:r>
              <a:rPr lang="fr-FR" sz="2400" b="1" dirty="0"/>
              <a:t>D’une manière générale comprendre les interactions pathogène-hôte</a:t>
            </a:r>
          </a:p>
          <a:p>
            <a:endParaRPr lang="fr-FR" sz="2400" b="1" dirty="0"/>
          </a:p>
          <a:p>
            <a:endParaRPr lang="fr-FR" sz="2400" b="1" dirty="0"/>
          </a:p>
          <a:p>
            <a:endParaRPr lang="fr-FR" sz="2400" b="1" dirty="0"/>
          </a:p>
          <a:p>
            <a:pPr marL="0" indent="0">
              <a:buNone/>
            </a:pPr>
            <a:r>
              <a:rPr lang="fr-FR" sz="2400" b="1" dirty="0"/>
              <a:t>  </a:t>
            </a:r>
          </a:p>
        </p:txBody>
      </p:sp>
      <p:sp>
        <p:nvSpPr>
          <p:cNvPr id="7" name="Rectangle 6">
            <a:extLst>
              <a:ext uri="{FF2B5EF4-FFF2-40B4-BE49-F238E27FC236}">
                <a16:creationId xmlns:a16="http://schemas.microsoft.com/office/drawing/2014/main" id="{8B646181-0D42-974F-8C3D-726E1D643BA4}"/>
              </a:ext>
            </a:extLst>
          </p:cNvPr>
          <p:cNvSpPr>
            <a:spLocks noChangeArrowheads="1"/>
          </p:cNvSpPr>
          <p:nvPr/>
        </p:nvSpPr>
        <p:spPr bwMode="auto">
          <a:xfrm>
            <a:off x="0" y="16561"/>
            <a:ext cx="12192000" cy="1061962"/>
          </a:xfrm>
          <a:prstGeom prst="rect">
            <a:avLst/>
          </a:prstGeom>
          <a:gradFill rotWithShape="0">
            <a:gsLst>
              <a:gs pos="100000">
                <a:schemeClr val="accent1">
                  <a:lumMod val="75000"/>
                </a:schemeClr>
              </a:gs>
              <a:gs pos="0">
                <a:schemeClr val="accent1">
                  <a:lumMod val="60000"/>
                  <a:lumOff val="40000"/>
                </a:schemeClr>
              </a:gs>
              <a:gs pos="100000">
                <a:srgbClr val="99CC00">
                  <a:alpha val="93999"/>
                </a:srgbClr>
              </a:gs>
            </a:gsLst>
            <a:lin ang="5400000" scaled="1"/>
          </a:gra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8" name="Text Box 2">
            <a:extLst>
              <a:ext uri="{FF2B5EF4-FFF2-40B4-BE49-F238E27FC236}">
                <a16:creationId xmlns:a16="http://schemas.microsoft.com/office/drawing/2014/main" id="{466F8C9C-2841-D24F-8EF0-3D98D016342B}"/>
              </a:ext>
            </a:extLst>
          </p:cNvPr>
          <p:cNvSpPr txBox="1">
            <a:spLocks noChangeArrowheads="1"/>
          </p:cNvSpPr>
          <p:nvPr/>
        </p:nvSpPr>
        <p:spPr bwMode="auto">
          <a:xfrm>
            <a:off x="435612" y="130953"/>
            <a:ext cx="10988263"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9pPr>
          </a:lstStyle>
          <a:p>
            <a:pPr algn="ctr">
              <a:buClrTx/>
              <a:buFontTx/>
              <a:buNone/>
            </a:pPr>
            <a:r>
              <a:rPr lang="fr-FR" b="1" dirty="0">
                <a:solidFill>
                  <a:srgbClr val="FFFFFF"/>
                </a:solidFill>
                <a:ea typeface="Arial" charset="0"/>
                <a:cs typeface="Arial" charset="0"/>
              </a:rPr>
              <a:t>Connaissances nécessaires à l’élaboration de traitements  </a:t>
            </a:r>
          </a:p>
          <a:p>
            <a:pPr algn="ctr">
              <a:buClrTx/>
              <a:buFontTx/>
              <a:buNone/>
            </a:pPr>
            <a:r>
              <a:rPr lang="fr-FR" b="1" dirty="0">
                <a:solidFill>
                  <a:srgbClr val="FFFFFF"/>
                </a:solidFill>
                <a:ea typeface="Arial" charset="0"/>
                <a:cs typeface="Arial" charset="0"/>
              </a:rPr>
              <a:t>et de vaccins contre la COVID-19</a:t>
            </a:r>
          </a:p>
        </p:txBody>
      </p:sp>
    </p:spTree>
    <p:extLst>
      <p:ext uri="{BB962C8B-B14F-4D97-AF65-F5344CB8AC3E}">
        <p14:creationId xmlns:p14="http://schemas.microsoft.com/office/powerpoint/2010/main" val="3300333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02AE56F-D3B3-9940-A704-9E55B2683D45}"/>
              </a:ext>
            </a:extLst>
          </p:cNvPr>
          <p:cNvSpPr txBox="1"/>
          <p:nvPr/>
        </p:nvSpPr>
        <p:spPr>
          <a:xfrm>
            <a:off x="-221672" y="6495303"/>
            <a:ext cx="12302836" cy="338554"/>
          </a:xfrm>
          <a:prstGeom prst="rect">
            <a:avLst/>
          </a:prstGeom>
          <a:noFill/>
        </p:spPr>
        <p:txBody>
          <a:bodyPr wrap="square" rtlCol="0">
            <a:spAutoFit/>
          </a:bodyPr>
          <a:lstStyle/>
          <a:p>
            <a:pPr algn="r"/>
            <a:r>
              <a:rPr lang="fr-FR" sz="1600" i="1" dirty="0"/>
              <a:t>Soluble ACE2-mediated </a:t>
            </a:r>
            <a:r>
              <a:rPr lang="fr-FR" sz="1600" i="1" dirty="0" err="1"/>
              <a:t>cell</a:t>
            </a:r>
            <a:r>
              <a:rPr lang="fr-FR" sz="1600" i="1" dirty="0"/>
              <a:t> entry of SARS-CoV-2 via interaction </a:t>
            </a:r>
            <a:r>
              <a:rPr lang="fr-FR" sz="1600" i="1" dirty="0" err="1"/>
              <a:t>with</a:t>
            </a:r>
            <a:r>
              <a:rPr lang="fr-FR" sz="1600" i="1" dirty="0"/>
              <a:t> </a:t>
            </a:r>
            <a:r>
              <a:rPr lang="fr-FR" sz="1600" i="1" dirty="0" err="1"/>
              <a:t>proteins</a:t>
            </a:r>
            <a:r>
              <a:rPr lang="fr-FR" sz="1600" i="1" dirty="0"/>
              <a:t> </a:t>
            </a:r>
            <a:r>
              <a:rPr lang="fr-FR" sz="1600" i="1" dirty="0" err="1"/>
              <a:t>related</a:t>
            </a:r>
            <a:r>
              <a:rPr lang="fr-FR" sz="1600" i="1" dirty="0"/>
              <a:t> to the </a:t>
            </a:r>
            <a:r>
              <a:rPr lang="fr-FR" sz="1600" i="1" dirty="0" err="1"/>
              <a:t>renin-angiotensin</a:t>
            </a:r>
            <a:r>
              <a:rPr lang="fr-FR" sz="1600" i="1" dirty="0"/>
              <a:t> system </a:t>
            </a:r>
            <a:r>
              <a:rPr lang="fr-FR" sz="1600" i="1" dirty="0" err="1"/>
              <a:t>Cell</a:t>
            </a:r>
            <a:r>
              <a:rPr lang="fr-FR" sz="1600" i="1" dirty="0"/>
              <a:t> 2021;184:2212-28 </a:t>
            </a:r>
          </a:p>
        </p:txBody>
      </p:sp>
      <p:sp>
        <p:nvSpPr>
          <p:cNvPr id="6" name="Espace réservé du texte 7">
            <a:extLst>
              <a:ext uri="{FF2B5EF4-FFF2-40B4-BE49-F238E27FC236}">
                <a16:creationId xmlns:a16="http://schemas.microsoft.com/office/drawing/2014/main" id="{952E39BA-E7DA-334F-92F3-0E391BA46F71}"/>
              </a:ext>
            </a:extLst>
          </p:cNvPr>
          <p:cNvSpPr txBox="1">
            <a:spLocks/>
          </p:cNvSpPr>
          <p:nvPr/>
        </p:nvSpPr>
        <p:spPr>
          <a:xfrm>
            <a:off x="447278" y="852103"/>
            <a:ext cx="11186607" cy="5643200"/>
          </a:xfrm>
          <a:prstGeom prst="rect">
            <a:avLst/>
          </a:prstGeom>
        </p:spPr>
        <p:txBody>
          <a:bodyPr/>
          <a:lstStyle>
            <a:lvl1pPr marL="342900" indent="-342900" algn="l" defTabSz="457200" rtl="0" eaLnBrk="1" latinLnBrk="0" hangingPunct="1">
              <a:spcBef>
                <a:spcPct val="20000"/>
              </a:spcBef>
              <a:buFont typeface="Arial"/>
              <a:buChar char="•"/>
              <a:defRPr sz="32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baseline="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2800" b="1" dirty="0"/>
              <a:t>= régulateurs des voies biologiques impliquées dans la réplication virale</a:t>
            </a:r>
          </a:p>
          <a:p>
            <a:endParaRPr lang="fr-FR" sz="2800" b="1" dirty="0"/>
          </a:p>
          <a:p>
            <a:r>
              <a:rPr lang="fr-FR" sz="2800" b="1" dirty="0"/>
              <a:t>Technique du « </a:t>
            </a:r>
            <a:r>
              <a:rPr lang="fr-FR" sz="2800" b="1" dirty="0" err="1"/>
              <a:t>genome-wide</a:t>
            </a:r>
            <a:r>
              <a:rPr lang="fr-FR" sz="2800" b="1" dirty="0"/>
              <a:t> </a:t>
            </a:r>
            <a:r>
              <a:rPr lang="fr-FR" sz="2800" b="1" dirty="0" err="1"/>
              <a:t>RNAi</a:t>
            </a:r>
            <a:r>
              <a:rPr lang="fr-FR" sz="2800" b="1" dirty="0"/>
              <a:t> screening » :</a:t>
            </a:r>
          </a:p>
          <a:p>
            <a:pPr marL="0" indent="0">
              <a:buNone/>
            </a:pPr>
            <a:r>
              <a:rPr lang="fr-FR" sz="2800" b="1" dirty="0"/>
              <a:t>Une librairie d’ARN-interférents ciblant les ARNm humains</a:t>
            </a:r>
          </a:p>
          <a:p>
            <a:pPr marL="0" indent="0">
              <a:buNone/>
            </a:pPr>
            <a:r>
              <a:rPr lang="fr-FR" sz="2800" b="1" dirty="0"/>
              <a:t>Des cellules </a:t>
            </a:r>
            <a:r>
              <a:rPr lang="fr-FR" sz="2800" b="1" dirty="0" err="1"/>
              <a:t>transfectées</a:t>
            </a:r>
            <a:r>
              <a:rPr lang="fr-FR" sz="2800" b="1" dirty="0"/>
              <a:t> avec cette librairie</a:t>
            </a:r>
          </a:p>
          <a:p>
            <a:pPr marL="0" indent="0">
              <a:buNone/>
            </a:pPr>
            <a:r>
              <a:rPr lang="fr-FR" sz="2800" b="1" dirty="0"/>
              <a:t>Challenge avec SARS-CoV-2</a:t>
            </a:r>
          </a:p>
          <a:p>
            <a:pPr marL="0" indent="0">
              <a:buNone/>
            </a:pPr>
            <a:r>
              <a:rPr lang="fr-FR" sz="2800" b="1" dirty="0"/>
              <a:t>Les cellules qui survivent contiennent au moins un </a:t>
            </a:r>
            <a:r>
              <a:rPr lang="fr-FR" sz="2800" b="1" dirty="0" err="1"/>
              <a:t>ARNinterférent</a:t>
            </a:r>
            <a:r>
              <a:rPr lang="fr-FR" sz="2800" b="1" dirty="0"/>
              <a:t> pour un gène indispensable à la réplication virale (lytique)</a:t>
            </a:r>
          </a:p>
          <a:p>
            <a:pPr marL="0" indent="0">
              <a:buNone/>
            </a:pPr>
            <a:r>
              <a:rPr lang="fr-FR" sz="2800" b="1" dirty="0"/>
              <a:t>Séquençage des ARNm dans les cellules survivantes et les cellules contrôles</a:t>
            </a:r>
          </a:p>
          <a:p>
            <a:pPr marL="0" indent="0">
              <a:buNone/>
            </a:pPr>
            <a:r>
              <a:rPr lang="fr-FR" sz="2800" b="1" dirty="0"/>
              <a:t>Analyse des voies métaboliques différentes entre les deux types cellulaires</a:t>
            </a:r>
          </a:p>
        </p:txBody>
      </p:sp>
      <p:sp>
        <p:nvSpPr>
          <p:cNvPr id="5" name="Rectangle 4">
            <a:extLst>
              <a:ext uri="{FF2B5EF4-FFF2-40B4-BE49-F238E27FC236}">
                <a16:creationId xmlns:a16="http://schemas.microsoft.com/office/drawing/2014/main" id="{827E7E00-1543-7D49-94EE-DF4F76826AAB}"/>
              </a:ext>
            </a:extLst>
          </p:cNvPr>
          <p:cNvSpPr>
            <a:spLocks noChangeArrowheads="1"/>
          </p:cNvSpPr>
          <p:nvPr/>
        </p:nvSpPr>
        <p:spPr bwMode="auto">
          <a:xfrm>
            <a:off x="0" y="16561"/>
            <a:ext cx="12192000" cy="546003"/>
          </a:xfrm>
          <a:prstGeom prst="rect">
            <a:avLst/>
          </a:prstGeom>
          <a:gradFill rotWithShape="0">
            <a:gsLst>
              <a:gs pos="100000">
                <a:schemeClr val="accent1">
                  <a:lumMod val="75000"/>
                </a:schemeClr>
              </a:gs>
              <a:gs pos="0">
                <a:schemeClr val="accent1">
                  <a:lumMod val="60000"/>
                  <a:lumOff val="40000"/>
                </a:schemeClr>
              </a:gs>
              <a:gs pos="100000">
                <a:srgbClr val="99CC00">
                  <a:alpha val="93999"/>
                </a:srgbClr>
              </a:gs>
            </a:gsLst>
            <a:lin ang="5400000" scaled="1"/>
          </a:gra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7" name="Text Box 2">
            <a:extLst>
              <a:ext uri="{FF2B5EF4-FFF2-40B4-BE49-F238E27FC236}">
                <a16:creationId xmlns:a16="http://schemas.microsoft.com/office/drawing/2014/main" id="{0B16B36C-C696-AB49-9CBC-9CBA3241FB55}"/>
              </a:ext>
            </a:extLst>
          </p:cNvPr>
          <p:cNvSpPr txBox="1">
            <a:spLocks noChangeArrowheads="1"/>
          </p:cNvSpPr>
          <p:nvPr/>
        </p:nvSpPr>
        <p:spPr bwMode="auto">
          <a:xfrm>
            <a:off x="481117" y="57639"/>
            <a:ext cx="10988263"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9pPr>
          </a:lstStyle>
          <a:p>
            <a:pPr algn="ctr">
              <a:buClrTx/>
              <a:buFontTx/>
              <a:buNone/>
            </a:pPr>
            <a:r>
              <a:rPr lang="fr-FR" b="1" dirty="0">
                <a:solidFill>
                  <a:srgbClr val="FFFFFF"/>
                </a:solidFill>
                <a:ea typeface="Arial" charset="0"/>
                <a:cs typeface="Arial" charset="0"/>
              </a:rPr>
              <a:t>Identification de facteurs de dépendance de la réplication SARS-CoV-2</a:t>
            </a:r>
          </a:p>
          <a:p>
            <a:pPr algn="ctr">
              <a:buClrTx/>
              <a:buFontTx/>
              <a:buNone/>
            </a:pPr>
            <a:endParaRPr lang="fr-FR" b="1" dirty="0" err="1">
              <a:solidFill>
                <a:srgbClr val="FFFFFF"/>
              </a:solidFill>
              <a:ea typeface="Arial" charset="0"/>
              <a:cs typeface="Arial" charset="0"/>
            </a:endParaRPr>
          </a:p>
        </p:txBody>
      </p:sp>
    </p:spTree>
    <p:extLst>
      <p:ext uri="{BB962C8B-B14F-4D97-AF65-F5344CB8AC3E}">
        <p14:creationId xmlns:p14="http://schemas.microsoft.com/office/powerpoint/2010/main" val="3341728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DA4F993-C6AF-074A-BDC8-FCD8EE45715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32866" y="1025237"/>
            <a:ext cx="5777419" cy="4253345"/>
          </a:xfrm>
          <a:prstGeom prst="rect">
            <a:avLst/>
          </a:prstGeom>
        </p:spPr>
      </p:pic>
      <p:pic>
        <p:nvPicPr>
          <p:cNvPr id="4" name="Image 3">
            <a:extLst>
              <a:ext uri="{FF2B5EF4-FFF2-40B4-BE49-F238E27FC236}">
                <a16:creationId xmlns:a16="http://schemas.microsoft.com/office/drawing/2014/main" id="{FE30C138-526D-5A4E-8509-C5A496B3ECA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968835" y="1178102"/>
            <a:ext cx="4738255" cy="5314773"/>
          </a:xfrm>
          <a:prstGeom prst="rect">
            <a:avLst/>
          </a:prstGeom>
        </p:spPr>
      </p:pic>
      <p:sp>
        <p:nvSpPr>
          <p:cNvPr id="8" name="ZoneTexte 7">
            <a:extLst>
              <a:ext uri="{FF2B5EF4-FFF2-40B4-BE49-F238E27FC236}">
                <a16:creationId xmlns:a16="http://schemas.microsoft.com/office/drawing/2014/main" id="{82296D1A-E266-7D4C-8760-A3383C58B943}"/>
              </a:ext>
            </a:extLst>
          </p:cNvPr>
          <p:cNvSpPr txBox="1"/>
          <p:nvPr/>
        </p:nvSpPr>
        <p:spPr>
          <a:xfrm>
            <a:off x="-734291" y="6495303"/>
            <a:ext cx="12815455" cy="338554"/>
          </a:xfrm>
          <a:prstGeom prst="rect">
            <a:avLst/>
          </a:prstGeom>
          <a:noFill/>
        </p:spPr>
        <p:txBody>
          <a:bodyPr wrap="square" rtlCol="0">
            <a:spAutoFit/>
          </a:bodyPr>
          <a:lstStyle/>
          <a:p>
            <a:pPr algn="r"/>
            <a:r>
              <a:rPr lang="fr-FR" sz="1600" i="1" dirty="0"/>
              <a:t>A </a:t>
            </a:r>
            <a:r>
              <a:rPr lang="fr-FR" sz="1600" i="1" dirty="0" err="1"/>
              <a:t>Genome-wide</a:t>
            </a:r>
            <a:r>
              <a:rPr lang="fr-FR" sz="1600" i="1" dirty="0"/>
              <a:t> Short </a:t>
            </a:r>
            <a:r>
              <a:rPr lang="fr-FR" sz="1600" i="1" dirty="0" err="1"/>
              <a:t>Hairpin</a:t>
            </a:r>
            <a:r>
              <a:rPr lang="fr-FR" sz="1600" i="1" dirty="0"/>
              <a:t> RNA Screening of </a:t>
            </a:r>
            <a:r>
              <a:rPr lang="fr-FR" sz="1600" i="1" dirty="0" err="1"/>
              <a:t>Jurkat</a:t>
            </a:r>
            <a:r>
              <a:rPr lang="fr-FR" sz="1600" i="1" dirty="0"/>
              <a:t> </a:t>
            </a:r>
            <a:r>
              <a:rPr lang="fr-FR" sz="1600" i="1" dirty="0" err="1"/>
              <a:t>T-cells</a:t>
            </a:r>
            <a:r>
              <a:rPr lang="fr-FR" sz="1600" i="1" dirty="0"/>
              <a:t> for </a:t>
            </a:r>
            <a:r>
              <a:rPr lang="fr-FR" sz="1600" i="1" dirty="0" err="1"/>
              <a:t>Human</a:t>
            </a:r>
            <a:r>
              <a:rPr lang="fr-FR" sz="1600" i="1" dirty="0"/>
              <a:t> </a:t>
            </a:r>
            <a:r>
              <a:rPr lang="fr-FR" sz="1600" i="1" dirty="0" err="1"/>
              <a:t>Proteins</a:t>
            </a:r>
            <a:r>
              <a:rPr lang="fr-FR" sz="1600" i="1" dirty="0"/>
              <a:t> </a:t>
            </a:r>
            <a:r>
              <a:rPr lang="fr-FR" sz="1600" i="1" dirty="0" err="1"/>
              <a:t>Contributing</a:t>
            </a:r>
            <a:r>
              <a:rPr lang="fr-FR" sz="1600" i="1" dirty="0"/>
              <a:t> to Productive HIV-1 </a:t>
            </a:r>
            <a:r>
              <a:rPr lang="fr-FR" sz="1600" i="1" dirty="0" err="1"/>
              <a:t>Replication</a:t>
            </a:r>
            <a:r>
              <a:rPr lang="fr-FR" sz="1600" i="1" dirty="0"/>
              <a:t>. JBC 2009;284:</a:t>
            </a:r>
            <a:r>
              <a:rPr lang="fr-FR" sz="1600" dirty="0"/>
              <a:t>19463-73</a:t>
            </a:r>
            <a:endParaRPr lang="fr-FR" sz="1600" i="1" dirty="0"/>
          </a:p>
        </p:txBody>
      </p:sp>
      <p:sp>
        <p:nvSpPr>
          <p:cNvPr id="6" name="Rectangle 5">
            <a:extLst>
              <a:ext uri="{FF2B5EF4-FFF2-40B4-BE49-F238E27FC236}">
                <a16:creationId xmlns:a16="http://schemas.microsoft.com/office/drawing/2014/main" id="{2E9F70EC-0559-F44E-9119-053353C17F59}"/>
              </a:ext>
            </a:extLst>
          </p:cNvPr>
          <p:cNvSpPr>
            <a:spLocks noChangeArrowheads="1"/>
          </p:cNvSpPr>
          <p:nvPr/>
        </p:nvSpPr>
        <p:spPr bwMode="auto">
          <a:xfrm>
            <a:off x="0" y="16561"/>
            <a:ext cx="12192000" cy="546003"/>
          </a:xfrm>
          <a:prstGeom prst="rect">
            <a:avLst/>
          </a:prstGeom>
          <a:gradFill rotWithShape="0">
            <a:gsLst>
              <a:gs pos="100000">
                <a:schemeClr val="accent1">
                  <a:lumMod val="75000"/>
                </a:schemeClr>
              </a:gs>
              <a:gs pos="0">
                <a:schemeClr val="accent1">
                  <a:lumMod val="60000"/>
                  <a:lumOff val="40000"/>
                </a:schemeClr>
              </a:gs>
              <a:gs pos="100000">
                <a:srgbClr val="99CC00">
                  <a:alpha val="93999"/>
                </a:srgbClr>
              </a:gs>
            </a:gsLst>
            <a:lin ang="5400000" scaled="1"/>
          </a:gra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9" name="Text Box 2">
            <a:extLst>
              <a:ext uri="{FF2B5EF4-FFF2-40B4-BE49-F238E27FC236}">
                <a16:creationId xmlns:a16="http://schemas.microsoft.com/office/drawing/2014/main" id="{8F57E70A-067C-5743-9C7D-3BB39914EAE1}"/>
              </a:ext>
            </a:extLst>
          </p:cNvPr>
          <p:cNvSpPr txBox="1">
            <a:spLocks noChangeArrowheads="1"/>
          </p:cNvSpPr>
          <p:nvPr/>
        </p:nvSpPr>
        <p:spPr bwMode="auto">
          <a:xfrm>
            <a:off x="481117" y="57639"/>
            <a:ext cx="10988263"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9pPr>
          </a:lstStyle>
          <a:p>
            <a:pPr algn="ctr">
              <a:buClrTx/>
              <a:buFontTx/>
              <a:buNone/>
            </a:pPr>
            <a:r>
              <a:rPr lang="fr-FR" b="1" dirty="0">
                <a:solidFill>
                  <a:srgbClr val="FFFFFF"/>
                </a:solidFill>
                <a:ea typeface="Arial" charset="0"/>
                <a:cs typeface="Arial" charset="0"/>
              </a:rPr>
              <a:t>Technique du « </a:t>
            </a:r>
            <a:r>
              <a:rPr lang="fr-FR" b="1" dirty="0" err="1">
                <a:solidFill>
                  <a:srgbClr val="FFFFFF"/>
                </a:solidFill>
                <a:ea typeface="Arial" charset="0"/>
                <a:cs typeface="Arial" charset="0"/>
              </a:rPr>
              <a:t>genome-wide</a:t>
            </a:r>
            <a:r>
              <a:rPr lang="fr-FR" b="1" dirty="0">
                <a:solidFill>
                  <a:srgbClr val="FFFFFF"/>
                </a:solidFill>
                <a:ea typeface="Arial" charset="0"/>
                <a:cs typeface="Arial" charset="0"/>
              </a:rPr>
              <a:t> </a:t>
            </a:r>
            <a:r>
              <a:rPr lang="fr-FR" b="1" dirty="0" err="1">
                <a:solidFill>
                  <a:srgbClr val="FFFFFF"/>
                </a:solidFill>
                <a:ea typeface="Arial" charset="0"/>
                <a:cs typeface="Arial" charset="0"/>
              </a:rPr>
              <a:t>RNAi</a:t>
            </a:r>
            <a:r>
              <a:rPr lang="fr-FR" b="1" dirty="0">
                <a:solidFill>
                  <a:srgbClr val="FFFFFF"/>
                </a:solidFill>
                <a:ea typeface="Arial" charset="0"/>
                <a:cs typeface="Arial" charset="0"/>
              </a:rPr>
              <a:t> screening » </a:t>
            </a:r>
          </a:p>
        </p:txBody>
      </p:sp>
    </p:spTree>
    <p:extLst>
      <p:ext uri="{BB962C8B-B14F-4D97-AF65-F5344CB8AC3E}">
        <p14:creationId xmlns:p14="http://schemas.microsoft.com/office/powerpoint/2010/main" val="23829810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02AE56F-D3B3-9940-A704-9E55B2683D45}"/>
              </a:ext>
            </a:extLst>
          </p:cNvPr>
          <p:cNvSpPr txBox="1"/>
          <p:nvPr/>
        </p:nvSpPr>
        <p:spPr>
          <a:xfrm>
            <a:off x="-221672" y="6495303"/>
            <a:ext cx="12302836" cy="338554"/>
          </a:xfrm>
          <a:prstGeom prst="rect">
            <a:avLst/>
          </a:prstGeom>
          <a:noFill/>
        </p:spPr>
        <p:txBody>
          <a:bodyPr wrap="square" rtlCol="0">
            <a:spAutoFit/>
          </a:bodyPr>
          <a:lstStyle/>
          <a:p>
            <a:pPr algn="r"/>
            <a:r>
              <a:rPr lang="fr-FR" sz="1600" i="1" dirty="0"/>
              <a:t>Soluble ACE2-mediated </a:t>
            </a:r>
            <a:r>
              <a:rPr lang="fr-FR" sz="1600" i="1" dirty="0" err="1"/>
              <a:t>cell</a:t>
            </a:r>
            <a:r>
              <a:rPr lang="fr-FR" sz="1600" i="1" dirty="0"/>
              <a:t> entry of SARS-CoV-2 via interaction </a:t>
            </a:r>
            <a:r>
              <a:rPr lang="fr-FR" sz="1600" i="1" dirty="0" err="1"/>
              <a:t>with</a:t>
            </a:r>
            <a:r>
              <a:rPr lang="fr-FR" sz="1600" i="1" dirty="0"/>
              <a:t> </a:t>
            </a:r>
            <a:r>
              <a:rPr lang="fr-FR" sz="1600" i="1" dirty="0" err="1"/>
              <a:t>proteins</a:t>
            </a:r>
            <a:r>
              <a:rPr lang="fr-FR" sz="1600" i="1" dirty="0"/>
              <a:t> </a:t>
            </a:r>
            <a:r>
              <a:rPr lang="fr-FR" sz="1600" i="1" dirty="0" err="1"/>
              <a:t>related</a:t>
            </a:r>
            <a:r>
              <a:rPr lang="fr-FR" sz="1600" i="1" dirty="0"/>
              <a:t> to the </a:t>
            </a:r>
            <a:r>
              <a:rPr lang="fr-FR" sz="1600" i="1" dirty="0" err="1"/>
              <a:t>renin-angiotensin</a:t>
            </a:r>
            <a:r>
              <a:rPr lang="fr-FR" sz="1600" i="1" dirty="0"/>
              <a:t> system </a:t>
            </a:r>
            <a:r>
              <a:rPr lang="fr-FR" sz="1600" i="1" dirty="0" err="1"/>
              <a:t>Cell</a:t>
            </a:r>
            <a:r>
              <a:rPr lang="fr-FR" sz="1600" i="1" dirty="0"/>
              <a:t> 2021;184:2212-28 </a:t>
            </a:r>
          </a:p>
        </p:txBody>
      </p:sp>
      <p:sp>
        <p:nvSpPr>
          <p:cNvPr id="6" name="Espace réservé du texte 7">
            <a:extLst>
              <a:ext uri="{FF2B5EF4-FFF2-40B4-BE49-F238E27FC236}">
                <a16:creationId xmlns:a16="http://schemas.microsoft.com/office/drawing/2014/main" id="{952E39BA-E7DA-334F-92F3-0E391BA46F71}"/>
              </a:ext>
            </a:extLst>
          </p:cNvPr>
          <p:cNvSpPr txBox="1">
            <a:spLocks/>
          </p:cNvSpPr>
          <p:nvPr/>
        </p:nvSpPr>
        <p:spPr>
          <a:xfrm>
            <a:off x="282773" y="756165"/>
            <a:ext cx="11186607" cy="6127263"/>
          </a:xfrm>
          <a:prstGeom prst="rect">
            <a:avLst/>
          </a:prstGeom>
        </p:spPr>
        <p:txBody>
          <a:bodyPr/>
          <a:lstStyle>
            <a:lvl1pPr marL="342900" indent="-342900" algn="l" defTabSz="457200" rtl="0" eaLnBrk="1" latinLnBrk="0" hangingPunct="1">
              <a:spcBef>
                <a:spcPct val="20000"/>
              </a:spcBef>
              <a:buFont typeface="Arial"/>
              <a:buChar char="•"/>
              <a:defRPr sz="32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baseline="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2800" b="1" dirty="0"/>
              <a:t>16 voies métaboliques identifiées</a:t>
            </a:r>
          </a:p>
          <a:p>
            <a:r>
              <a:rPr lang="fr-FR" sz="2800" b="1" dirty="0"/>
              <a:t>Voie de la vasopressine +++</a:t>
            </a:r>
          </a:p>
          <a:p>
            <a:endParaRPr lang="fr-FR" sz="2800" b="1" dirty="0"/>
          </a:p>
          <a:p>
            <a:endParaRPr lang="fr-FR" sz="2800" b="1" dirty="0"/>
          </a:p>
          <a:p>
            <a:pPr marL="0" indent="0">
              <a:buNone/>
            </a:pPr>
            <a:endParaRPr lang="fr-FR" sz="2800" b="1" dirty="0"/>
          </a:p>
          <a:p>
            <a:endParaRPr lang="fr-FR" sz="2800" b="1" dirty="0"/>
          </a:p>
          <a:p>
            <a:endParaRPr lang="fr-FR" sz="2800" b="1" dirty="0"/>
          </a:p>
          <a:p>
            <a:r>
              <a:rPr lang="fr-FR" sz="2800" b="1" dirty="0"/>
              <a:t>Essais d’infection SARS-CoV-2/protéine S + ACE2 + vasopressine </a:t>
            </a:r>
          </a:p>
          <a:p>
            <a:r>
              <a:rPr lang="fr-FR" sz="2800" b="1" dirty="0"/>
              <a:t>Mise en évidence de la formation d’un complexe sACE2-S-vasopressine</a:t>
            </a:r>
          </a:p>
          <a:p>
            <a:r>
              <a:rPr lang="fr-FR" sz="2800" b="1" dirty="0"/>
              <a:t>Le complexe entre dans la cellule via le récepteur de la vasopressine (= voie d’entrée du virus) et un autre récepteur (pour sACE2)</a:t>
            </a:r>
          </a:p>
          <a:p>
            <a:endParaRPr lang="fr-FR" sz="2800" b="1" dirty="0"/>
          </a:p>
        </p:txBody>
      </p:sp>
      <p:pic>
        <p:nvPicPr>
          <p:cNvPr id="5" name="Image 4">
            <a:extLst>
              <a:ext uri="{FF2B5EF4-FFF2-40B4-BE49-F238E27FC236}">
                <a16:creationId xmlns:a16="http://schemas.microsoft.com/office/drawing/2014/main" id="{54ED5840-1457-D74A-A480-08053EF3702E}"/>
              </a:ext>
            </a:extLst>
          </p:cNvPr>
          <p:cNvPicPr>
            <a:picLocks noChangeAspect="1"/>
          </p:cNvPicPr>
          <p:nvPr/>
        </p:nvPicPr>
        <p:blipFill>
          <a:blip r:embed="rId3"/>
          <a:stretch>
            <a:fillRect/>
          </a:stretch>
        </p:blipFill>
        <p:spPr>
          <a:xfrm>
            <a:off x="6197696" y="857766"/>
            <a:ext cx="5994304" cy="3240618"/>
          </a:xfrm>
          <a:prstGeom prst="rect">
            <a:avLst/>
          </a:prstGeom>
        </p:spPr>
      </p:pic>
      <p:sp>
        <p:nvSpPr>
          <p:cNvPr id="7" name="ZoneTexte 6">
            <a:extLst>
              <a:ext uri="{FF2B5EF4-FFF2-40B4-BE49-F238E27FC236}">
                <a16:creationId xmlns:a16="http://schemas.microsoft.com/office/drawing/2014/main" id="{E9ECF812-A50D-0842-A12D-4CF687EAA138}"/>
              </a:ext>
            </a:extLst>
          </p:cNvPr>
          <p:cNvSpPr txBox="1"/>
          <p:nvPr/>
        </p:nvSpPr>
        <p:spPr>
          <a:xfrm>
            <a:off x="388707" y="1874728"/>
            <a:ext cx="6081365" cy="2862322"/>
          </a:xfrm>
          <a:prstGeom prst="rect">
            <a:avLst/>
          </a:prstGeom>
          <a:noFill/>
        </p:spPr>
        <p:txBody>
          <a:bodyPr wrap="square" rtlCol="0">
            <a:spAutoFit/>
          </a:bodyPr>
          <a:lstStyle/>
          <a:p>
            <a:r>
              <a:rPr lang="fr-FR" sz="2800" b="1" dirty="0"/>
              <a:t>Vérification avec des ARN-interférents spécifiques de la vasopressine</a:t>
            </a:r>
          </a:p>
          <a:p>
            <a:r>
              <a:rPr lang="fr-FR" sz="2400" b="1" i="1" dirty="0"/>
              <a:t>(La vasopressine pénètre dans les cellules par endocytose médiée par son récepteur, par remodelage de la membrane et trafic de vésicules)</a:t>
            </a:r>
          </a:p>
          <a:p>
            <a:endParaRPr lang="fr-FR" sz="2800" b="1" dirty="0"/>
          </a:p>
        </p:txBody>
      </p:sp>
      <p:sp>
        <p:nvSpPr>
          <p:cNvPr id="8" name="Rectangle 7">
            <a:extLst>
              <a:ext uri="{FF2B5EF4-FFF2-40B4-BE49-F238E27FC236}">
                <a16:creationId xmlns:a16="http://schemas.microsoft.com/office/drawing/2014/main" id="{A1BA6D1E-AA1B-904A-8BC3-F31D116A41D2}"/>
              </a:ext>
            </a:extLst>
          </p:cNvPr>
          <p:cNvSpPr>
            <a:spLocks noChangeArrowheads="1"/>
          </p:cNvSpPr>
          <p:nvPr/>
        </p:nvSpPr>
        <p:spPr bwMode="auto">
          <a:xfrm>
            <a:off x="0" y="16561"/>
            <a:ext cx="12192000" cy="546003"/>
          </a:xfrm>
          <a:prstGeom prst="rect">
            <a:avLst/>
          </a:prstGeom>
          <a:gradFill rotWithShape="0">
            <a:gsLst>
              <a:gs pos="100000">
                <a:schemeClr val="accent1">
                  <a:lumMod val="75000"/>
                </a:schemeClr>
              </a:gs>
              <a:gs pos="0">
                <a:schemeClr val="accent1">
                  <a:lumMod val="60000"/>
                  <a:lumOff val="40000"/>
                </a:schemeClr>
              </a:gs>
              <a:gs pos="100000">
                <a:srgbClr val="99CC00">
                  <a:alpha val="93999"/>
                </a:srgbClr>
              </a:gs>
            </a:gsLst>
            <a:lin ang="5400000" scaled="1"/>
          </a:gra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9" name="Text Box 2">
            <a:extLst>
              <a:ext uri="{FF2B5EF4-FFF2-40B4-BE49-F238E27FC236}">
                <a16:creationId xmlns:a16="http://schemas.microsoft.com/office/drawing/2014/main" id="{22726E12-6146-0741-8BC5-2B5EB43FBCD3}"/>
              </a:ext>
            </a:extLst>
          </p:cNvPr>
          <p:cNvSpPr txBox="1">
            <a:spLocks noChangeArrowheads="1"/>
          </p:cNvSpPr>
          <p:nvPr/>
        </p:nvSpPr>
        <p:spPr bwMode="auto">
          <a:xfrm>
            <a:off x="481117" y="57639"/>
            <a:ext cx="10988263"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9pPr>
          </a:lstStyle>
          <a:p>
            <a:pPr algn="ctr">
              <a:buClrTx/>
              <a:buFontTx/>
              <a:buNone/>
            </a:pPr>
            <a:r>
              <a:rPr lang="fr-FR" b="1" dirty="0">
                <a:solidFill>
                  <a:srgbClr val="FFFFFF"/>
                </a:solidFill>
                <a:ea typeface="Arial" charset="0"/>
                <a:cs typeface="Arial" charset="0"/>
              </a:rPr>
              <a:t>Résultats</a:t>
            </a:r>
          </a:p>
          <a:p>
            <a:pPr algn="ctr">
              <a:buClrTx/>
              <a:buFontTx/>
              <a:buNone/>
            </a:pPr>
            <a:endParaRPr lang="fr-FR" b="1" dirty="0" err="1">
              <a:solidFill>
                <a:srgbClr val="FFFFFF"/>
              </a:solidFill>
              <a:ea typeface="Arial" charset="0"/>
              <a:cs typeface="Arial" charset="0"/>
            </a:endParaRPr>
          </a:p>
        </p:txBody>
      </p:sp>
    </p:spTree>
    <p:extLst>
      <p:ext uri="{BB962C8B-B14F-4D97-AF65-F5344CB8AC3E}">
        <p14:creationId xmlns:p14="http://schemas.microsoft.com/office/powerpoint/2010/main" val="1528990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21BECA4-F87E-F045-8358-CDDEED8F31DC}"/>
              </a:ext>
            </a:extLst>
          </p:cNvPr>
          <p:cNvPicPr>
            <a:picLocks noChangeAspect="1"/>
          </p:cNvPicPr>
          <p:nvPr/>
        </p:nvPicPr>
        <p:blipFill>
          <a:blip r:embed="rId3"/>
          <a:stretch>
            <a:fillRect/>
          </a:stretch>
        </p:blipFill>
        <p:spPr>
          <a:xfrm>
            <a:off x="2078181" y="669605"/>
            <a:ext cx="7342909" cy="5825698"/>
          </a:xfrm>
          <a:prstGeom prst="rect">
            <a:avLst/>
          </a:prstGeom>
        </p:spPr>
      </p:pic>
      <p:sp>
        <p:nvSpPr>
          <p:cNvPr id="4" name="ZoneTexte 3">
            <a:extLst>
              <a:ext uri="{FF2B5EF4-FFF2-40B4-BE49-F238E27FC236}">
                <a16:creationId xmlns:a16="http://schemas.microsoft.com/office/drawing/2014/main" id="{E7728801-E66A-B94D-9677-E13043E9CBF5}"/>
              </a:ext>
            </a:extLst>
          </p:cNvPr>
          <p:cNvSpPr txBox="1"/>
          <p:nvPr/>
        </p:nvSpPr>
        <p:spPr>
          <a:xfrm>
            <a:off x="-221672" y="6495303"/>
            <a:ext cx="12302836" cy="338554"/>
          </a:xfrm>
          <a:prstGeom prst="rect">
            <a:avLst/>
          </a:prstGeom>
          <a:noFill/>
        </p:spPr>
        <p:txBody>
          <a:bodyPr wrap="square" rtlCol="0">
            <a:spAutoFit/>
          </a:bodyPr>
          <a:lstStyle/>
          <a:p>
            <a:pPr algn="r"/>
            <a:r>
              <a:rPr lang="fr-FR" sz="1600" i="1" dirty="0"/>
              <a:t>Soluble ACE2-mediated </a:t>
            </a:r>
            <a:r>
              <a:rPr lang="fr-FR" sz="1600" i="1" dirty="0" err="1"/>
              <a:t>cell</a:t>
            </a:r>
            <a:r>
              <a:rPr lang="fr-FR" sz="1600" i="1" dirty="0"/>
              <a:t> entry of SARS-CoV-2 via interaction </a:t>
            </a:r>
            <a:r>
              <a:rPr lang="fr-FR" sz="1600" i="1" dirty="0" err="1"/>
              <a:t>with</a:t>
            </a:r>
            <a:r>
              <a:rPr lang="fr-FR" sz="1600" i="1" dirty="0"/>
              <a:t> </a:t>
            </a:r>
            <a:r>
              <a:rPr lang="fr-FR" sz="1600" i="1" dirty="0" err="1"/>
              <a:t>proteins</a:t>
            </a:r>
            <a:r>
              <a:rPr lang="fr-FR" sz="1600" i="1" dirty="0"/>
              <a:t> </a:t>
            </a:r>
            <a:r>
              <a:rPr lang="fr-FR" sz="1600" i="1" dirty="0" err="1"/>
              <a:t>related</a:t>
            </a:r>
            <a:r>
              <a:rPr lang="fr-FR" sz="1600" i="1" dirty="0"/>
              <a:t> to the </a:t>
            </a:r>
            <a:r>
              <a:rPr lang="fr-FR" sz="1600" i="1" dirty="0" err="1"/>
              <a:t>renin-angiotensin</a:t>
            </a:r>
            <a:r>
              <a:rPr lang="fr-FR" sz="1600" i="1" dirty="0"/>
              <a:t> system </a:t>
            </a:r>
            <a:r>
              <a:rPr lang="fr-FR" sz="1600" i="1" dirty="0" err="1"/>
              <a:t>Cell</a:t>
            </a:r>
            <a:r>
              <a:rPr lang="fr-FR" sz="1600" i="1" dirty="0"/>
              <a:t> 2021;184:2212-28 </a:t>
            </a:r>
          </a:p>
        </p:txBody>
      </p:sp>
      <p:sp>
        <p:nvSpPr>
          <p:cNvPr id="6" name="Rectangle 5">
            <a:extLst>
              <a:ext uri="{FF2B5EF4-FFF2-40B4-BE49-F238E27FC236}">
                <a16:creationId xmlns:a16="http://schemas.microsoft.com/office/drawing/2014/main" id="{AA33AAE4-54E4-2F46-A2C9-29719FB9E6E3}"/>
              </a:ext>
            </a:extLst>
          </p:cNvPr>
          <p:cNvSpPr>
            <a:spLocks noChangeArrowheads="1"/>
          </p:cNvSpPr>
          <p:nvPr/>
        </p:nvSpPr>
        <p:spPr bwMode="auto">
          <a:xfrm>
            <a:off x="0" y="16561"/>
            <a:ext cx="12192000" cy="546003"/>
          </a:xfrm>
          <a:prstGeom prst="rect">
            <a:avLst/>
          </a:prstGeom>
          <a:gradFill rotWithShape="0">
            <a:gsLst>
              <a:gs pos="100000">
                <a:schemeClr val="accent1">
                  <a:lumMod val="75000"/>
                </a:schemeClr>
              </a:gs>
              <a:gs pos="0">
                <a:schemeClr val="accent1">
                  <a:lumMod val="60000"/>
                  <a:lumOff val="40000"/>
                </a:schemeClr>
              </a:gs>
              <a:gs pos="100000">
                <a:srgbClr val="99CC00">
                  <a:alpha val="93999"/>
                </a:srgbClr>
              </a:gs>
            </a:gsLst>
            <a:lin ang="5400000" scaled="1"/>
          </a:gra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7" name="Text Box 2">
            <a:extLst>
              <a:ext uri="{FF2B5EF4-FFF2-40B4-BE49-F238E27FC236}">
                <a16:creationId xmlns:a16="http://schemas.microsoft.com/office/drawing/2014/main" id="{3F739925-AB39-F345-B05D-741494CF486A}"/>
              </a:ext>
            </a:extLst>
          </p:cNvPr>
          <p:cNvSpPr txBox="1">
            <a:spLocks noChangeArrowheads="1"/>
          </p:cNvSpPr>
          <p:nvPr/>
        </p:nvSpPr>
        <p:spPr bwMode="auto">
          <a:xfrm>
            <a:off x="481117" y="57639"/>
            <a:ext cx="10988263"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9pPr>
          </a:lstStyle>
          <a:p>
            <a:pPr algn="ctr">
              <a:buClrTx/>
              <a:buFontTx/>
              <a:buNone/>
            </a:pPr>
            <a:r>
              <a:rPr lang="fr-FR" b="1" dirty="0">
                <a:solidFill>
                  <a:srgbClr val="FFFFFF"/>
                </a:solidFill>
                <a:ea typeface="Arial" charset="0"/>
                <a:cs typeface="Arial" charset="0"/>
              </a:rPr>
              <a:t>Mise en perspective : cartographie du cycle cellulaire de SARS-CoV-2</a:t>
            </a:r>
          </a:p>
          <a:p>
            <a:pPr algn="ctr">
              <a:buClrTx/>
              <a:buFontTx/>
              <a:buNone/>
            </a:pPr>
            <a:endParaRPr lang="fr-FR" b="1" dirty="0">
              <a:solidFill>
                <a:srgbClr val="FFFFFF"/>
              </a:solidFill>
              <a:ea typeface="Arial" charset="0"/>
              <a:cs typeface="Arial" charset="0"/>
            </a:endParaRPr>
          </a:p>
        </p:txBody>
      </p:sp>
    </p:spTree>
    <p:extLst>
      <p:ext uri="{BB962C8B-B14F-4D97-AF65-F5344CB8AC3E}">
        <p14:creationId xmlns:p14="http://schemas.microsoft.com/office/powerpoint/2010/main" val="6305675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7">
            <a:extLst>
              <a:ext uri="{FF2B5EF4-FFF2-40B4-BE49-F238E27FC236}">
                <a16:creationId xmlns:a16="http://schemas.microsoft.com/office/drawing/2014/main" id="{25571F76-5CD7-BE49-9BA5-DA64FF5E8ADA}"/>
              </a:ext>
            </a:extLst>
          </p:cNvPr>
          <p:cNvSpPr txBox="1">
            <a:spLocks/>
          </p:cNvSpPr>
          <p:nvPr/>
        </p:nvSpPr>
        <p:spPr>
          <a:xfrm>
            <a:off x="336441" y="1001887"/>
            <a:ext cx="11186607" cy="5535951"/>
          </a:xfrm>
          <a:prstGeom prst="rect">
            <a:avLst/>
          </a:prstGeom>
        </p:spPr>
        <p:txBody>
          <a:bodyPr/>
          <a:lstStyle>
            <a:lvl1pPr marL="342900" indent="-342900" algn="l" defTabSz="457200" rtl="0" eaLnBrk="1" latinLnBrk="0" hangingPunct="1">
              <a:spcBef>
                <a:spcPct val="20000"/>
              </a:spcBef>
              <a:buFont typeface="Arial"/>
              <a:buChar char="•"/>
              <a:defRPr sz="32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baseline="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2800" b="1" dirty="0"/>
              <a:t>Connaitre les interactions protéines-protéines dans un système et leur coordination</a:t>
            </a:r>
          </a:p>
          <a:p>
            <a:endParaRPr lang="fr-FR" sz="2800" b="1" dirty="0"/>
          </a:p>
          <a:p>
            <a:r>
              <a:rPr lang="fr-FR" sz="2800" b="1" dirty="0"/>
              <a:t>Régule l'architecture moléculaire globale des organismes vivants, tant sur le plan structurel que fonctionnel</a:t>
            </a:r>
          </a:p>
          <a:p>
            <a:endParaRPr lang="fr-FR" sz="2800" b="1" dirty="0"/>
          </a:p>
          <a:p>
            <a:r>
              <a:rPr lang="fr-FR" sz="2800" b="1" dirty="0"/>
              <a:t>Interactions hôte-pathogène : l’ARN viral code des protéines qui vont interagir avec les protéines hôte (et faciliter le cycle viral)</a:t>
            </a:r>
          </a:p>
          <a:p>
            <a:endParaRPr lang="fr-FR" sz="2800" b="1" dirty="0"/>
          </a:p>
          <a:p>
            <a:r>
              <a:rPr lang="fr-FR" sz="2800" b="1" dirty="0"/>
              <a:t>Concerne aussi les interactions de l’ARN viral (30 kb) avec les protéines de l’hôte</a:t>
            </a:r>
          </a:p>
          <a:p>
            <a:endParaRPr lang="fr-FR" sz="2800" b="1" dirty="0"/>
          </a:p>
          <a:p>
            <a:endParaRPr lang="fr-FR" sz="2800" b="1" dirty="0"/>
          </a:p>
          <a:p>
            <a:pPr marL="0" indent="0">
              <a:buNone/>
            </a:pPr>
            <a:r>
              <a:rPr lang="fr-FR" sz="2800" b="1" dirty="0"/>
              <a:t>  </a:t>
            </a:r>
          </a:p>
        </p:txBody>
      </p:sp>
      <p:sp>
        <p:nvSpPr>
          <p:cNvPr id="6" name="ZoneTexte 5">
            <a:extLst>
              <a:ext uri="{FF2B5EF4-FFF2-40B4-BE49-F238E27FC236}">
                <a16:creationId xmlns:a16="http://schemas.microsoft.com/office/drawing/2014/main" id="{A5D82F68-0ED7-F94E-8778-898151494F2C}"/>
              </a:ext>
            </a:extLst>
          </p:cNvPr>
          <p:cNvSpPr txBox="1"/>
          <p:nvPr/>
        </p:nvSpPr>
        <p:spPr>
          <a:xfrm>
            <a:off x="732765" y="6368561"/>
            <a:ext cx="10927159" cy="338554"/>
          </a:xfrm>
          <a:prstGeom prst="rect">
            <a:avLst/>
          </a:prstGeom>
          <a:noFill/>
        </p:spPr>
        <p:txBody>
          <a:bodyPr wrap="none" rtlCol="0">
            <a:spAutoFit/>
          </a:bodyPr>
          <a:lstStyle/>
          <a:p>
            <a:r>
              <a:rPr lang="fr-FR" sz="1600" i="1" dirty="0" err="1"/>
              <a:t>Pathogen</a:t>
            </a:r>
            <a:r>
              <a:rPr lang="fr-FR" sz="1600" i="1" dirty="0"/>
              <a:t> and Host-</a:t>
            </a:r>
            <a:r>
              <a:rPr lang="fr-FR" sz="1600" i="1" dirty="0" err="1"/>
              <a:t>Pathogen</a:t>
            </a:r>
            <a:r>
              <a:rPr lang="fr-FR" sz="1600" i="1" dirty="0"/>
              <a:t> </a:t>
            </a:r>
            <a:r>
              <a:rPr lang="fr-FR" sz="1600" i="1" dirty="0" err="1"/>
              <a:t>Protein</a:t>
            </a:r>
            <a:r>
              <a:rPr lang="fr-FR" sz="1600" i="1" dirty="0"/>
              <a:t> Interactions </a:t>
            </a:r>
            <a:r>
              <a:rPr lang="fr-FR" sz="1600" i="1" dirty="0" err="1"/>
              <a:t>Provide</a:t>
            </a:r>
            <a:r>
              <a:rPr lang="fr-FR" sz="1600" i="1" dirty="0"/>
              <a:t> a Key to </a:t>
            </a:r>
            <a:r>
              <a:rPr lang="fr-FR" sz="1600" i="1" dirty="0" err="1"/>
              <a:t>Identify</a:t>
            </a:r>
            <a:r>
              <a:rPr lang="fr-FR" sz="1600" i="1" dirty="0"/>
              <a:t> </a:t>
            </a:r>
            <a:r>
              <a:rPr lang="fr-FR" sz="1600" i="1" dirty="0" err="1"/>
              <a:t>Novel</a:t>
            </a:r>
            <a:r>
              <a:rPr lang="fr-FR" sz="1600" i="1" dirty="0"/>
              <a:t> Drug </a:t>
            </a:r>
            <a:r>
              <a:rPr lang="fr-FR" sz="1600" i="1" dirty="0" err="1"/>
              <a:t>Targets</a:t>
            </a:r>
            <a:r>
              <a:rPr lang="fr-FR" sz="1600" i="1" dirty="0"/>
              <a:t>. </a:t>
            </a:r>
            <a:r>
              <a:rPr lang="fr-FR" sz="1600" i="1" dirty="0" err="1"/>
              <a:t>Systems</a:t>
            </a:r>
            <a:r>
              <a:rPr lang="fr-FR" sz="1600" i="1" dirty="0"/>
              <a:t> </a:t>
            </a:r>
            <a:r>
              <a:rPr lang="fr-FR" sz="1600" i="1" dirty="0" err="1"/>
              <a:t>Medicine</a:t>
            </a:r>
            <a:r>
              <a:rPr lang="fr-FR" sz="1600" i="1" dirty="0"/>
              <a:t> 2021;2:543‐553</a:t>
            </a:r>
          </a:p>
        </p:txBody>
      </p:sp>
      <p:sp>
        <p:nvSpPr>
          <p:cNvPr id="7" name="Rectangle 6">
            <a:extLst>
              <a:ext uri="{FF2B5EF4-FFF2-40B4-BE49-F238E27FC236}">
                <a16:creationId xmlns:a16="http://schemas.microsoft.com/office/drawing/2014/main" id="{9716292E-A118-6449-9A4A-DA1509D80EB5}"/>
              </a:ext>
            </a:extLst>
          </p:cNvPr>
          <p:cNvSpPr>
            <a:spLocks noChangeArrowheads="1"/>
          </p:cNvSpPr>
          <p:nvPr/>
        </p:nvSpPr>
        <p:spPr bwMode="auto">
          <a:xfrm>
            <a:off x="0" y="16561"/>
            <a:ext cx="12192000" cy="546003"/>
          </a:xfrm>
          <a:prstGeom prst="rect">
            <a:avLst/>
          </a:prstGeom>
          <a:gradFill rotWithShape="0">
            <a:gsLst>
              <a:gs pos="100000">
                <a:schemeClr val="accent1">
                  <a:lumMod val="75000"/>
                </a:schemeClr>
              </a:gs>
              <a:gs pos="0">
                <a:schemeClr val="accent1">
                  <a:lumMod val="60000"/>
                  <a:lumOff val="40000"/>
                </a:schemeClr>
              </a:gs>
              <a:gs pos="100000">
                <a:srgbClr val="99CC00">
                  <a:alpha val="93999"/>
                </a:srgbClr>
              </a:gs>
            </a:gsLst>
            <a:lin ang="5400000" scaled="1"/>
          </a:gra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8" name="Text Box 2">
            <a:extLst>
              <a:ext uri="{FF2B5EF4-FFF2-40B4-BE49-F238E27FC236}">
                <a16:creationId xmlns:a16="http://schemas.microsoft.com/office/drawing/2014/main" id="{24A0F321-DBE9-EB4E-BCF1-BFBC1B805C25}"/>
              </a:ext>
            </a:extLst>
          </p:cNvPr>
          <p:cNvSpPr txBox="1">
            <a:spLocks noChangeArrowheads="1"/>
          </p:cNvSpPr>
          <p:nvPr/>
        </p:nvSpPr>
        <p:spPr bwMode="auto">
          <a:xfrm>
            <a:off x="481117" y="57639"/>
            <a:ext cx="10988263"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9pPr>
          </a:lstStyle>
          <a:p>
            <a:pPr algn="ctr">
              <a:buClrTx/>
              <a:buFontTx/>
              <a:buNone/>
            </a:pPr>
            <a:r>
              <a:rPr lang="fr-FR" b="1" dirty="0" err="1">
                <a:solidFill>
                  <a:srgbClr val="FFFFFF"/>
                </a:solidFill>
                <a:ea typeface="Arial" charset="0"/>
                <a:cs typeface="Arial" charset="0"/>
              </a:rPr>
              <a:t>Interactome</a:t>
            </a:r>
            <a:endParaRPr lang="fr-FR" b="1" dirty="0">
              <a:solidFill>
                <a:srgbClr val="FFFFFF"/>
              </a:solidFill>
              <a:ea typeface="Arial" charset="0"/>
              <a:cs typeface="Arial" charset="0"/>
            </a:endParaRPr>
          </a:p>
          <a:p>
            <a:pPr algn="ctr">
              <a:buClrTx/>
              <a:buFontTx/>
              <a:buNone/>
            </a:pPr>
            <a:endParaRPr lang="fr-FR" b="1" dirty="0">
              <a:solidFill>
                <a:srgbClr val="FFFFFF"/>
              </a:solidFill>
              <a:ea typeface="Arial" charset="0"/>
              <a:cs typeface="Arial" charset="0"/>
            </a:endParaRPr>
          </a:p>
        </p:txBody>
      </p:sp>
    </p:spTree>
    <p:extLst>
      <p:ext uri="{BB962C8B-B14F-4D97-AF65-F5344CB8AC3E}">
        <p14:creationId xmlns:p14="http://schemas.microsoft.com/office/powerpoint/2010/main" val="2658372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A005A8F-9B22-894D-A9CF-77C3439C592B}"/>
              </a:ext>
            </a:extLst>
          </p:cNvPr>
          <p:cNvPicPr>
            <a:picLocks noChangeAspect="1"/>
          </p:cNvPicPr>
          <p:nvPr/>
        </p:nvPicPr>
        <p:blipFill>
          <a:blip r:embed="rId3"/>
          <a:stretch>
            <a:fillRect/>
          </a:stretch>
        </p:blipFill>
        <p:spPr>
          <a:xfrm>
            <a:off x="654050" y="762004"/>
            <a:ext cx="10883900" cy="6141605"/>
          </a:xfrm>
          <a:prstGeom prst="rect">
            <a:avLst/>
          </a:prstGeom>
        </p:spPr>
      </p:pic>
      <p:sp>
        <p:nvSpPr>
          <p:cNvPr id="3" name="ZoneTexte 2">
            <a:extLst>
              <a:ext uri="{FF2B5EF4-FFF2-40B4-BE49-F238E27FC236}">
                <a16:creationId xmlns:a16="http://schemas.microsoft.com/office/drawing/2014/main" id="{CB884380-FF71-024E-A0A2-C061911642D2}"/>
              </a:ext>
            </a:extLst>
          </p:cNvPr>
          <p:cNvSpPr txBox="1"/>
          <p:nvPr/>
        </p:nvSpPr>
        <p:spPr>
          <a:xfrm>
            <a:off x="-221672" y="6495303"/>
            <a:ext cx="12302836" cy="338554"/>
          </a:xfrm>
          <a:prstGeom prst="rect">
            <a:avLst/>
          </a:prstGeom>
          <a:noFill/>
        </p:spPr>
        <p:txBody>
          <a:bodyPr wrap="square" rtlCol="0">
            <a:spAutoFit/>
          </a:bodyPr>
          <a:lstStyle/>
          <a:p>
            <a:pPr algn="r"/>
            <a:r>
              <a:rPr lang="fr-FR" sz="1600" i="1" dirty="0" err="1"/>
              <a:t>Discovery</a:t>
            </a:r>
            <a:r>
              <a:rPr lang="fr-FR" sz="1600" i="1" dirty="0"/>
              <a:t> and </a:t>
            </a:r>
            <a:r>
              <a:rPr lang="fr-FR" sz="1600" i="1" dirty="0" err="1"/>
              <a:t>functional</a:t>
            </a:r>
            <a:r>
              <a:rPr lang="fr-FR" sz="1600" i="1" dirty="0"/>
              <a:t> interrogation of SARS-CoV-2 RNA-host </a:t>
            </a:r>
            <a:r>
              <a:rPr lang="fr-FR" sz="1600" i="1" dirty="0" err="1"/>
              <a:t>protein</a:t>
            </a:r>
            <a:r>
              <a:rPr lang="fr-FR" sz="1600" i="1" dirty="0"/>
              <a:t> interactions, </a:t>
            </a:r>
            <a:r>
              <a:rPr lang="fr-FR" sz="1600" i="1" dirty="0" err="1"/>
              <a:t>Cell</a:t>
            </a:r>
            <a:r>
              <a:rPr lang="fr-FR" sz="1600" i="1" dirty="0"/>
              <a:t> 2021; 184:2394-2411  </a:t>
            </a:r>
          </a:p>
        </p:txBody>
      </p:sp>
      <p:sp>
        <p:nvSpPr>
          <p:cNvPr id="6" name="Rectangle 5">
            <a:extLst>
              <a:ext uri="{FF2B5EF4-FFF2-40B4-BE49-F238E27FC236}">
                <a16:creationId xmlns:a16="http://schemas.microsoft.com/office/drawing/2014/main" id="{A04B9172-B511-E94F-83D9-A1DFEA97F685}"/>
              </a:ext>
            </a:extLst>
          </p:cNvPr>
          <p:cNvSpPr>
            <a:spLocks noChangeArrowheads="1"/>
          </p:cNvSpPr>
          <p:nvPr/>
        </p:nvSpPr>
        <p:spPr bwMode="auto">
          <a:xfrm>
            <a:off x="0" y="16561"/>
            <a:ext cx="12192000" cy="778028"/>
          </a:xfrm>
          <a:prstGeom prst="rect">
            <a:avLst/>
          </a:prstGeom>
          <a:gradFill rotWithShape="0">
            <a:gsLst>
              <a:gs pos="100000">
                <a:schemeClr val="accent1">
                  <a:lumMod val="75000"/>
                </a:schemeClr>
              </a:gs>
              <a:gs pos="0">
                <a:schemeClr val="accent1">
                  <a:lumMod val="60000"/>
                  <a:lumOff val="40000"/>
                </a:schemeClr>
              </a:gs>
              <a:gs pos="100000">
                <a:srgbClr val="99CC00">
                  <a:alpha val="93999"/>
                </a:srgbClr>
              </a:gs>
            </a:gsLst>
            <a:lin ang="5400000" scaled="1"/>
          </a:gra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7" name="Text Box 2">
            <a:extLst>
              <a:ext uri="{FF2B5EF4-FFF2-40B4-BE49-F238E27FC236}">
                <a16:creationId xmlns:a16="http://schemas.microsoft.com/office/drawing/2014/main" id="{F6090670-4FE9-6B46-962E-69014D3D0C72}"/>
              </a:ext>
            </a:extLst>
          </p:cNvPr>
          <p:cNvSpPr txBox="1">
            <a:spLocks noChangeArrowheads="1"/>
          </p:cNvSpPr>
          <p:nvPr/>
        </p:nvSpPr>
        <p:spPr bwMode="auto">
          <a:xfrm>
            <a:off x="457345" y="5473"/>
            <a:ext cx="10988263" cy="120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9pPr>
          </a:lstStyle>
          <a:p>
            <a:pPr algn="ctr">
              <a:buClrTx/>
              <a:buFontTx/>
              <a:buNone/>
            </a:pPr>
            <a:r>
              <a:rPr lang="fr-FR" b="1" dirty="0">
                <a:solidFill>
                  <a:srgbClr val="FFFFFF"/>
                </a:solidFill>
                <a:ea typeface="Arial" charset="0"/>
                <a:cs typeface="Arial" charset="0"/>
              </a:rPr>
              <a:t>Interactions hôte-pathogène : the host </a:t>
            </a:r>
            <a:r>
              <a:rPr lang="fr-FR" b="1" dirty="0" err="1">
                <a:solidFill>
                  <a:srgbClr val="FFFFFF"/>
                </a:solidFill>
                <a:ea typeface="Arial" charset="0"/>
                <a:cs typeface="Arial" charset="0"/>
              </a:rPr>
              <a:t>protein</a:t>
            </a:r>
            <a:r>
              <a:rPr lang="fr-FR" b="1" dirty="0">
                <a:solidFill>
                  <a:srgbClr val="FFFFFF"/>
                </a:solidFill>
                <a:ea typeface="Arial" charset="0"/>
                <a:cs typeface="Arial" charset="0"/>
              </a:rPr>
              <a:t> </a:t>
            </a:r>
            <a:r>
              <a:rPr lang="fr-FR" b="1" dirty="0" err="1">
                <a:solidFill>
                  <a:srgbClr val="FFFFFF"/>
                </a:solidFill>
                <a:ea typeface="Arial" charset="0"/>
                <a:cs typeface="Arial" charset="0"/>
              </a:rPr>
              <a:t>interactome</a:t>
            </a:r>
            <a:r>
              <a:rPr lang="fr-FR" b="1" dirty="0">
                <a:solidFill>
                  <a:srgbClr val="FFFFFF"/>
                </a:solidFill>
                <a:ea typeface="Arial" charset="0"/>
                <a:cs typeface="Arial" charset="0"/>
              </a:rPr>
              <a:t> </a:t>
            </a:r>
            <a:r>
              <a:rPr lang="fr-FR" b="1" dirty="0" err="1">
                <a:solidFill>
                  <a:srgbClr val="FFFFFF"/>
                </a:solidFill>
                <a:ea typeface="Arial" charset="0"/>
                <a:cs typeface="Arial" charset="0"/>
              </a:rPr>
              <a:t>with</a:t>
            </a:r>
            <a:r>
              <a:rPr lang="fr-FR" b="1" dirty="0">
                <a:solidFill>
                  <a:srgbClr val="FFFFFF"/>
                </a:solidFill>
                <a:ea typeface="Arial" charset="0"/>
                <a:cs typeface="Arial" charset="0"/>
              </a:rPr>
              <a:t> SARS-CoV-2 ARN</a:t>
            </a:r>
          </a:p>
          <a:p>
            <a:pPr algn="ctr">
              <a:buClrTx/>
              <a:buFontTx/>
              <a:buNone/>
            </a:pPr>
            <a:endParaRPr lang="fr-FR" b="1" dirty="0">
              <a:solidFill>
                <a:srgbClr val="FFFFFF"/>
              </a:solidFill>
              <a:ea typeface="Arial" charset="0"/>
              <a:cs typeface="Arial" charset="0"/>
            </a:endParaRPr>
          </a:p>
        </p:txBody>
      </p:sp>
    </p:spTree>
    <p:extLst>
      <p:ext uri="{BB962C8B-B14F-4D97-AF65-F5344CB8AC3E}">
        <p14:creationId xmlns:p14="http://schemas.microsoft.com/office/powerpoint/2010/main" val="17571926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16561"/>
            <a:ext cx="12192000" cy="546003"/>
          </a:xfrm>
          <a:prstGeom prst="rect">
            <a:avLst/>
          </a:prstGeom>
          <a:gradFill rotWithShape="0">
            <a:gsLst>
              <a:gs pos="100000">
                <a:schemeClr val="accent1">
                  <a:lumMod val="75000"/>
                </a:schemeClr>
              </a:gs>
              <a:gs pos="0">
                <a:schemeClr val="accent1">
                  <a:lumMod val="60000"/>
                  <a:lumOff val="40000"/>
                </a:schemeClr>
              </a:gs>
              <a:gs pos="100000">
                <a:srgbClr val="99CC00">
                  <a:alpha val="93999"/>
                </a:srgbClr>
              </a:gs>
            </a:gsLst>
            <a:lin ang="5400000" scaled="1"/>
          </a:gra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6" name="Text Box 2"/>
          <p:cNvSpPr txBox="1">
            <a:spLocks noChangeArrowheads="1"/>
          </p:cNvSpPr>
          <p:nvPr/>
        </p:nvSpPr>
        <p:spPr bwMode="auto">
          <a:xfrm>
            <a:off x="5482312" y="-3083"/>
            <a:ext cx="1159590"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9pPr>
          </a:lstStyle>
          <a:p>
            <a:pPr>
              <a:buClrTx/>
              <a:buFontTx/>
              <a:buNone/>
            </a:pPr>
            <a:r>
              <a:rPr lang="fr-FR" sz="2800" b="1" dirty="0">
                <a:solidFill>
                  <a:srgbClr val="FFFFFF"/>
                </a:solidFill>
                <a:ea typeface="Arial" charset="0"/>
                <a:cs typeface="Arial" charset="0"/>
              </a:rPr>
              <a:t>PLAN</a:t>
            </a:r>
          </a:p>
        </p:txBody>
      </p:sp>
      <p:sp>
        <p:nvSpPr>
          <p:cNvPr id="2" name="ZoneTexte 1"/>
          <p:cNvSpPr txBox="1"/>
          <p:nvPr/>
        </p:nvSpPr>
        <p:spPr>
          <a:xfrm>
            <a:off x="1819286" y="1103614"/>
            <a:ext cx="1584088" cy="400110"/>
          </a:xfrm>
          <a:prstGeom prst="rect">
            <a:avLst/>
          </a:prstGeom>
          <a:noFill/>
        </p:spPr>
        <p:txBody>
          <a:bodyPr wrap="none" rtlCol="0">
            <a:spAutoFit/>
          </a:bodyPr>
          <a:lstStyle/>
          <a:p>
            <a:r>
              <a:rPr lang="fr-FR" sz="2000" b="1" cap="all" dirty="0">
                <a:latin typeface="Arial" charset="0"/>
                <a:ea typeface="Arial" charset="0"/>
                <a:cs typeface="Arial" charset="0"/>
              </a:rPr>
              <a:t>Contexte</a:t>
            </a:r>
          </a:p>
        </p:txBody>
      </p:sp>
      <p:sp>
        <p:nvSpPr>
          <p:cNvPr id="33" name="ZoneTexte 32"/>
          <p:cNvSpPr txBox="1"/>
          <p:nvPr/>
        </p:nvSpPr>
        <p:spPr>
          <a:xfrm>
            <a:off x="1819286" y="2275712"/>
            <a:ext cx="3453446" cy="400110"/>
          </a:xfrm>
          <a:prstGeom prst="rect">
            <a:avLst/>
          </a:prstGeom>
          <a:noFill/>
        </p:spPr>
        <p:txBody>
          <a:bodyPr wrap="none" rtlCol="0">
            <a:spAutoFit/>
          </a:bodyPr>
          <a:lstStyle/>
          <a:p>
            <a:r>
              <a:rPr lang="fr-FR" sz="2000" b="1" cap="all" dirty="0">
                <a:latin typeface="Arial" charset="0"/>
                <a:ea typeface="Arial" charset="0"/>
                <a:cs typeface="Arial" charset="0"/>
              </a:rPr>
              <a:t>L’entrée du SARS-Cov2</a:t>
            </a:r>
          </a:p>
        </p:txBody>
      </p:sp>
      <p:sp>
        <p:nvSpPr>
          <p:cNvPr id="18" name="ZoneTexte 17">
            <a:extLst>
              <a:ext uri="{FF2B5EF4-FFF2-40B4-BE49-F238E27FC236}">
                <a16:creationId xmlns:a16="http://schemas.microsoft.com/office/drawing/2014/main" id="{383E56BF-23D4-42F5-8F16-B85CAEF5FEED}"/>
              </a:ext>
            </a:extLst>
          </p:cNvPr>
          <p:cNvSpPr txBox="1"/>
          <p:nvPr/>
        </p:nvSpPr>
        <p:spPr>
          <a:xfrm>
            <a:off x="1819286" y="5792004"/>
            <a:ext cx="2082621" cy="400110"/>
          </a:xfrm>
          <a:prstGeom prst="rect">
            <a:avLst/>
          </a:prstGeom>
          <a:noFill/>
        </p:spPr>
        <p:txBody>
          <a:bodyPr wrap="square" rtlCol="0">
            <a:spAutoFit/>
          </a:bodyPr>
          <a:lstStyle/>
          <a:p>
            <a:r>
              <a:rPr lang="fr-FR" sz="2000" b="1" cap="all" dirty="0">
                <a:solidFill>
                  <a:schemeClr val="bg2">
                    <a:lumMod val="75000"/>
                  </a:schemeClr>
                </a:solidFill>
                <a:latin typeface="Arial" charset="0"/>
                <a:ea typeface="Arial" charset="0"/>
                <a:cs typeface="Arial" charset="0"/>
              </a:rPr>
              <a:t>Conclusions</a:t>
            </a:r>
          </a:p>
        </p:txBody>
      </p:sp>
      <p:sp>
        <p:nvSpPr>
          <p:cNvPr id="25" name="ZoneTexte 24">
            <a:extLst>
              <a:ext uri="{FF2B5EF4-FFF2-40B4-BE49-F238E27FC236}">
                <a16:creationId xmlns:a16="http://schemas.microsoft.com/office/drawing/2014/main" id="{DC25BBB8-D56C-43A5-8A8E-3D4191E4ED2D}"/>
              </a:ext>
            </a:extLst>
          </p:cNvPr>
          <p:cNvSpPr txBox="1"/>
          <p:nvPr/>
        </p:nvSpPr>
        <p:spPr>
          <a:xfrm>
            <a:off x="1819286" y="3447810"/>
            <a:ext cx="9151031" cy="400110"/>
          </a:xfrm>
          <a:prstGeom prst="rect">
            <a:avLst/>
          </a:prstGeom>
          <a:noFill/>
        </p:spPr>
        <p:txBody>
          <a:bodyPr wrap="none" rtlCol="0">
            <a:spAutoFit/>
          </a:bodyPr>
          <a:lstStyle/>
          <a:p>
            <a:r>
              <a:rPr lang="fr-FR" sz="2000" b="1" cap="all" dirty="0">
                <a:latin typeface="Arial" charset="0"/>
                <a:ea typeface="Arial" charset="0"/>
                <a:cs typeface="Arial" charset="0"/>
              </a:rPr>
              <a:t>Réponse de l’hôte au SARS-Cov2 apport de l’approche OMICS </a:t>
            </a:r>
          </a:p>
        </p:txBody>
      </p:sp>
      <p:sp>
        <p:nvSpPr>
          <p:cNvPr id="30" name="ZoneTexte 29">
            <a:extLst>
              <a:ext uri="{FF2B5EF4-FFF2-40B4-BE49-F238E27FC236}">
                <a16:creationId xmlns:a16="http://schemas.microsoft.com/office/drawing/2014/main" id="{CD7FE968-BFED-4098-87D4-6A45C9054E37}"/>
              </a:ext>
            </a:extLst>
          </p:cNvPr>
          <p:cNvSpPr txBox="1"/>
          <p:nvPr/>
        </p:nvSpPr>
        <p:spPr>
          <a:xfrm>
            <a:off x="1819286" y="4619907"/>
            <a:ext cx="6861558" cy="400110"/>
          </a:xfrm>
          <a:prstGeom prst="rect">
            <a:avLst/>
          </a:prstGeom>
          <a:noFill/>
        </p:spPr>
        <p:txBody>
          <a:bodyPr wrap="none" rtlCol="0">
            <a:spAutoFit/>
          </a:bodyPr>
          <a:lstStyle/>
          <a:p>
            <a:r>
              <a:rPr lang="fr-FR" sz="2000" b="1" cap="all" dirty="0">
                <a:solidFill>
                  <a:schemeClr val="bg2">
                    <a:lumMod val="75000"/>
                  </a:schemeClr>
                </a:solidFill>
                <a:latin typeface="Arial" charset="0"/>
                <a:ea typeface="Arial" charset="0"/>
                <a:cs typeface="Arial" charset="0"/>
              </a:rPr>
              <a:t>Une autre dimension systémique : l’</a:t>
            </a:r>
            <a:r>
              <a:rPr lang="fr-FR" sz="2000" b="1" cap="all" dirty="0" err="1">
                <a:solidFill>
                  <a:schemeClr val="bg2">
                    <a:lumMod val="75000"/>
                  </a:schemeClr>
                </a:solidFill>
                <a:latin typeface="Arial" charset="0"/>
                <a:ea typeface="Arial" charset="0"/>
                <a:cs typeface="Arial" charset="0"/>
              </a:rPr>
              <a:t>exposome</a:t>
            </a:r>
            <a:endParaRPr lang="fr-FR" sz="2000" b="1" cap="all" dirty="0">
              <a:solidFill>
                <a:schemeClr val="bg2">
                  <a:lumMod val="75000"/>
                </a:schemeClr>
              </a:solidFill>
              <a:latin typeface="Arial" charset="0"/>
              <a:ea typeface="Arial" charset="0"/>
              <a:cs typeface="Arial" charset="0"/>
            </a:endParaRPr>
          </a:p>
        </p:txBody>
      </p:sp>
    </p:spTree>
    <p:extLst>
      <p:ext uri="{BB962C8B-B14F-4D97-AF65-F5344CB8AC3E}">
        <p14:creationId xmlns:p14="http://schemas.microsoft.com/office/powerpoint/2010/main" val="39379269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5378"/>
            <a:ext cx="12192000" cy="546003"/>
          </a:xfrm>
          <a:prstGeom prst="rect">
            <a:avLst/>
          </a:prstGeom>
          <a:gradFill rotWithShape="0">
            <a:gsLst>
              <a:gs pos="100000">
                <a:schemeClr val="accent1">
                  <a:lumMod val="75000"/>
                </a:schemeClr>
              </a:gs>
              <a:gs pos="0">
                <a:schemeClr val="accent1">
                  <a:lumMod val="60000"/>
                  <a:lumOff val="40000"/>
                </a:schemeClr>
              </a:gs>
              <a:gs pos="100000">
                <a:srgbClr val="99CC00">
                  <a:alpha val="93999"/>
                </a:srgbClr>
              </a:gs>
            </a:gsLst>
            <a:lin ang="5400000" scaled="1"/>
          </a:gra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3" name="Espace réservé du numéro de diapositive 2">
            <a:extLst>
              <a:ext uri="{FF2B5EF4-FFF2-40B4-BE49-F238E27FC236}">
                <a16:creationId xmlns:a16="http://schemas.microsoft.com/office/drawing/2014/main" id="{F4133B01-93F7-4F01-A509-30E0ADB35D55}"/>
              </a:ext>
            </a:extLst>
          </p:cNvPr>
          <p:cNvSpPr>
            <a:spLocks noGrp="1"/>
          </p:cNvSpPr>
          <p:nvPr>
            <p:ph type="sldNum" sz="quarter" idx="12"/>
          </p:nvPr>
        </p:nvSpPr>
        <p:spPr>
          <a:xfrm>
            <a:off x="9444896" y="6503205"/>
            <a:ext cx="2743200" cy="365125"/>
          </a:xfrm>
        </p:spPr>
        <p:txBody>
          <a:bodyPr/>
          <a:lstStyle/>
          <a:p>
            <a:fld id="{5387AF55-B268-49B9-9318-AC9478C47BB9}" type="slidenum">
              <a:rPr lang="fr-FR" smtClean="0"/>
              <a:t>27</a:t>
            </a:fld>
            <a:endParaRPr lang="fr-FR" dirty="0"/>
          </a:p>
        </p:txBody>
      </p:sp>
      <p:sp>
        <p:nvSpPr>
          <p:cNvPr id="22" name="Text Box 2">
            <a:extLst>
              <a:ext uri="{FF2B5EF4-FFF2-40B4-BE49-F238E27FC236}">
                <a16:creationId xmlns:a16="http://schemas.microsoft.com/office/drawing/2014/main" id="{901A461D-96BE-4DBF-BF8C-FAC1077CA48A}"/>
              </a:ext>
            </a:extLst>
          </p:cNvPr>
          <p:cNvSpPr txBox="1">
            <a:spLocks noChangeArrowheads="1"/>
          </p:cNvSpPr>
          <p:nvPr/>
        </p:nvSpPr>
        <p:spPr bwMode="auto">
          <a:xfrm>
            <a:off x="400051" y="51694"/>
            <a:ext cx="11296650" cy="46384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9pPr>
          </a:lstStyle>
          <a:p>
            <a:r>
              <a:rPr lang="fr-FR" b="1" i="1" dirty="0">
                <a:solidFill>
                  <a:srgbClr val="FFFFFF"/>
                </a:solidFill>
                <a:ea typeface="Arial" charset="0"/>
                <a:cs typeface="Arial" charset="0"/>
              </a:rPr>
              <a:t>3- Des particularités cliniques importantes</a:t>
            </a:r>
          </a:p>
        </p:txBody>
      </p:sp>
      <p:pic>
        <p:nvPicPr>
          <p:cNvPr id="5" name="Image 4">
            <a:extLst>
              <a:ext uri="{FF2B5EF4-FFF2-40B4-BE49-F238E27FC236}">
                <a16:creationId xmlns:a16="http://schemas.microsoft.com/office/drawing/2014/main" id="{81A13FD5-38EA-4C35-B609-524C27A3F1F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2196" y="875390"/>
            <a:ext cx="11787607" cy="3446238"/>
          </a:xfrm>
          <a:prstGeom prst="rect">
            <a:avLst/>
          </a:prstGeom>
        </p:spPr>
      </p:pic>
      <p:pic>
        <p:nvPicPr>
          <p:cNvPr id="6" name="Image 5">
            <a:extLst>
              <a:ext uri="{FF2B5EF4-FFF2-40B4-BE49-F238E27FC236}">
                <a16:creationId xmlns:a16="http://schemas.microsoft.com/office/drawing/2014/main" id="{97D32254-3242-4BA1-98FB-DC8442C95F8B}"/>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02196" y="4321628"/>
            <a:ext cx="11787607" cy="2085735"/>
          </a:xfrm>
          <a:prstGeom prst="rect">
            <a:avLst/>
          </a:prstGeom>
        </p:spPr>
      </p:pic>
      <p:sp>
        <p:nvSpPr>
          <p:cNvPr id="2" name="Rectangle 1">
            <a:extLst>
              <a:ext uri="{FF2B5EF4-FFF2-40B4-BE49-F238E27FC236}">
                <a16:creationId xmlns:a16="http://schemas.microsoft.com/office/drawing/2014/main" id="{1A58F1A9-644D-4737-B3CE-AC559CC8287C}"/>
              </a:ext>
            </a:extLst>
          </p:cNvPr>
          <p:cNvSpPr/>
          <p:nvPr/>
        </p:nvSpPr>
        <p:spPr>
          <a:xfrm>
            <a:off x="5199322" y="701749"/>
            <a:ext cx="6790482" cy="5454502"/>
          </a:xfrm>
          <a:prstGeom prst="rect">
            <a:avLst/>
          </a:prstGeom>
          <a:solidFill>
            <a:srgbClr val="FF0000">
              <a:alpha val="1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CA64B4E0-BB01-4D83-A19C-DBAA9C68CCB1}"/>
              </a:ext>
            </a:extLst>
          </p:cNvPr>
          <p:cNvSpPr/>
          <p:nvPr/>
        </p:nvSpPr>
        <p:spPr>
          <a:xfrm>
            <a:off x="1871329" y="5220586"/>
            <a:ext cx="3179135" cy="935666"/>
          </a:xfrm>
          <a:prstGeom prst="rect">
            <a:avLst/>
          </a:prstGeom>
          <a:solidFill>
            <a:srgbClr val="FF0000">
              <a:alpha val="1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760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5378"/>
            <a:ext cx="12192000" cy="546003"/>
          </a:xfrm>
          <a:prstGeom prst="rect">
            <a:avLst/>
          </a:prstGeom>
          <a:gradFill rotWithShape="0">
            <a:gsLst>
              <a:gs pos="100000">
                <a:schemeClr val="accent1">
                  <a:lumMod val="75000"/>
                </a:schemeClr>
              </a:gs>
              <a:gs pos="0">
                <a:schemeClr val="accent1">
                  <a:lumMod val="60000"/>
                  <a:lumOff val="40000"/>
                </a:schemeClr>
              </a:gs>
              <a:gs pos="100000">
                <a:srgbClr val="99CC00">
                  <a:alpha val="93999"/>
                </a:srgbClr>
              </a:gs>
            </a:gsLst>
            <a:lin ang="5400000" scaled="1"/>
          </a:gra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3" name="Espace réservé du numéro de diapositive 2">
            <a:extLst>
              <a:ext uri="{FF2B5EF4-FFF2-40B4-BE49-F238E27FC236}">
                <a16:creationId xmlns:a16="http://schemas.microsoft.com/office/drawing/2014/main" id="{F4133B01-93F7-4F01-A509-30E0ADB35D55}"/>
              </a:ext>
            </a:extLst>
          </p:cNvPr>
          <p:cNvSpPr>
            <a:spLocks noGrp="1"/>
          </p:cNvSpPr>
          <p:nvPr>
            <p:ph type="sldNum" sz="quarter" idx="12"/>
          </p:nvPr>
        </p:nvSpPr>
        <p:spPr>
          <a:xfrm>
            <a:off x="9444896" y="6503205"/>
            <a:ext cx="2743200" cy="365125"/>
          </a:xfrm>
        </p:spPr>
        <p:txBody>
          <a:bodyPr/>
          <a:lstStyle/>
          <a:p>
            <a:fld id="{5387AF55-B268-49B9-9318-AC9478C47BB9}" type="slidenum">
              <a:rPr lang="fr-FR" smtClean="0"/>
              <a:t>28</a:t>
            </a:fld>
            <a:endParaRPr lang="fr-FR" dirty="0"/>
          </a:p>
        </p:txBody>
      </p:sp>
      <p:sp>
        <p:nvSpPr>
          <p:cNvPr id="22" name="Text Box 2">
            <a:extLst>
              <a:ext uri="{FF2B5EF4-FFF2-40B4-BE49-F238E27FC236}">
                <a16:creationId xmlns:a16="http://schemas.microsoft.com/office/drawing/2014/main" id="{901A461D-96BE-4DBF-BF8C-FAC1077CA48A}"/>
              </a:ext>
            </a:extLst>
          </p:cNvPr>
          <p:cNvSpPr txBox="1">
            <a:spLocks noChangeArrowheads="1"/>
          </p:cNvSpPr>
          <p:nvPr/>
        </p:nvSpPr>
        <p:spPr bwMode="auto">
          <a:xfrm>
            <a:off x="400051" y="51694"/>
            <a:ext cx="11296650" cy="46384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9pPr>
          </a:lstStyle>
          <a:p>
            <a:pPr>
              <a:buClrTx/>
              <a:buFontTx/>
              <a:buNone/>
            </a:pPr>
            <a:r>
              <a:rPr lang="fr-FR" b="1" i="1" dirty="0">
                <a:solidFill>
                  <a:srgbClr val="FFFFFF"/>
                </a:solidFill>
                <a:ea typeface="Arial" charset="0"/>
                <a:cs typeface="Arial" charset="0"/>
              </a:rPr>
              <a:t>1- Qu’avons-nous appris depuis 3 mois: Physiopathologique</a:t>
            </a:r>
          </a:p>
        </p:txBody>
      </p:sp>
      <p:sp>
        <p:nvSpPr>
          <p:cNvPr id="5" name="Rectangle 4">
            <a:extLst>
              <a:ext uri="{FF2B5EF4-FFF2-40B4-BE49-F238E27FC236}">
                <a16:creationId xmlns:a16="http://schemas.microsoft.com/office/drawing/2014/main" id="{9251241C-6085-4ED1-9E3F-86D4B18D9865}"/>
              </a:ext>
            </a:extLst>
          </p:cNvPr>
          <p:cNvSpPr/>
          <p:nvPr/>
        </p:nvSpPr>
        <p:spPr>
          <a:xfrm>
            <a:off x="9241261" y="6264163"/>
            <a:ext cx="2754793" cy="276999"/>
          </a:xfrm>
          <a:prstGeom prst="rect">
            <a:avLst/>
          </a:prstGeom>
        </p:spPr>
        <p:txBody>
          <a:bodyPr wrap="none">
            <a:spAutoFit/>
          </a:bodyPr>
          <a:lstStyle/>
          <a:p>
            <a:r>
              <a:rPr lang="fr-FR" sz="1200" dirty="0"/>
              <a:t>Tay MZ et Wadman M et al. Science 2020</a:t>
            </a:r>
          </a:p>
        </p:txBody>
      </p:sp>
      <p:pic>
        <p:nvPicPr>
          <p:cNvPr id="21" name="Image 20">
            <a:extLst>
              <a:ext uri="{FF2B5EF4-FFF2-40B4-BE49-F238E27FC236}">
                <a16:creationId xmlns:a16="http://schemas.microsoft.com/office/drawing/2014/main" id="{8D9AD0AA-2B8E-4B32-AD0B-611AF963ECA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5739" y="1625659"/>
            <a:ext cx="2274571" cy="4613842"/>
          </a:xfrm>
          <a:prstGeom prst="rect">
            <a:avLst/>
          </a:prstGeom>
        </p:spPr>
      </p:pic>
      <p:pic>
        <p:nvPicPr>
          <p:cNvPr id="7" name="Image 6">
            <a:extLst>
              <a:ext uri="{FF2B5EF4-FFF2-40B4-BE49-F238E27FC236}">
                <a16:creationId xmlns:a16="http://schemas.microsoft.com/office/drawing/2014/main" id="{7FA9ED34-D976-4900-9D46-581F3CE50899}"/>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480310" y="722689"/>
            <a:ext cx="2823210" cy="5516812"/>
          </a:xfrm>
          <a:prstGeom prst="rect">
            <a:avLst/>
          </a:prstGeom>
        </p:spPr>
      </p:pic>
      <p:pic>
        <p:nvPicPr>
          <p:cNvPr id="9" name="Image 8">
            <a:extLst>
              <a:ext uri="{FF2B5EF4-FFF2-40B4-BE49-F238E27FC236}">
                <a16:creationId xmlns:a16="http://schemas.microsoft.com/office/drawing/2014/main" id="{AB443043-D9A0-418E-9F13-00AEEC8C418E}"/>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5930884" y="4688119"/>
            <a:ext cx="4953866" cy="1409249"/>
          </a:xfrm>
          <a:prstGeom prst="rect">
            <a:avLst/>
          </a:prstGeom>
        </p:spPr>
      </p:pic>
      <p:sp>
        <p:nvSpPr>
          <p:cNvPr id="10" name="ZoneTexte 9">
            <a:extLst>
              <a:ext uri="{FF2B5EF4-FFF2-40B4-BE49-F238E27FC236}">
                <a16:creationId xmlns:a16="http://schemas.microsoft.com/office/drawing/2014/main" id="{ACA9D23A-4D19-441F-8B7E-8F7D51751560}"/>
              </a:ext>
            </a:extLst>
          </p:cNvPr>
          <p:cNvSpPr txBox="1"/>
          <p:nvPr/>
        </p:nvSpPr>
        <p:spPr>
          <a:xfrm>
            <a:off x="10045351" y="6525190"/>
            <a:ext cx="1959960" cy="276999"/>
          </a:xfrm>
          <a:prstGeom prst="rect">
            <a:avLst/>
          </a:prstGeom>
          <a:noFill/>
        </p:spPr>
        <p:txBody>
          <a:bodyPr wrap="none" rtlCol="0">
            <a:spAutoFit/>
          </a:bodyPr>
          <a:lstStyle/>
          <a:p>
            <a:pPr defTabSz="457200"/>
            <a:r>
              <a:rPr lang="fr-FR" sz="1200" dirty="0" err="1">
                <a:solidFill>
                  <a:prstClr val="black"/>
                </a:solidFill>
              </a:rPr>
              <a:t>Docherty</a:t>
            </a:r>
            <a:r>
              <a:rPr lang="fr-FR" sz="1200" dirty="0">
                <a:solidFill>
                  <a:prstClr val="black"/>
                </a:solidFill>
              </a:rPr>
              <a:t> AB et al. BMJ 2020</a:t>
            </a:r>
          </a:p>
        </p:txBody>
      </p:sp>
      <p:pic>
        <p:nvPicPr>
          <p:cNvPr id="11" name="Image 10">
            <a:extLst>
              <a:ext uri="{FF2B5EF4-FFF2-40B4-BE49-F238E27FC236}">
                <a16:creationId xmlns:a16="http://schemas.microsoft.com/office/drawing/2014/main" id="{DF3368EA-F30D-4E14-8484-9FF9A5586070}"/>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5599067" y="782679"/>
            <a:ext cx="5812971" cy="3809599"/>
          </a:xfrm>
          <a:prstGeom prst="rect">
            <a:avLst/>
          </a:prstGeom>
        </p:spPr>
      </p:pic>
    </p:spTree>
    <p:extLst>
      <p:ext uri="{BB962C8B-B14F-4D97-AF65-F5344CB8AC3E}">
        <p14:creationId xmlns:p14="http://schemas.microsoft.com/office/powerpoint/2010/main" val="333039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a:extLst>
              <a:ext uri="{FF2B5EF4-FFF2-40B4-BE49-F238E27FC236}">
                <a16:creationId xmlns:a16="http://schemas.microsoft.com/office/drawing/2014/main" id="{199FC2A5-CF39-4C8C-B3A9-40FB2579B84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515922" y="628491"/>
            <a:ext cx="4373188" cy="761573"/>
          </a:xfrm>
          <a:prstGeom prst="rect">
            <a:avLst/>
          </a:prstGeom>
          <a:ln>
            <a:noFill/>
          </a:ln>
        </p:spPr>
        <p:style>
          <a:lnRef idx="2">
            <a:schemeClr val="dk1"/>
          </a:lnRef>
          <a:fillRef idx="1">
            <a:schemeClr val="lt1"/>
          </a:fillRef>
          <a:effectRef idx="0">
            <a:schemeClr val="dk1"/>
          </a:effectRef>
          <a:fontRef idx="minor">
            <a:schemeClr val="dk1"/>
          </a:fontRef>
        </p:style>
      </p:pic>
      <p:sp>
        <p:nvSpPr>
          <p:cNvPr id="4" name="Rectangle 3"/>
          <p:cNvSpPr>
            <a:spLocks noChangeArrowheads="1"/>
          </p:cNvSpPr>
          <p:nvPr/>
        </p:nvSpPr>
        <p:spPr bwMode="auto">
          <a:xfrm>
            <a:off x="0" y="16561"/>
            <a:ext cx="12192000" cy="546003"/>
          </a:xfrm>
          <a:prstGeom prst="rect">
            <a:avLst/>
          </a:prstGeom>
          <a:gradFill rotWithShape="0">
            <a:gsLst>
              <a:gs pos="100000">
                <a:schemeClr val="accent1">
                  <a:lumMod val="75000"/>
                </a:schemeClr>
              </a:gs>
              <a:gs pos="0">
                <a:schemeClr val="accent1">
                  <a:lumMod val="60000"/>
                  <a:lumOff val="40000"/>
                </a:schemeClr>
              </a:gs>
              <a:gs pos="100000">
                <a:srgbClr val="99CC00">
                  <a:alpha val="93999"/>
                </a:srgbClr>
              </a:gs>
            </a:gsLst>
            <a:lin ang="5400000" scaled="1"/>
          </a:gradFill>
          <a:ln>
            <a:noFill/>
          </a:ln>
          <a:effectLst/>
          <a:extLs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5" name="Text Box 2"/>
          <p:cNvSpPr txBox="1">
            <a:spLocks noChangeArrowheads="1"/>
          </p:cNvSpPr>
          <p:nvPr/>
        </p:nvSpPr>
        <p:spPr bwMode="auto">
          <a:xfrm>
            <a:off x="468629" y="51694"/>
            <a:ext cx="11228071" cy="46384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9pPr>
          </a:lstStyle>
          <a:p>
            <a:pPr>
              <a:buClrTx/>
              <a:buFontTx/>
              <a:buNone/>
            </a:pPr>
            <a:r>
              <a:rPr lang="fr-FR" b="1" i="1" dirty="0">
                <a:solidFill>
                  <a:srgbClr val="FFFFFF"/>
                </a:solidFill>
                <a:ea typeface="Arial" charset="0"/>
                <a:cs typeface="Arial" charset="0"/>
              </a:rPr>
              <a:t>2- Approche « systémique » de la signature immunologique du COVID </a:t>
            </a:r>
          </a:p>
        </p:txBody>
      </p:sp>
      <p:pic>
        <p:nvPicPr>
          <p:cNvPr id="3" name="Image 2">
            <a:extLst>
              <a:ext uri="{FF2B5EF4-FFF2-40B4-BE49-F238E27FC236}">
                <a16:creationId xmlns:a16="http://schemas.microsoft.com/office/drawing/2014/main" id="{CDF83554-C417-4131-A435-33ED5E6C2E8E}"/>
              </a:ext>
            </a:extLst>
          </p:cNvPr>
          <p:cNvPicPr>
            <a:picLocks noChangeAspect="1"/>
          </p:cNvPicPr>
          <p:nvPr/>
        </p:nvPicPr>
        <p:blipFill rotWithShape="1">
          <a:blip r:embed="rId4">
            <a:extLst>
              <a:ext uri="{28A0092B-C50C-407E-A947-70E740481C1C}">
                <a14:useLocalDpi xmlns:a14="http://schemas.microsoft.com/office/drawing/2010/main"/>
              </a:ext>
            </a:extLst>
          </a:blip>
          <a:srcRect b="-3710"/>
          <a:stretch/>
        </p:blipFill>
        <p:spPr>
          <a:xfrm>
            <a:off x="680224" y="628491"/>
            <a:ext cx="6835698" cy="902661"/>
          </a:xfrm>
          <a:prstGeom prst="rect">
            <a:avLst/>
          </a:prstGeom>
          <a:ln>
            <a:noFill/>
          </a:ln>
        </p:spPr>
        <p:style>
          <a:lnRef idx="2">
            <a:schemeClr val="dk1"/>
          </a:lnRef>
          <a:fillRef idx="1">
            <a:schemeClr val="lt1"/>
          </a:fillRef>
          <a:effectRef idx="0">
            <a:schemeClr val="dk1"/>
          </a:effectRef>
          <a:fontRef idx="minor">
            <a:schemeClr val="dk1"/>
          </a:fontRef>
        </p:style>
      </p:pic>
      <p:pic>
        <p:nvPicPr>
          <p:cNvPr id="6" name="Image 5">
            <a:extLst>
              <a:ext uri="{FF2B5EF4-FFF2-40B4-BE49-F238E27FC236}">
                <a16:creationId xmlns:a16="http://schemas.microsoft.com/office/drawing/2014/main" id="{0AE7A38E-4A2B-48CE-A0EA-6BFB166B7E8B}"/>
              </a:ext>
            </a:extLst>
          </p:cNvPr>
          <p:cNvPicPr>
            <a:picLocks noChangeAspect="1"/>
          </p:cNvPicPr>
          <p:nvPr/>
        </p:nvPicPr>
        <p:blipFill>
          <a:blip r:embed="rId5"/>
          <a:stretch>
            <a:fillRect/>
          </a:stretch>
        </p:blipFill>
        <p:spPr>
          <a:xfrm>
            <a:off x="783630" y="2095385"/>
            <a:ext cx="5716878" cy="4550904"/>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0" name="Picture 2" descr="The omics cascade. Metabolomics is the final step in the cascade, and... |  Download Scientific Diagram">
            <a:extLst>
              <a:ext uri="{FF2B5EF4-FFF2-40B4-BE49-F238E27FC236}">
                <a16:creationId xmlns:a16="http://schemas.microsoft.com/office/drawing/2014/main" id="{F3FB190E-DF75-48FB-BCF9-DAB22DB6A3EC}"/>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515922" y="2095385"/>
            <a:ext cx="4055544" cy="444781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74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C9F736C-DD0A-704A-A32B-38FE9345707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782340" y="603643"/>
            <a:ext cx="6127871" cy="6295436"/>
          </a:xfrm>
          <a:prstGeom prst="rect">
            <a:avLst/>
          </a:prstGeom>
        </p:spPr>
      </p:pic>
      <p:sp>
        <p:nvSpPr>
          <p:cNvPr id="4" name="ZoneTexte 3">
            <a:extLst>
              <a:ext uri="{FF2B5EF4-FFF2-40B4-BE49-F238E27FC236}">
                <a16:creationId xmlns:a16="http://schemas.microsoft.com/office/drawing/2014/main" id="{0C90022E-17F0-8444-BDFE-8FC5947C7341}"/>
              </a:ext>
            </a:extLst>
          </p:cNvPr>
          <p:cNvSpPr txBox="1"/>
          <p:nvPr/>
        </p:nvSpPr>
        <p:spPr>
          <a:xfrm>
            <a:off x="0" y="6258420"/>
            <a:ext cx="9765792" cy="584775"/>
          </a:xfrm>
          <a:prstGeom prst="rect">
            <a:avLst/>
          </a:prstGeom>
          <a:noFill/>
        </p:spPr>
        <p:txBody>
          <a:bodyPr wrap="square" rtlCol="0">
            <a:spAutoFit/>
          </a:bodyPr>
          <a:lstStyle/>
          <a:p>
            <a:r>
              <a:rPr lang="fr-FR" sz="1600" i="1" dirty="0" err="1"/>
              <a:t>Systems</a:t>
            </a:r>
            <a:r>
              <a:rPr lang="fr-FR" sz="1600" i="1" dirty="0"/>
              <a:t> </a:t>
            </a:r>
            <a:r>
              <a:rPr lang="fr-FR" sz="1600" i="1" dirty="0" err="1"/>
              <a:t>biology</a:t>
            </a:r>
            <a:r>
              <a:rPr lang="fr-FR" sz="1600" i="1" dirty="0"/>
              <a:t> in </a:t>
            </a:r>
            <a:r>
              <a:rPr lang="fr-FR" sz="1600" i="1" dirty="0" err="1"/>
              <a:t>cardiovascular</a:t>
            </a:r>
            <a:r>
              <a:rPr lang="fr-FR" sz="1600" i="1" dirty="0"/>
              <a:t> </a:t>
            </a:r>
            <a:r>
              <a:rPr lang="fr-FR" sz="1600" i="1" dirty="0" err="1"/>
              <a:t>disease</a:t>
            </a:r>
            <a:r>
              <a:rPr lang="fr-FR" sz="1600" i="1" dirty="0"/>
              <a:t>: a </a:t>
            </a:r>
            <a:r>
              <a:rPr lang="fr-FR" sz="1600" i="1" dirty="0" err="1"/>
              <a:t>multiomics</a:t>
            </a:r>
            <a:r>
              <a:rPr lang="fr-FR" sz="1600" i="1" dirty="0"/>
              <a:t> </a:t>
            </a:r>
            <a:r>
              <a:rPr lang="fr-FR" sz="1600" i="1" dirty="0" err="1"/>
              <a:t>approach</a:t>
            </a:r>
            <a:r>
              <a:rPr lang="fr-FR" sz="1600" i="1" dirty="0"/>
              <a:t>. </a:t>
            </a:r>
          </a:p>
          <a:p>
            <a:r>
              <a:rPr lang="fr-FR" sz="1600" i="1" dirty="0"/>
              <a:t>Nature </a:t>
            </a:r>
            <a:r>
              <a:rPr lang="fr-FR" sz="1600" i="1" dirty="0" err="1"/>
              <a:t>Reviews</a:t>
            </a:r>
            <a:r>
              <a:rPr lang="fr-FR" sz="1600" i="1" dirty="0"/>
              <a:t> </a:t>
            </a:r>
            <a:r>
              <a:rPr lang="fr-FR" sz="1600" i="1" dirty="0" err="1"/>
              <a:t>Cardiology</a:t>
            </a:r>
            <a:r>
              <a:rPr lang="fr-FR" sz="1600" i="1" dirty="0"/>
              <a:t> 2021;18:(2021)</a:t>
            </a:r>
          </a:p>
        </p:txBody>
      </p:sp>
      <p:sp>
        <p:nvSpPr>
          <p:cNvPr id="6" name="Rectangle 5">
            <a:extLst>
              <a:ext uri="{FF2B5EF4-FFF2-40B4-BE49-F238E27FC236}">
                <a16:creationId xmlns:a16="http://schemas.microsoft.com/office/drawing/2014/main" id="{CA069A05-2A4E-3A43-8907-6A2B2D8459A4}"/>
              </a:ext>
            </a:extLst>
          </p:cNvPr>
          <p:cNvSpPr>
            <a:spLocks noChangeArrowheads="1"/>
          </p:cNvSpPr>
          <p:nvPr/>
        </p:nvSpPr>
        <p:spPr bwMode="auto">
          <a:xfrm>
            <a:off x="0" y="16561"/>
            <a:ext cx="12192000" cy="546003"/>
          </a:xfrm>
          <a:prstGeom prst="rect">
            <a:avLst/>
          </a:prstGeom>
          <a:gradFill rotWithShape="0">
            <a:gsLst>
              <a:gs pos="100000">
                <a:schemeClr val="accent1">
                  <a:lumMod val="75000"/>
                </a:schemeClr>
              </a:gs>
              <a:gs pos="0">
                <a:schemeClr val="accent1">
                  <a:lumMod val="60000"/>
                  <a:lumOff val="40000"/>
                </a:schemeClr>
              </a:gs>
              <a:gs pos="100000">
                <a:srgbClr val="99CC00">
                  <a:alpha val="93999"/>
                </a:srgbClr>
              </a:gs>
            </a:gsLst>
            <a:lin ang="5400000" scaled="1"/>
          </a:gra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7" name="Text Box 2">
            <a:extLst>
              <a:ext uri="{FF2B5EF4-FFF2-40B4-BE49-F238E27FC236}">
                <a16:creationId xmlns:a16="http://schemas.microsoft.com/office/drawing/2014/main" id="{D1F55EFD-96CF-5940-B913-161883DB6560}"/>
              </a:ext>
            </a:extLst>
          </p:cNvPr>
          <p:cNvSpPr txBox="1">
            <a:spLocks noChangeArrowheads="1"/>
          </p:cNvSpPr>
          <p:nvPr/>
        </p:nvSpPr>
        <p:spPr bwMode="auto">
          <a:xfrm>
            <a:off x="481117" y="57639"/>
            <a:ext cx="10988263"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9pPr>
          </a:lstStyle>
          <a:p>
            <a:pPr algn="ctr">
              <a:buClrTx/>
              <a:buFontTx/>
              <a:buNone/>
            </a:pPr>
            <a:r>
              <a:rPr lang="fr-FR" b="1" dirty="0" err="1">
                <a:solidFill>
                  <a:srgbClr val="FFFFFF"/>
                </a:solidFill>
                <a:ea typeface="Arial" charset="0"/>
                <a:cs typeface="Arial" charset="0"/>
              </a:rPr>
              <a:t>Omics</a:t>
            </a:r>
            <a:r>
              <a:rPr lang="fr-FR" b="1" dirty="0">
                <a:solidFill>
                  <a:srgbClr val="FFFFFF"/>
                </a:solidFill>
                <a:ea typeface="Arial" charset="0"/>
                <a:cs typeface="Arial" charset="0"/>
              </a:rPr>
              <a:t> </a:t>
            </a:r>
            <a:r>
              <a:rPr lang="fr-FR" b="1" dirty="0" err="1">
                <a:solidFill>
                  <a:srgbClr val="FFFFFF"/>
                </a:solidFill>
                <a:ea typeface="Arial" charset="0"/>
                <a:cs typeface="Arial" charset="0"/>
              </a:rPr>
              <a:t>platforms</a:t>
            </a:r>
            <a:r>
              <a:rPr lang="fr-FR" b="1" dirty="0">
                <a:solidFill>
                  <a:srgbClr val="FFFFFF"/>
                </a:solidFill>
                <a:ea typeface="Arial" charset="0"/>
                <a:cs typeface="Arial" charset="0"/>
              </a:rPr>
              <a:t> in </a:t>
            </a:r>
            <a:r>
              <a:rPr lang="fr-FR" b="1" dirty="0" err="1">
                <a:solidFill>
                  <a:srgbClr val="FFFFFF"/>
                </a:solidFill>
                <a:ea typeface="Arial" charset="0"/>
                <a:cs typeface="Arial" charset="0"/>
              </a:rPr>
              <a:t>systems</a:t>
            </a:r>
            <a:r>
              <a:rPr lang="fr-FR" b="1" dirty="0">
                <a:solidFill>
                  <a:srgbClr val="FFFFFF"/>
                </a:solidFill>
                <a:ea typeface="Arial" charset="0"/>
                <a:cs typeface="Arial" charset="0"/>
              </a:rPr>
              <a:t> </a:t>
            </a:r>
            <a:r>
              <a:rPr lang="fr-FR" b="1" dirty="0" err="1">
                <a:solidFill>
                  <a:srgbClr val="FFFFFF"/>
                </a:solidFill>
                <a:ea typeface="Arial" charset="0"/>
                <a:cs typeface="Arial" charset="0"/>
              </a:rPr>
              <a:t>biology</a:t>
            </a:r>
            <a:endParaRPr lang="fr-FR" b="1" dirty="0">
              <a:solidFill>
                <a:srgbClr val="FFFFFF"/>
              </a:solidFill>
              <a:ea typeface="Arial" charset="0"/>
              <a:cs typeface="Arial" charset="0"/>
            </a:endParaRPr>
          </a:p>
        </p:txBody>
      </p:sp>
    </p:spTree>
    <p:extLst>
      <p:ext uri="{BB962C8B-B14F-4D97-AF65-F5344CB8AC3E}">
        <p14:creationId xmlns:p14="http://schemas.microsoft.com/office/powerpoint/2010/main" val="11370528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16561"/>
            <a:ext cx="12192000" cy="546003"/>
          </a:xfrm>
          <a:prstGeom prst="rect">
            <a:avLst/>
          </a:prstGeom>
          <a:gradFill rotWithShape="0">
            <a:gsLst>
              <a:gs pos="100000">
                <a:schemeClr val="accent1">
                  <a:lumMod val="75000"/>
                </a:schemeClr>
              </a:gs>
              <a:gs pos="0">
                <a:schemeClr val="accent1">
                  <a:lumMod val="60000"/>
                  <a:lumOff val="40000"/>
                </a:schemeClr>
              </a:gs>
              <a:gs pos="100000">
                <a:srgbClr val="99CC00">
                  <a:alpha val="93999"/>
                </a:srgbClr>
              </a:gs>
            </a:gsLst>
            <a:lin ang="5400000" scaled="1"/>
          </a:gradFill>
          <a:ln>
            <a:noFill/>
          </a:ln>
          <a:effectLst/>
          <a:extLs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5" name="Text Box 2"/>
          <p:cNvSpPr txBox="1">
            <a:spLocks noChangeArrowheads="1"/>
          </p:cNvSpPr>
          <p:nvPr/>
        </p:nvSpPr>
        <p:spPr bwMode="auto">
          <a:xfrm>
            <a:off x="468629" y="51694"/>
            <a:ext cx="11200857" cy="46384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9pPr>
          </a:lstStyle>
          <a:p>
            <a:pPr>
              <a:buClrTx/>
              <a:buFontTx/>
              <a:buNone/>
            </a:pPr>
            <a:r>
              <a:rPr lang="fr-FR" b="1" i="1" dirty="0">
                <a:solidFill>
                  <a:srgbClr val="FFFFFF"/>
                </a:solidFill>
                <a:ea typeface="Arial" charset="0"/>
                <a:cs typeface="Arial" charset="0"/>
              </a:rPr>
              <a:t>2- Approche « systémique » de la signature immunologique du COVID </a:t>
            </a:r>
          </a:p>
        </p:txBody>
      </p:sp>
      <p:pic>
        <p:nvPicPr>
          <p:cNvPr id="7" name="Image 6">
            <a:extLst>
              <a:ext uri="{FF2B5EF4-FFF2-40B4-BE49-F238E27FC236}">
                <a16:creationId xmlns:a16="http://schemas.microsoft.com/office/drawing/2014/main" id="{3D817ED7-A48C-407B-B98D-5E985595B3A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072866" y="1380953"/>
            <a:ext cx="4039710" cy="5175781"/>
          </a:xfrm>
          <a:prstGeom prst="rect">
            <a:avLst/>
          </a:prstGeom>
        </p:spPr>
      </p:pic>
      <p:pic>
        <p:nvPicPr>
          <p:cNvPr id="10" name="Image 9">
            <a:extLst>
              <a:ext uri="{FF2B5EF4-FFF2-40B4-BE49-F238E27FC236}">
                <a16:creationId xmlns:a16="http://schemas.microsoft.com/office/drawing/2014/main" id="{8EB731A1-AD71-48E6-8566-B5A5F3CB1A6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9339551" y="4794361"/>
            <a:ext cx="2795589" cy="1903168"/>
          </a:xfrm>
          <a:prstGeom prst="rect">
            <a:avLst/>
          </a:prstGeom>
        </p:spPr>
      </p:pic>
      <p:sp>
        <p:nvSpPr>
          <p:cNvPr id="11" name="Rectangle 10">
            <a:extLst>
              <a:ext uri="{FF2B5EF4-FFF2-40B4-BE49-F238E27FC236}">
                <a16:creationId xmlns:a16="http://schemas.microsoft.com/office/drawing/2014/main" id="{3347BBB3-876B-4CF5-9429-968A7366F11F}"/>
              </a:ext>
            </a:extLst>
          </p:cNvPr>
          <p:cNvSpPr/>
          <p:nvPr/>
        </p:nvSpPr>
        <p:spPr>
          <a:xfrm rot="2737584">
            <a:off x="6441741" y="2288970"/>
            <a:ext cx="1627191" cy="3116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C5C33418-C44E-4FF1-BC2C-F6D8A9D19008}"/>
              </a:ext>
            </a:extLst>
          </p:cNvPr>
          <p:cNvSpPr/>
          <p:nvPr/>
        </p:nvSpPr>
        <p:spPr>
          <a:xfrm rot="2737584">
            <a:off x="6307444" y="4291529"/>
            <a:ext cx="2486404" cy="3494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C979D2F5-0B9D-4E96-85B2-1C290D248DB9}"/>
              </a:ext>
            </a:extLst>
          </p:cNvPr>
          <p:cNvSpPr/>
          <p:nvPr/>
        </p:nvSpPr>
        <p:spPr>
          <a:xfrm rot="2737584">
            <a:off x="6589019" y="5039710"/>
            <a:ext cx="881247" cy="1495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Image 17">
            <a:extLst>
              <a:ext uri="{FF2B5EF4-FFF2-40B4-BE49-F238E27FC236}">
                <a16:creationId xmlns:a16="http://schemas.microsoft.com/office/drawing/2014/main" id="{16860F7D-07C5-48A0-949C-D8EEB58F4484}"/>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9339551" y="2787108"/>
            <a:ext cx="2795588" cy="1756463"/>
          </a:xfrm>
          <a:prstGeom prst="rect">
            <a:avLst/>
          </a:prstGeom>
        </p:spPr>
      </p:pic>
      <p:pic>
        <p:nvPicPr>
          <p:cNvPr id="20" name="Image 19">
            <a:extLst>
              <a:ext uri="{FF2B5EF4-FFF2-40B4-BE49-F238E27FC236}">
                <a16:creationId xmlns:a16="http://schemas.microsoft.com/office/drawing/2014/main" id="{F99FBC58-1FE0-4ADD-9E12-FD9E34C955B3}"/>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9386488" y="1112055"/>
            <a:ext cx="2677545" cy="1682297"/>
          </a:xfrm>
          <a:prstGeom prst="rect">
            <a:avLst/>
          </a:prstGeom>
        </p:spPr>
      </p:pic>
      <p:sp>
        <p:nvSpPr>
          <p:cNvPr id="21" name="Flèche : droite 20">
            <a:extLst>
              <a:ext uri="{FF2B5EF4-FFF2-40B4-BE49-F238E27FC236}">
                <a16:creationId xmlns:a16="http://schemas.microsoft.com/office/drawing/2014/main" id="{254F2867-29C0-47C2-AF91-0B1D420B90B5}"/>
              </a:ext>
            </a:extLst>
          </p:cNvPr>
          <p:cNvSpPr/>
          <p:nvPr/>
        </p:nvSpPr>
        <p:spPr>
          <a:xfrm rot="20764025">
            <a:off x="8373836" y="1950032"/>
            <a:ext cx="783165" cy="41022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Flèche : droite 21">
            <a:extLst>
              <a:ext uri="{FF2B5EF4-FFF2-40B4-BE49-F238E27FC236}">
                <a16:creationId xmlns:a16="http://schemas.microsoft.com/office/drawing/2014/main" id="{9F2C5D21-D089-40F5-9C4D-AC7A686D9885}"/>
              </a:ext>
            </a:extLst>
          </p:cNvPr>
          <p:cNvSpPr/>
          <p:nvPr/>
        </p:nvSpPr>
        <p:spPr>
          <a:xfrm>
            <a:off x="8557225" y="3550262"/>
            <a:ext cx="783165" cy="451242"/>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Flèche : droite 22">
            <a:extLst>
              <a:ext uri="{FF2B5EF4-FFF2-40B4-BE49-F238E27FC236}">
                <a16:creationId xmlns:a16="http://schemas.microsoft.com/office/drawing/2014/main" id="{97F72AC2-5E55-494B-AD25-27DC8A3AFC5A}"/>
              </a:ext>
            </a:extLst>
          </p:cNvPr>
          <p:cNvSpPr/>
          <p:nvPr/>
        </p:nvSpPr>
        <p:spPr>
          <a:xfrm rot="1651595">
            <a:off x="8459343" y="5343569"/>
            <a:ext cx="783165" cy="451242"/>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6" name="Image 25">
            <a:extLst>
              <a:ext uri="{FF2B5EF4-FFF2-40B4-BE49-F238E27FC236}">
                <a16:creationId xmlns:a16="http://schemas.microsoft.com/office/drawing/2014/main" id="{904E9322-1897-487D-8C97-011FBA34DF68}"/>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380507" y="1352695"/>
            <a:ext cx="3717137" cy="4471162"/>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27" name="Flèche : droite 26">
            <a:extLst>
              <a:ext uri="{FF2B5EF4-FFF2-40B4-BE49-F238E27FC236}">
                <a16:creationId xmlns:a16="http://schemas.microsoft.com/office/drawing/2014/main" id="{7481765F-85B5-425A-9E5C-781B6E74E0C8}"/>
              </a:ext>
            </a:extLst>
          </p:cNvPr>
          <p:cNvSpPr/>
          <p:nvPr/>
        </p:nvSpPr>
        <p:spPr>
          <a:xfrm>
            <a:off x="3942921" y="3202103"/>
            <a:ext cx="867901" cy="799402"/>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95E21DAF-8F4E-485B-B74C-F6A9174E47C7}"/>
              </a:ext>
            </a:extLst>
          </p:cNvPr>
          <p:cNvSpPr txBox="1"/>
          <p:nvPr/>
        </p:nvSpPr>
        <p:spPr>
          <a:xfrm>
            <a:off x="960976" y="685300"/>
            <a:ext cx="11103057" cy="369332"/>
          </a:xfrm>
          <a:prstGeom prst="rect">
            <a:avLst/>
          </a:prstGeom>
          <a:noFill/>
        </p:spPr>
        <p:txBody>
          <a:bodyPr wrap="square" rtlCol="0">
            <a:spAutoFit/>
          </a:bodyPr>
          <a:lstStyle/>
          <a:p>
            <a:r>
              <a:rPr lang="fr-FR" dirty="0"/>
              <a:t>Analyse en clustering non supervisée des gènes significativement différentiellement exprimés = 3 clusters</a:t>
            </a:r>
          </a:p>
        </p:txBody>
      </p:sp>
    </p:spTree>
    <p:extLst>
      <p:ext uri="{BB962C8B-B14F-4D97-AF65-F5344CB8AC3E}">
        <p14:creationId xmlns:p14="http://schemas.microsoft.com/office/powerpoint/2010/main" val="103375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6" grpId="0" animBg="1"/>
      <p:bldP spid="21" grpId="0" animBg="1"/>
      <p:bldP spid="22" grpId="0" animBg="1"/>
      <p:bldP spid="23" grpId="0" animBg="1"/>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16561"/>
            <a:ext cx="12192000" cy="546003"/>
          </a:xfrm>
          <a:prstGeom prst="rect">
            <a:avLst/>
          </a:prstGeom>
          <a:gradFill rotWithShape="0">
            <a:gsLst>
              <a:gs pos="100000">
                <a:schemeClr val="accent1">
                  <a:lumMod val="75000"/>
                </a:schemeClr>
              </a:gs>
              <a:gs pos="0">
                <a:schemeClr val="accent1">
                  <a:lumMod val="60000"/>
                  <a:lumOff val="40000"/>
                </a:schemeClr>
              </a:gs>
              <a:gs pos="100000">
                <a:srgbClr val="99CC00">
                  <a:alpha val="93999"/>
                </a:srgbClr>
              </a:gs>
            </a:gsLst>
            <a:lin ang="5400000" scaled="1"/>
          </a:gradFill>
          <a:ln>
            <a:noFill/>
          </a:ln>
          <a:effectLst/>
          <a:extLs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5" name="Text Box 2"/>
          <p:cNvSpPr txBox="1">
            <a:spLocks noChangeArrowheads="1"/>
          </p:cNvSpPr>
          <p:nvPr/>
        </p:nvSpPr>
        <p:spPr bwMode="auto">
          <a:xfrm>
            <a:off x="468629" y="51694"/>
            <a:ext cx="11228071" cy="46384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9pPr>
          </a:lstStyle>
          <a:p>
            <a:pPr>
              <a:buClrTx/>
              <a:buFontTx/>
              <a:buNone/>
            </a:pPr>
            <a:r>
              <a:rPr lang="fr-FR" b="1" i="1" dirty="0">
                <a:solidFill>
                  <a:srgbClr val="FFFFFF"/>
                </a:solidFill>
                <a:ea typeface="Arial" charset="0"/>
                <a:cs typeface="Arial" charset="0"/>
              </a:rPr>
              <a:t>2- Approche « systémique » de la signature immunologique du COVID </a:t>
            </a:r>
          </a:p>
        </p:txBody>
      </p:sp>
      <p:pic>
        <p:nvPicPr>
          <p:cNvPr id="7" name="Image 6">
            <a:extLst>
              <a:ext uri="{FF2B5EF4-FFF2-40B4-BE49-F238E27FC236}">
                <a16:creationId xmlns:a16="http://schemas.microsoft.com/office/drawing/2014/main" id="{3D817ED7-A48C-407B-B98D-5E985595B3A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005909" y="1468799"/>
            <a:ext cx="6176898" cy="4837550"/>
          </a:xfrm>
          <a:prstGeom prst="rect">
            <a:avLst/>
          </a:prstGeom>
        </p:spPr>
      </p:pic>
      <p:pic>
        <p:nvPicPr>
          <p:cNvPr id="8" name="Image 7">
            <a:extLst>
              <a:ext uri="{FF2B5EF4-FFF2-40B4-BE49-F238E27FC236}">
                <a16:creationId xmlns:a16="http://schemas.microsoft.com/office/drawing/2014/main" id="{B5E5D212-6F26-4C66-8D8B-7CCE31584D7B}"/>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80507" y="1352695"/>
            <a:ext cx="3717137" cy="4471162"/>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2" name="Rectangle 1">
            <a:extLst>
              <a:ext uri="{FF2B5EF4-FFF2-40B4-BE49-F238E27FC236}">
                <a16:creationId xmlns:a16="http://schemas.microsoft.com/office/drawing/2014/main" id="{F417C02A-1344-475F-A143-E49C8E874891}"/>
              </a:ext>
            </a:extLst>
          </p:cNvPr>
          <p:cNvSpPr/>
          <p:nvPr/>
        </p:nvSpPr>
        <p:spPr>
          <a:xfrm>
            <a:off x="6781800" y="2408230"/>
            <a:ext cx="343364" cy="1120821"/>
          </a:xfrm>
          <a:prstGeom prst="rect">
            <a:avLst/>
          </a:prstGeom>
          <a:solidFill>
            <a:srgbClr val="EFB8AC">
              <a:alpha val="3411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Rectangle 10">
            <a:extLst>
              <a:ext uri="{FF2B5EF4-FFF2-40B4-BE49-F238E27FC236}">
                <a16:creationId xmlns:a16="http://schemas.microsoft.com/office/drawing/2014/main" id="{A611C444-22A2-4317-9B1E-084C17C64A99}"/>
              </a:ext>
            </a:extLst>
          </p:cNvPr>
          <p:cNvSpPr/>
          <p:nvPr/>
        </p:nvSpPr>
        <p:spPr>
          <a:xfrm>
            <a:off x="8713078" y="2408229"/>
            <a:ext cx="343364" cy="1120821"/>
          </a:xfrm>
          <a:prstGeom prst="rect">
            <a:avLst/>
          </a:prstGeom>
          <a:solidFill>
            <a:srgbClr val="EFB8AC">
              <a:alpha val="3411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11">
            <a:extLst>
              <a:ext uri="{FF2B5EF4-FFF2-40B4-BE49-F238E27FC236}">
                <a16:creationId xmlns:a16="http://schemas.microsoft.com/office/drawing/2014/main" id="{D7B76F82-C102-46DC-AC05-9F295F773790}"/>
              </a:ext>
            </a:extLst>
          </p:cNvPr>
          <p:cNvSpPr/>
          <p:nvPr/>
        </p:nvSpPr>
        <p:spPr>
          <a:xfrm>
            <a:off x="10644356" y="2408229"/>
            <a:ext cx="343364" cy="1120821"/>
          </a:xfrm>
          <a:prstGeom prst="rect">
            <a:avLst/>
          </a:prstGeom>
          <a:solidFill>
            <a:srgbClr val="EFB8AC">
              <a:alpha val="3411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a:extLst>
              <a:ext uri="{FF2B5EF4-FFF2-40B4-BE49-F238E27FC236}">
                <a16:creationId xmlns:a16="http://schemas.microsoft.com/office/drawing/2014/main" id="{BEBC65B6-A2E4-41B6-9B76-3F9B49884E7E}"/>
              </a:ext>
            </a:extLst>
          </p:cNvPr>
          <p:cNvSpPr/>
          <p:nvPr/>
        </p:nvSpPr>
        <p:spPr>
          <a:xfrm>
            <a:off x="6781800" y="4340298"/>
            <a:ext cx="343364" cy="1120821"/>
          </a:xfrm>
          <a:prstGeom prst="rect">
            <a:avLst/>
          </a:prstGeom>
          <a:solidFill>
            <a:srgbClr val="EFB8AC">
              <a:alpha val="3411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Rectangle 13">
            <a:extLst>
              <a:ext uri="{FF2B5EF4-FFF2-40B4-BE49-F238E27FC236}">
                <a16:creationId xmlns:a16="http://schemas.microsoft.com/office/drawing/2014/main" id="{EBA7CA72-210D-42DD-9F55-72928A38F41A}"/>
              </a:ext>
            </a:extLst>
          </p:cNvPr>
          <p:cNvSpPr/>
          <p:nvPr/>
        </p:nvSpPr>
        <p:spPr>
          <a:xfrm>
            <a:off x="8713078" y="4333311"/>
            <a:ext cx="343364" cy="1120821"/>
          </a:xfrm>
          <a:prstGeom prst="rect">
            <a:avLst/>
          </a:prstGeom>
          <a:solidFill>
            <a:srgbClr val="EFB8AC">
              <a:alpha val="3411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Rectangle 14">
            <a:extLst>
              <a:ext uri="{FF2B5EF4-FFF2-40B4-BE49-F238E27FC236}">
                <a16:creationId xmlns:a16="http://schemas.microsoft.com/office/drawing/2014/main" id="{D9E4139B-E599-4E21-B8DB-F73612DCEF3C}"/>
              </a:ext>
            </a:extLst>
          </p:cNvPr>
          <p:cNvSpPr/>
          <p:nvPr/>
        </p:nvSpPr>
        <p:spPr>
          <a:xfrm>
            <a:off x="10644356" y="4294677"/>
            <a:ext cx="343364" cy="1120821"/>
          </a:xfrm>
          <a:prstGeom prst="rect">
            <a:avLst/>
          </a:prstGeom>
          <a:solidFill>
            <a:srgbClr val="EFB8AC">
              <a:alpha val="3411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Flèche : droite 15">
            <a:extLst>
              <a:ext uri="{FF2B5EF4-FFF2-40B4-BE49-F238E27FC236}">
                <a16:creationId xmlns:a16="http://schemas.microsoft.com/office/drawing/2014/main" id="{B7E4E6BE-7461-4166-8B5E-63FD55B51AA1}"/>
              </a:ext>
            </a:extLst>
          </p:cNvPr>
          <p:cNvSpPr/>
          <p:nvPr/>
        </p:nvSpPr>
        <p:spPr>
          <a:xfrm>
            <a:off x="3942921" y="3202103"/>
            <a:ext cx="867901" cy="799402"/>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F20417EE-9418-4EB9-B9D1-DB10E7703CF5}"/>
              </a:ext>
            </a:extLst>
          </p:cNvPr>
          <p:cNvSpPr/>
          <p:nvPr/>
        </p:nvSpPr>
        <p:spPr>
          <a:xfrm>
            <a:off x="5644479" y="2408228"/>
            <a:ext cx="343364" cy="1120821"/>
          </a:xfrm>
          <a:prstGeom prst="rect">
            <a:avLst/>
          </a:prstGeom>
          <a:solidFill>
            <a:srgbClr val="EFB8AC">
              <a:alpha val="3411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ZoneTexte 16">
            <a:extLst>
              <a:ext uri="{FF2B5EF4-FFF2-40B4-BE49-F238E27FC236}">
                <a16:creationId xmlns:a16="http://schemas.microsoft.com/office/drawing/2014/main" id="{336FE4F0-7B48-4284-9024-1BF565DDB77F}"/>
              </a:ext>
            </a:extLst>
          </p:cNvPr>
          <p:cNvSpPr txBox="1"/>
          <p:nvPr/>
        </p:nvSpPr>
        <p:spPr>
          <a:xfrm>
            <a:off x="3814734" y="772963"/>
            <a:ext cx="2281266" cy="369332"/>
          </a:xfrm>
          <a:prstGeom prst="rect">
            <a:avLst/>
          </a:prstGeom>
          <a:noFill/>
        </p:spPr>
        <p:txBody>
          <a:bodyPr wrap="none" rtlCol="0">
            <a:spAutoFit/>
          </a:bodyPr>
          <a:lstStyle/>
          <a:p>
            <a:r>
              <a:rPr lang="fr-FR" dirty="0"/>
              <a:t>Populations cellulaires</a:t>
            </a:r>
          </a:p>
        </p:txBody>
      </p:sp>
    </p:spTree>
    <p:extLst>
      <p:ext uri="{BB962C8B-B14F-4D97-AF65-F5344CB8AC3E}">
        <p14:creationId xmlns:p14="http://schemas.microsoft.com/office/powerpoint/2010/main" val="3465149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14" grpId="0" animBg="1"/>
      <p:bldP spid="15" grpId="0" animBg="1"/>
      <p:bldP spid="16" grpId="0" animBg="1"/>
      <p:bldP spid="18" grpId="0" animBg="1"/>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16561"/>
            <a:ext cx="12192000" cy="546003"/>
          </a:xfrm>
          <a:prstGeom prst="rect">
            <a:avLst/>
          </a:prstGeom>
          <a:gradFill rotWithShape="0">
            <a:gsLst>
              <a:gs pos="100000">
                <a:schemeClr val="accent1">
                  <a:lumMod val="75000"/>
                </a:schemeClr>
              </a:gs>
              <a:gs pos="0">
                <a:schemeClr val="accent1">
                  <a:lumMod val="60000"/>
                  <a:lumOff val="40000"/>
                </a:schemeClr>
              </a:gs>
              <a:gs pos="100000">
                <a:srgbClr val="99CC00">
                  <a:alpha val="93999"/>
                </a:srgbClr>
              </a:gs>
            </a:gsLst>
            <a:lin ang="5400000" scaled="1"/>
          </a:gradFill>
          <a:ln>
            <a:noFill/>
          </a:ln>
          <a:effectLst/>
          <a:extLs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5" name="Text Box 2"/>
          <p:cNvSpPr txBox="1">
            <a:spLocks noChangeArrowheads="1"/>
          </p:cNvSpPr>
          <p:nvPr/>
        </p:nvSpPr>
        <p:spPr bwMode="auto">
          <a:xfrm>
            <a:off x="468629" y="51694"/>
            <a:ext cx="11228071" cy="46384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9pPr>
          </a:lstStyle>
          <a:p>
            <a:pPr>
              <a:buClrTx/>
              <a:buFontTx/>
              <a:buNone/>
            </a:pPr>
            <a:r>
              <a:rPr lang="fr-FR" b="1" i="1" dirty="0">
                <a:solidFill>
                  <a:srgbClr val="FFFFFF"/>
                </a:solidFill>
                <a:ea typeface="Arial" charset="0"/>
                <a:cs typeface="Arial" charset="0"/>
              </a:rPr>
              <a:t>2- Approche « systémique » de la signature immunologique du COVID </a:t>
            </a:r>
          </a:p>
        </p:txBody>
      </p:sp>
      <p:pic>
        <p:nvPicPr>
          <p:cNvPr id="10" name="Image 9">
            <a:extLst>
              <a:ext uri="{FF2B5EF4-FFF2-40B4-BE49-F238E27FC236}">
                <a16:creationId xmlns:a16="http://schemas.microsoft.com/office/drawing/2014/main" id="{51E05C2A-A1EC-4FB1-A320-98009B63CFD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83321" y="2089542"/>
            <a:ext cx="3717137" cy="1436246"/>
          </a:xfrm>
          <a:prstGeom prst="rect">
            <a:avLst/>
          </a:prstGeom>
        </p:spPr>
      </p:pic>
      <p:pic>
        <p:nvPicPr>
          <p:cNvPr id="11" name="Image 10">
            <a:extLst>
              <a:ext uri="{FF2B5EF4-FFF2-40B4-BE49-F238E27FC236}">
                <a16:creationId xmlns:a16="http://schemas.microsoft.com/office/drawing/2014/main" id="{8EC1D2F3-E6F8-4DC5-8975-B50009C093B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083321" y="622129"/>
            <a:ext cx="3717137" cy="1412473"/>
          </a:xfrm>
          <a:prstGeom prst="rect">
            <a:avLst/>
          </a:prstGeom>
        </p:spPr>
      </p:pic>
      <p:pic>
        <p:nvPicPr>
          <p:cNvPr id="12" name="Image 11">
            <a:extLst>
              <a:ext uri="{FF2B5EF4-FFF2-40B4-BE49-F238E27FC236}">
                <a16:creationId xmlns:a16="http://schemas.microsoft.com/office/drawing/2014/main" id="{4B506B16-3FFA-47C8-9950-5F3CF0066F5A}"/>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083321" y="5048141"/>
            <a:ext cx="3841553" cy="1464274"/>
          </a:xfrm>
          <a:prstGeom prst="rect">
            <a:avLst/>
          </a:prstGeom>
        </p:spPr>
      </p:pic>
      <p:pic>
        <p:nvPicPr>
          <p:cNvPr id="13" name="Image 12">
            <a:extLst>
              <a:ext uri="{FF2B5EF4-FFF2-40B4-BE49-F238E27FC236}">
                <a16:creationId xmlns:a16="http://schemas.microsoft.com/office/drawing/2014/main" id="{49D0D439-9A0F-4A44-987B-93F48C1120F9}"/>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6083321" y="3555638"/>
            <a:ext cx="3717137" cy="1510856"/>
          </a:xfrm>
          <a:prstGeom prst="rect">
            <a:avLst/>
          </a:prstGeom>
        </p:spPr>
      </p:pic>
      <p:sp>
        <p:nvSpPr>
          <p:cNvPr id="2" name="Flèche : droite 1">
            <a:extLst>
              <a:ext uri="{FF2B5EF4-FFF2-40B4-BE49-F238E27FC236}">
                <a16:creationId xmlns:a16="http://schemas.microsoft.com/office/drawing/2014/main" id="{B7419905-AC9C-436E-9B46-52C837587066}"/>
              </a:ext>
            </a:extLst>
          </p:cNvPr>
          <p:cNvSpPr/>
          <p:nvPr/>
        </p:nvSpPr>
        <p:spPr>
          <a:xfrm>
            <a:off x="6083321" y="6571580"/>
            <a:ext cx="4051402" cy="269859"/>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rgbClr val="FF0000"/>
                </a:solidFill>
              </a:rPr>
              <a:t>Sévérité</a:t>
            </a:r>
            <a:endParaRPr lang="fr-FR" dirty="0">
              <a:solidFill>
                <a:srgbClr val="FF0000"/>
              </a:solidFill>
            </a:endParaRPr>
          </a:p>
        </p:txBody>
      </p:sp>
      <p:sp>
        <p:nvSpPr>
          <p:cNvPr id="3" name="ZoneTexte 2">
            <a:extLst>
              <a:ext uri="{FF2B5EF4-FFF2-40B4-BE49-F238E27FC236}">
                <a16:creationId xmlns:a16="http://schemas.microsoft.com/office/drawing/2014/main" id="{3298BF41-79AF-44F1-89C4-45B1A9EEEDCE}"/>
              </a:ext>
            </a:extLst>
          </p:cNvPr>
          <p:cNvSpPr txBox="1"/>
          <p:nvPr/>
        </p:nvSpPr>
        <p:spPr>
          <a:xfrm>
            <a:off x="9958825" y="1315474"/>
            <a:ext cx="1677767" cy="369332"/>
          </a:xfrm>
          <a:prstGeom prst="rect">
            <a:avLst/>
          </a:prstGeom>
          <a:noFill/>
        </p:spPr>
        <p:txBody>
          <a:bodyPr wrap="none" rtlCol="0">
            <a:spAutoFit/>
          </a:bodyPr>
          <a:lstStyle/>
          <a:p>
            <a:r>
              <a:rPr lang="fr-FR" dirty="0"/>
              <a:t>Immunité innée</a:t>
            </a:r>
          </a:p>
        </p:txBody>
      </p:sp>
      <p:sp>
        <p:nvSpPr>
          <p:cNvPr id="15" name="ZoneTexte 14">
            <a:extLst>
              <a:ext uri="{FF2B5EF4-FFF2-40B4-BE49-F238E27FC236}">
                <a16:creationId xmlns:a16="http://schemas.microsoft.com/office/drawing/2014/main" id="{5FFB4C72-BC0C-478A-AD39-752BA569D69B}"/>
              </a:ext>
            </a:extLst>
          </p:cNvPr>
          <p:cNvSpPr txBox="1"/>
          <p:nvPr/>
        </p:nvSpPr>
        <p:spPr>
          <a:xfrm>
            <a:off x="9958825" y="2645374"/>
            <a:ext cx="2144048" cy="369332"/>
          </a:xfrm>
          <a:prstGeom prst="rect">
            <a:avLst/>
          </a:prstGeom>
          <a:noFill/>
        </p:spPr>
        <p:txBody>
          <a:bodyPr wrap="none" rtlCol="0">
            <a:spAutoFit/>
          </a:bodyPr>
          <a:lstStyle/>
          <a:p>
            <a:r>
              <a:rPr lang="fr-FR" dirty="0"/>
              <a:t>Immunité adaptative</a:t>
            </a:r>
          </a:p>
        </p:txBody>
      </p:sp>
      <p:sp>
        <p:nvSpPr>
          <p:cNvPr id="16" name="ZoneTexte 15">
            <a:extLst>
              <a:ext uri="{FF2B5EF4-FFF2-40B4-BE49-F238E27FC236}">
                <a16:creationId xmlns:a16="http://schemas.microsoft.com/office/drawing/2014/main" id="{7B7DD887-66C5-41BD-8F2C-ADC8AA1C7CCD}"/>
              </a:ext>
            </a:extLst>
          </p:cNvPr>
          <p:cNvSpPr txBox="1"/>
          <p:nvPr/>
        </p:nvSpPr>
        <p:spPr>
          <a:xfrm>
            <a:off x="9958825" y="4148775"/>
            <a:ext cx="2092496" cy="369332"/>
          </a:xfrm>
          <a:prstGeom prst="rect">
            <a:avLst/>
          </a:prstGeom>
          <a:noFill/>
        </p:spPr>
        <p:txBody>
          <a:bodyPr wrap="none" rtlCol="0">
            <a:spAutoFit/>
          </a:bodyPr>
          <a:lstStyle/>
          <a:p>
            <a:r>
              <a:rPr lang="fr-FR" dirty="0"/>
              <a:t>Immunité </a:t>
            </a:r>
            <a:r>
              <a:rPr lang="fr-FR" dirty="0" err="1"/>
              <a:t>anti-virale</a:t>
            </a:r>
            <a:endParaRPr lang="fr-FR" dirty="0"/>
          </a:p>
        </p:txBody>
      </p:sp>
      <p:sp>
        <p:nvSpPr>
          <p:cNvPr id="18" name="ZoneTexte 17">
            <a:extLst>
              <a:ext uri="{FF2B5EF4-FFF2-40B4-BE49-F238E27FC236}">
                <a16:creationId xmlns:a16="http://schemas.microsoft.com/office/drawing/2014/main" id="{AAD1C1F1-DB45-4551-A6F3-998A92D2B5CD}"/>
              </a:ext>
            </a:extLst>
          </p:cNvPr>
          <p:cNvSpPr txBox="1"/>
          <p:nvPr/>
        </p:nvSpPr>
        <p:spPr>
          <a:xfrm>
            <a:off x="9958825" y="5617987"/>
            <a:ext cx="2233175" cy="369332"/>
          </a:xfrm>
          <a:prstGeom prst="rect">
            <a:avLst/>
          </a:prstGeom>
          <a:noFill/>
        </p:spPr>
        <p:txBody>
          <a:bodyPr wrap="none" rtlCol="0">
            <a:spAutoFit/>
          </a:bodyPr>
          <a:lstStyle/>
          <a:p>
            <a:r>
              <a:rPr lang="fr-FR" dirty="0"/>
              <a:t>Dommages cellulaires</a:t>
            </a:r>
          </a:p>
        </p:txBody>
      </p:sp>
      <p:pic>
        <p:nvPicPr>
          <p:cNvPr id="19" name="Image 18">
            <a:extLst>
              <a:ext uri="{FF2B5EF4-FFF2-40B4-BE49-F238E27FC236}">
                <a16:creationId xmlns:a16="http://schemas.microsoft.com/office/drawing/2014/main" id="{A89C8F74-3F93-42E6-8A53-EBF8B2E7F4D3}"/>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380507" y="1352695"/>
            <a:ext cx="3717137" cy="4471162"/>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20" name="Flèche : droite 19">
            <a:extLst>
              <a:ext uri="{FF2B5EF4-FFF2-40B4-BE49-F238E27FC236}">
                <a16:creationId xmlns:a16="http://schemas.microsoft.com/office/drawing/2014/main" id="{7CB7EB5E-0F7F-484C-9EB5-8B53CEF13D3A}"/>
              </a:ext>
            </a:extLst>
          </p:cNvPr>
          <p:cNvSpPr/>
          <p:nvPr/>
        </p:nvSpPr>
        <p:spPr>
          <a:xfrm>
            <a:off x="3942921" y="3202103"/>
            <a:ext cx="867901" cy="799402"/>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2A62D804-9DBA-4BA9-A1ED-4FD622A4DCAB}"/>
              </a:ext>
            </a:extLst>
          </p:cNvPr>
          <p:cNvSpPr txBox="1"/>
          <p:nvPr/>
        </p:nvSpPr>
        <p:spPr>
          <a:xfrm>
            <a:off x="4914998" y="1419303"/>
            <a:ext cx="1009956" cy="369332"/>
          </a:xfrm>
          <a:prstGeom prst="rect">
            <a:avLst/>
          </a:prstGeom>
          <a:noFill/>
        </p:spPr>
        <p:txBody>
          <a:bodyPr wrap="none" rtlCol="0">
            <a:spAutoFit/>
          </a:bodyPr>
          <a:lstStyle/>
          <a:p>
            <a:r>
              <a:rPr lang="fr-FR" dirty="0"/>
              <a:t>Cluster 1</a:t>
            </a:r>
          </a:p>
        </p:txBody>
      </p:sp>
      <p:sp>
        <p:nvSpPr>
          <p:cNvPr id="17" name="ZoneTexte 16">
            <a:extLst>
              <a:ext uri="{FF2B5EF4-FFF2-40B4-BE49-F238E27FC236}">
                <a16:creationId xmlns:a16="http://schemas.microsoft.com/office/drawing/2014/main" id="{D2350FF8-0DF0-48F3-9348-A7C6092F428C}"/>
              </a:ext>
            </a:extLst>
          </p:cNvPr>
          <p:cNvSpPr txBox="1"/>
          <p:nvPr/>
        </p:nvSpPr>
        <p:spPr>
          <a:xfrm>
            <a:off x="4948949" y="3403610"/>
            <a:ext cx="1009956" cy="369332"/>
          </a:xfrm>
          <a:prstGeom prst="rect">
            <a:avLst/>
          </a:prstGeom>
          <a:noFill/>
        </p:spPr>
        <p:txBody>
          <a:bodyPr wrap="none" rtlCol="0">
            <a:spAutoFit/>
          </a:bodyPr>
          <a:lstStyle/>
          <a:p>
            <a:r>
              <a:rPr lang="fr-FR" dirty="0"/>
              <a:t>Cluster 2</a:t>
            </a:r>
          </a:p>
        </p:txBody>
      </p:sp>
      <p:sp>
        <p:nvSpPr>
          <p:cNvPr id="21" name="ZoneTexte 20">
            <a:extLst>
              <a:ext uri="{FF2B5EF4-FFF2-40B4-BE49-F238E27FC236}">
                <a16:creationId xmlns:a16="http://schemas.microsoft.com/office/drawing/2014/main" id="{07D30DAC-A579-438D-9722-E0995442A7F2}"/>
              </a:ext>
            </a:extLst>
          </p:cNvPr>
          <p:cNvSpPr txBox="1"/>
          <p:nvPr/>
        </p:nvSpPr>
        <p:spPr>
          <a:xfrm>
            <a:off x="4914998" y="5780278"/>
            <a:ext cx="1009956" cy="369332"/>
          </a:xfrm>
          <a:prstGeom prst="rect">
            <a:avLst/>
          </a:prstGeom>
          <a:noFill/>
        </p:spPr>
        <p:txBody>
          <a:bodyPr wrap="none" rtlCol="0">
            <a:spAutoFit/>
          </a:bodyPr>
          <a:lstStyle/>
          <a:p>
            <a:r>
              <a:rPr lang="fr-FR" dirty="0"/>
              <a:t>Cluster 3</a:t>
            </a:r>
          </a:p>
        </p:txBody>
      </p:sp>
      <p:sp>
        <p:nvSpPr>
          <p:cNvPr id="22" name="ZoneTexte 21">
            <a:extLst>
              <a:ext uri="{FF2B5EF4-FFF2-40B4-BE49-F238E27FC236}">
                <a16:creationId xmlns:a16="http://schemas.microsoft.com/office/drawing/2014/main" id="{E96227FB-DB4C-4109-B5A9-3865642D9A2D}"/>
              </a:ext>
            </a:extLst>
          </p:cNvPr>
          <p:cNvSpPr txBox="1"/>
          <p:nvPr/>
        </p:nvSpPr>
        <p:spPr>
          <a:xfrm>
            <a:off x="4130423" y="754353"/>
            <a:ext cx="1637051" cy="369332"/>
          </a:xfrm>
          <a:prstGeom prst="rect">
            <a:avLst/>
          </a:prstGeom>
          <a:noFill/>
        </p:spPr>
        <p:txBody>
          <a:bodyPr wrap="none" rtlCol="0">
            <a:spAutoFit/>
          </a:bodyPr>
          <a:lstStyle/>
          <a:p>
            <a:r>
              <a:rPr lang="fr-FR" dirty="0"/>
              <a:t>Gènes d’</a:t>
            </a:r>
            <a:r>
              <a:rPr lang="fr-FR" dirty="0" err="1"/>
              <a:t>interet</a:t>
            </a:r>
            <a:endParaRPr lang="fr-FR" dirty="0"/>
          </a:p>
        </p:txBody>
      </p:sp>
    </p:spTree>
    <p:extLst>
      <p:ext uri="{BB962C8B-B14F-4D97-AF65-F5344CB8AC3E}">
        <p14:creationId xmlns:p14="http://schemas.microsoft.com/office/powerpoint/2010/main" val="1692610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5" grpId="0"/>
      <p:bldP spid="16" grpId="0"/>
      <p:bldP spid="18" grpId="0"/>
      <p:bldP spid="6" grpId="0"/>
      <p:bldP spid="17" grpId="0"/>
      <p:bldP spid="21" grpId="0"/>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16561"/>
            <a:ext cx="12192000" cy="546003"/>
          </a:xfrm>
          <a:prstGeom prst="rect">
            <a:avLst/>
          </a:prstGeom>
          <a:gradFill rotWithShape="0">
            <a:gsLst>
              <a:gs pos="100000">
                <a:schemeClr val="accent1">
                  <a:lumMod val="75000"/>
                </a:schemeClr>
              </a:gs>
              <a:gs pos="0">
                <a:schemeClr val="accent1">
                  <a:lumMod val="60000"/>
                  <a:lumOff val="40000"/>
                </a:schemeClr>
              </a:gs>
              <a:gs pos="100000">
                <a:srgbClr val="99CC00">
                  <a:alpha val="93999"/>
                </a:srgbClr>
              </a:gs>
            </a:gsLst>
            <a:lin ang="5400000" scaled="1"/>
          </a:gradFill>
          <a:ln>
            <a:noFill/>
          </a:ln>
          <a:effectLst/>
          <a:extLs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5" name="Text Box 2"/>
          <p:cNvSpPr txBox="1">
            <a:spLocks noChangeArrowheads="1"/>
          </p:cNvSpPr>
          <p:nvPr/>
        </p:nvSpPr>
        <p:spPr bwMode="auto">
          <a:xfrm>
            <a:off x="468629" y="51694"/>
            <a:ext cx="11228071" cy="46384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9pPr>
          </a:lstStyle>
          <a:p>
            <a:pPr>
              <a:buClrTx/>
              <a:buFontTx/>
              <a:buNone/>
            </a:pPr>
            <a:r>
              <a:rPr lang="fr-FR" b="1" i="1" dirty="0">
                <a:solidFill>
                  <a:srgbClr val="FFFFFF"/>
                </a:solidFill>
                <a:ea typeface="Arial" charset="0"/>
                <a:cs typeface="Arial" charset="0"/>
              </a:rPr>
              <a:t>2- Approche « systémique » de la signature immunologique du COVID </a:t>
            </a:r>
          </a:p>
        </p:txBody>
      </p:sp>
      <p:sp>
        <p:nvSpPr>
          <p:cNvPr id="15" name="ZoneTexte 14">
            <a:extLst>
              <a:ext uri="{FF2B5EF4-FFF2-40B4-BE49-F238E27FC236}">
                <a16:creationId xmlns:a16="http://schemas.microsoft.com/office/drawing/2014/main" id="{5FFB4C72-BC0C-478A-AD39-752BA569D69B}"/>
              </a:ext>
            </a:extLst>
          </p:cNvPr>
          <p:cNvSpPr txBox="1"/>
          <p:nvPr/>
        </p:nvSpPr>
        <p:spPr>
          <a:xfrm>
            <a:off x="6828123" y="6060104"/>
            <a:ext cx="3080139" cy="369332"/>
          </a:xfrm>
          <a:prstGeom prst="rect">
            <a:avLst/>
          </a:prstGeom>
          <a:noFill/>
        </p:spPr>
        <p:txBody>
          <a:bodyPr wrap="none" rtlCol="0">
            <a:spAutoFit/>
          </a:bodyPr>
          <a:lstStyle/>
          <a:p>
            <a:r>
              <a:rPr lang="fr-FR" dirty="0"/>
              <a:t>Altération de la réponse à l’INF</a:t>
            </a:r>
          </a:p>
        </p:txBody>
      </p:sp>
      <p:pic>
        <p:nvPicPr>
          <p:cNvPr id="19" name="Image 18">
            <a:extLst>
              <a:ext uri="{FF2B5EF4-FFF2-40B4-BE49-F238E27FC236}">
                <a16:creationId xmlns:a16="http://schemas.microsoft.com/office/drawing/2014/main" id="{A89C8F74-3F93-42E6-8A53-EBF8B2E7F4D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80507" y="1352695"/>
            <a:ext cx="3717137" cy="4471162"/>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20" name="Flèche : droite 19">
            <a:extLst>
              <a:ext uri="{FF2B5EF4-FFF2-40B4-BE49-F238E27FC236}">
                <a16:creationId xmlns:a16="http://schemas.microsoft.com/office/drawing/2014/main" id="{7CB7EB5E-0F7F-484C-9EB5-8B53CEF13D3A}"/>
              </a:ext>
            </a:extLst>
          </p:cNvPr>
          <p:cNvSpPr/>
          <p:nvPr/>
        </p:nvSpPr>
        <p:spPr>
          <a:xfrm>
            <a:off x="3942921" y="3202103"/>
            <a:ext cx="867901" cy="799402"/>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E96227FB-DB4C-4109-B5A9-3865642D9A2D}"/>
              </a:ext>
            </a:extLst>
          </p:cNvPr>
          <p:cNvSpPr txBox="1"/>
          <p:nvPr/>
        </p:nvSpPr>
        <p:spPr>
          <a:xfrm>
            <a:off x="5218994" y="840133"/>
            <a:ext cx="5873724" cy="369332"/>
          </a:xfrm>
          <a:prstGeom prst="rect">
            <a:avLst/>
          </a:prstGeom>
          <a:noFill/>
        </p:spPr>
        <p:txBody>
          <a:bodyPr wrap="none" rtlCol="0">
            <a:spAutoFit/>
          </a:bodyPr>
          <a:lstStyle/>
          <a:p>
            <a:r>
              <a:rPr lang="fr-FR" dirty="0"/>
              <a:t>Gènes d’</a:t>
            </a:r>
            <a:r>
              <a:rPr lang="fr-FR" dirty="0" err="1"/>
              <a:t>interet</a:t>
            </a:r>
            <a:r>
              <a:rPr lang="fr-FR" dirty="0"/>
              <a:t> : </a:t>
            </a:r>
            <a:r>
              <a:rPr lang="fr-FR" dirty="0" err="1"/>
              <a:t>mRNA</a:t>
            </a:r>
            <a:r>
              <a:rPr lang="fr-FR" dirty="0"/>
              <a:t> de réponse  INF (réponse </a:t>
            </a:r>
            <a:r>
              <a:rPr lang="fr-FR" dirty="0" err="1"/>
              <a:t>anti-virale</a:t>
            </a:r>
            <a:r>
              <a:rPr lang="fr-FR" dirty="0"/>
              <a:t>)</a:t>
            </a:r>
          </a:p>
        </p:txBody>
      </p:sp>
      <p:pic>
        <p:nvPicPr>
          <p:cNvPr id="7" name="Image 6">
            <a:extLst>
              <a:ext uri="{FF2B5EF4-FFF2-40B4-BE49-F238E27FC236}">
                <a16:creationId xmlns:a16="http://schemas.microsoft.com/office/drawing/2014/main" id="{5645E131-629F-441B-A90D-9B4F4F569F16}"/>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056260" y="1403475"/>
            <a:ext cx="6967739" cy="2025525"/>
          </a:xfrm>
          <a:prstGeom prst="rect">
            <a:avLst/>
          </a:prstGeom>
        </p:spPr>
      </p:pic>
      <p:pic>
        <p:nvPicPr>
          <p:cNvPr id="23" name="Image 22">
            <a:extLst>
              <a:ext uri="{FF2B5EF4-FFF2-40B4-BE49-F238E27FC236}">
                <a16:creationId xmlns:a16="http://schemas.microsoft.com/office/drawing/2014/main" id="{394B786C-D491-4650-9071-48C0235B6069}"/>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969637" y="3502480"/>
            <a:ext cx="2642447" cy="2380707"/>
          </a:xfrm>
          <a:prstGeom prst="rect">
            <a:avLst/>
          </a:prstGeom>
        </p:spPr>
      </p:pic>
    </p:spTree>
    <p:extLst>
      <p:ext uri="{BB962C8B-B14F-4D97-AF65-F5344CB8AC3E}">
        <p14:creationId xmlns:p14="http://schemas.microsoft.com/office/powerpoint/2010/main" val="237989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0544B19-711E-4405-B648-603E2E50CE60}"/>
              </a:ext>
            </a:extLst>
          </p:cNvPr>
          <p:cNvPicPr>
            <a:picLocks noChangeAspect="1"/>
          </p:cNvPicPr>
          <p:nvPr/>
        </p:nvPicPr>
        <p:blipFill rotWithShape="1">
          <a:blip r:embed="rId3">
            <a:extLst>
              <a:ext uri="{28A0092B-C50C-407E-A947-70E740481C1C}">
                <a14:useLocalDpi xmlns:a14="http://schemas.microsoft.com/office/drawing/2010/main"/>
              </a:ext>
            </a:extLst>
          </a:blip>
          <a:srcRect r="16711"/>
          <a:stretch/>
        </p:blipFill>
        <p:spPr>
          <a:xfrm>
            <a:off x="4246242" y="1123685"/>
            <a:ext cx="5018978" cy="5155523"/>
          </a:xfrm>
          <a:prstGeom prst="rect">
            <a:avLst/>
          </a:prstGeom>
        </p:spPr>
      </p:pic>
      <p:sp>
        <p:nvSpPr>
          <p:cNvPr id="4" name="Rectangle 3"/>
          <p:cNvSpPr>
            <a:spLocks noChangeArrowheads="1"/>
          </p:cNvSpPr>
          <p:nvPr/>
        </p:nvSpPr>
        <p:spPr bwMode="auto">
          <a:xfrm>
            <a:off x="0" y="16561"/>
            <a:ext cx="12192000" cy="546003"/>
          </a:xfrm>
          <a:prstGeom prst="rect">
            <a:avLst/>
          </a:prstGeom>
          <a:gradFill rotWithShape="0">
            <a:gsLst>
              <a:gs pos="100000">
                <a:schemeClr val="accent1">
                  <a:lumMod val="75000"/>
                </a:schemeClr>
              </a:gs>
              <a:gs pos="0">
                <a:schemeClr val="accent1">
                  <a:lumMod val="60000"/>
                  <a:lumOff val="40000"/>
                </a:schemeClr>
              </a:gs>
              <a:gs pos="100000">
                <a:srgbClr val="99CC00">
                  <a:alpha val="93999"/>
                </a:srgbClr>
              </a:gs>
            </a:gsLst>
            <a:lin ang="5400000" scaled="1"/>
          </a:gradFill>
          <a:ln>
            <a:noFill/>
          </a:ln>
          <a:effectLst/>
          <a:extLs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5" name="Text Box 2"/>
          <p:cNvSpPr txBox="1">
            <a:spLocks noChangeArrowheads="1"/>
          </p:cNvSpPr>
          <p:nvPr/>
        </p:nvSpPr>
        <p:spPr bwMode="auto">
          <a:xfrm>
            <a:off x="468629" y="51694"/>
            <a:ext cx="11228071" cy="46384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9pPr>
          </a:lstStyle>
          <a:p>
            <a:pPr>
              <a:buClrTx/>
              <a:buFontTx/>
              <a:buNone/>
            </a:pPr>
            <a:r>
              <a:rPr lang="fr-FR" b="1" i="1" dirty="0">
                <a:solidFill>
                  <a:srgbClr val="FFFFFF"/>
                </a:solidFill>
                <a:ea typeface="Arial" charset="0"/>
                <a:cs typeface="Arial" charset="0"/>
              </a:rPr>
              <a:t>2- Approche « systémique » de la signature immunologique du COVID </a:t>
            </a:r>
          </a:p>
        </p:txBody>
      </p:sp>
      <p:sp>
        <p:nvSpPr>
          <p:cNvPr id="2" name="Flèche : droite 1">
            <a:extLst>
              <a:ext uri="{FF2B5EF4-FFF2-40B4-BE49-F238E27FC236}">
                <a16:creationId xmlns:a16="http://schemas.microsoft.com/office/drawing/2014/main" id="{B7419905-AC9C-436E-9B46-52C837587066}"/>
              </a:ext>
            </a:extLst>
          </p:cNvPr>
          <p:cNvSpPr/>
          <p:nvPr/>
        </p:nvSpPr>
        <p:spPr>
          <a:xfrm>
            <a:off x="4896777" y="6504700"/>
            <a:ext cx="4519365" cy="222672"/>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rgbClr val="FF0000"/>
                </a:solidFill>
              </a:rPr>
              <a:t>Sévérité</a:t>
            </a:r>
            <a:endParaRPr lang="fr-FR" dirty="0">
              <a:solidFill>
                <a:srgbClr val="FF0000"/>
              </a:solidFill>
            </a:endParaRPr>
          </a:p>
        </p:txBody>
      </p:sp>
      <p:pic>
        <p:nvPicPr>
          <p:cNvPr id="19" name="Image 18">
            <a:extLst>
              <a:ext uri="{FF2B5EF4-FFF2-40B4-BE49-F238E27FC236}">
                <a16:creationId xmlns:a16="http://schemas.microsoft.com/office/drawing/2014/main" id="{A89C8F74-3F93-42E6-8A53-EBF8B2E7F4D3}"/>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80507" y="1352695"/>
            <a:ext cx="3717137" cy="4471162"/>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20" name="Flèche : droite 19">
            <a:extLst>
              <a:ext uri="{FF2B5EF4-FFF2-40B4-BE49-F238E27FC236}">
                <a16:creationId xmlns:a16="http://schemas.microsoft.com/office/drawing/2014/main" id="{7CB7EB5E-0F7F-484C-9EB5-8B53CEF13D3A}"/>
              </a:ext>
            </a:extLst>
          </p:cNvPr>
          <p:cNvSpPr/>
          <p:nvPr/>
        </p:nvSpPr>
        <p:spPr>
          <a:xfrm>
            <a:off x="3812292" y="4606360"/>
            <a:ext cx="867901" cy="799402"/>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E96227FB-DB4C-4109-B5A9-3865642D9A2D}"/>
              </a:ext>
            </a:extLst>
          </p:cNvPr>
          <p:cNvSpPr txBox="1"/>
          <p:nvPr/>
        </p:nvSpPr>
        <p:spPr>
          <a:xfrm>
            <a:off x="4130423" y="754353"/>
            <a:ext cx="2161554" cy="369332"/>
          </a:xfrm>
          <a:prstGeom prst="rect">
            <a:avLst/>
          </a:prstGeom>
          <a:noFill/>
        </p:spPr>
        <p:txBody>
          <a:bodyPr wrap="none" rtlCol="0">
            <a:spAutoFit/>
          </a:bodyPr>
          <a:lstStyle/>
          <a:p>
            <a:r>
              <a:rPr lang="fr-FR" dirty="0"/>
              <a:t>Expression protéique</a:t>
            </a:r>
          </a:p>
        </p:txBody>
      </p:sp>
      <p:pic>
        <p:nvPicPr>
          <p:cNvPr id="23" name="Image 22">
            <a:extLst>
              <a:ext uri="{FF2B5EF4-FFF2-40B4-BE49-F238E27FC236}">
                <a16:creationId xmlns:a16="http://schemas.microsoft.com/office/drawing/2014/main" id="{23DBB236-AF6C-4C99-9B8B-C3647D724EE2}"/>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9093655" y="1641567"/>
            <a:ext cx="2994047" cy="153862"/>
          </a:xfrm>
          <a:prstGeom prst="rect">
            <a:avLst/>
          </a:prstGeom>
        </p:spPr>
      </p:pic>
      <p:pic>
        <p:nvPicPr>
          <p:cNvPr id="24" name="Image 23">
            <a:extLst>
              <a:ext uri="{FF2B5EF4-FFF2-40B4-BE49-F238E27FC236}">
                <a16:creationId xmlns:a16="http://schemas.microsoft.com/office/drawing/2014/main" id="{B2C7492F-A49E-4298-9BE6-7BCBBA7703D0}"/>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9254857" y="2965575"/>
            <a:ext cx="2650918" cy="226532"/>
          </a:xfrm>
          <a:prstGeom prst="rect">
            <a:avLst/>
          </a:prstGeom>
        </p:spPr>
      </p:pic>
      <p:pic>
        <p:nvPicPr>
          <p:cNvPr id="25" name="Image 24">
            <a:extLst>
              <a:ext uri="{FF2B5EF4-FFF2-40B4-BE49-F238E27FC236}">
                <a16:creationId xmlns:a16="http://schemas.microsoft.com/office/drawing/2014/main" id="{019E9075-4807-4D8C-8AF6-64F9883ECA44}"/>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9304149" y="2174213"/>
            <a:ext cx="2759400" cy="173563"/>
          </a:xfrm>
          <a:prstGeom prst="rect">
            <a:avLst/>
          </a:prstGeom>
        </p:spPr>
      </p:pic>
      <p:pic>
        <p:nvPicPr>
          <p:cNvPr id="26" name="Image 25">
            <a:extLst>
              <a:ext uri="{FF2B5EF4-FFF2-40B4-BE49-F238E27FC236}">
                <a16:creationId xmlns:a16="http://schemas.microsoft.com/office/drawing/2014/main" id="{94636039-B56C-474E-9176-3333EE36156D}"/>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9265220" y="3929922"/>
            <a:ext cx="2650918" cy="189589"/>
          </a:xfrm>
          <a:prstGeom prst="rect">
            <a:avLst/>
          </a:prstGeom>
        </p:spPr>
      </p:pic>
      <p:pic>
        <p:nvPicPr>
          <p:cNvPr id="27" name="Image 26">
            <a:extLst>
              <a:ext uri="{FF2B5EF4-FFF2-40B4-BE49-F238E27FC236}">
                <a16:creationId xmlns:a16="http://schemas.microsoft.com/office/drawing/2014/main" id="{46B3E3E7-43A5-40FA-96A7-12CB3D9BFB13}"/>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9254857" y="5042569"/>
            <a:ext cx="2808692" cy="226533"/>
          </a:xfrm>
          <a:prstGeom prst="rect">
            <a:avLst/>
          </a:prstGeom>
        </p:spPr>
      </p:pic>
      <p:sp>
        <p:nvSpPr>
          <p:cNvPr id="8" name="Rectangle 7">
            <a:extLst>
              <a:ext uri="{FF2B5EF4-FFF2-40B4-BE49-F238E27FC236}">
                <a16:creationId xmlns:a16="http://schemas.microsoft.com/office/drawing/2014/main" id="{683CD1F1-FB97-4D0E-8B82-AF03FC2270BE}"/>
              </a:ext>
            </a:extLst>
          </p:cNvPr>
          <p:cNvSpPr/>
          <p:nvPr/>
        </p:nvSpPr>
        <p:spPr>
          <a:xfrm>
            <a:off x="8111978" y="1352695"/>
            <a:ext cx="560330" cy="4471162"/>
          </a:xfrm>
          <a:prstGeom prst="rect">
            <a:avLst/>
          </a:prstGeom>
          <a:solidFill>
            <a:srgbClr val="EFB8AC">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96437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16561"/>
            <a:ext cx="12192000" cy="546003"/>
          </a:xfrm>
          <a:prstGeom prst="rect">
            <a:avLst/>
          </a:prstGeom>
          <a:gradFill rotWithShape="0">
            <a:gsLst>
              <a:gs pos="100000">
                <a:schemeClr val="accent1">
                  <a:lumMod val="75000"/>
                </a:schemeClr>
              </a:gs>
              <a:gs pos="0">
                <a:schemeClr val="accent1">
                  <a:lumMod val="60000"/>
                  <a:lumOff val="40000"/>
                </a:schemeClr>
              </a:gs>
              <a:gs pos="100000">
                <a:srgbClr val="99CC00">
                  <a:alpha val="93999"/>
                </a:srgbClr>
              </a:gs>
            </a:gsLst>
            <a:lin ang="5400000" scaled="1"/>
          </a:gradFill>
          <a:ln>
            <a:noFill/>
          </a:ln>
          <a:effectLst/>
          <a:extLs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5" name="Text Box 2"/>
          <p:cNvSpPr txBox="1">
            <a:spLocks noChangeArrowheads="1"/>
          </p:cNvSpPr>
          <p:nvPr/>
        </p:nvSpPr>
        <p:spPr bwMode="auto">
          <a:xfrm>
            <a:off x="468629" y="51694"/>
            <a:ext cx="11228071" cy="46384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9pPr>
          </a:lstStyle>
          <a:p>
            <a:pPr>
              <a:buClrTx/>
              <a:buFontTx/>
              <a:buNone/>
            </a:pPr>
            <a:r>
              <a:rPr lang="fr-FR" b="1" i="1" dirty="0">
                <a:solidFill>
                  <a:srgbClr val="FFFFFF"/>
                </a:solidFill>
                <a:ea typeface="Arial" charset="0"/>
                <a:cs typeface="Arial" charset="0"/>
              </a:rPr>
              <a:t>2- Approche « systémique » de la signature immunologique du COVID </a:t>
            </a:r>
          </a:p>
        </p:txBody>
      </p:sp>
      <p:sp>
        <p:nvSpPr>
          <p:cNvPr id="2" name="Flèche : droite 1">
            <a:extLst>
              <a:ext uri="{FF2B5EF4-FFF2-40B4-BE49-F238E27FC236}">
                <a16:creationId xmlns:a16="http://schemas.microsoft.com/office/drawing/2014/main" id="{B7419905-AC9C-436E-9B46-52C837587066}"/>
              </a:ext>
            </a:extLst>
          </p:cNvPr>
          <p:cNvSpPr/>
          <p:nvPr/>
        </p:nvSpPr>
        <p:spPr>
          <a:xfrm>
            <a:off x="5038293" y="5620478"/>
            <a:ext cx="3056066" cy="334008"/>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rgbClr val="FF0000"/>
                </a:solidFill>
              </a:rPr>
              <a:t>Sévérité</a:t>
            </a:r>
            <a:endParaRPr lang="fr-FR" dirty="0">
              <a:solidFill>
                <a:srgbClr val="FF0000"/>
              </a:solidFill>
            </a:endParaRPr>
          </a:p>
        </p:txBody>
      </p:sp>
      <p:pic>
        <p:nvPicPr>
          <p:cNvPr id="19" name="Image 18">
            <a:extLst>
              <a:ext uri="{FF2B5EF4-FFF2-40B4-BE49-F238E27FC236}">
                <a16:creationId xmlns:a16="http://schemas.microsoft.com/office/drawing/2014/main" id="{A89C8F74-3F93-42E6-8A53-EBF8B2E7F4D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80507" y="1352695"/>
            <a:ext cx="3717137" cy="4471162"/>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20" name="Flèche : droite 19">
            <a:extLst>
              <a:ext uri="{FF2B5EF4-FFF2-40B4-BE49-F238E27FC236}">
                <a16:creationId xmlns:a16="http://schemas.microsoft.com/office/drawing/2014/main" id="{7CB7EB5E-0F7F-484C-9EB5-8B53CEF13D3A}"/>
              </a:ext>
            </a:extLst>
          </p:cNvPr>
          <p:cNvSpPr/>
          <p:nvPr/>
        </p:nvSpPr>
        <p:spPr>
          <a:xfrm>
            <a:off x="3744686" y="2699657"/>
            <a:ext cx="935507" cy="2706105"/>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E96227FB-DB4C-4109-B5A9-3865642D9A2D}"/>
              </a:ext>
            </a:extLst>
          </p:cNvPr>
          <p:cNvSpPr txBox="1"/>
          <p:nvPr/>
        </p:nvSpPr>
        <p:spPr>
          <a:xfrm>
            <a:off x="3346652" y="749934"/>
            <a:ext cx="5401159" cy="369332"/>
          </a:xfrm>
          <a:prstGeom prst="rect">
            <a:avLst/>
          </a:prstGeom>
          <a:noFill/>
        </p:spPr>
        <p:txBody>
          <a:bodyPr wrap="none" rtlCol="0">
            <a:spAutoFit/>
          </a:bodyPr>
          <a:lstStyle/>
          <a:p>
            <a:r>
              <a:rPr lang="fr-FR" dirty="0"/>
              <a:t>Analyse croisée </a:t>
            </a:r>
            <a:r>
              <a:rPr lang="fr-FR" dirty="0" err="1"/>
              <a:t>mRNA</a:t>
            </a:r>
            <a:r>
              <a:rPr lang="fr-FR" dirty="0"/>
              <a:t> et protéome concernant les PNN</a:t>
            </a:r>
          </a:p>
        </p:txBody>
      </p:sp>
      <p:pic>
        <p:nvPicPr>
          <p:cNvPr id="3" name="Image 2">
            <a:extLst>
              <a:ext uri="{FF2B5EF4-FFF2-40B4-BE49-F238E27FC236}">
                <a16:creationId xmlns:a16="http://schemas.microsoft.com/office/drawing/2014/main" id="{D11D3FBD-90A7-4783-9267-49E99AB680E2}"/>
              </a:ext>
            </a:extLst>
          </p:cNvPr>
          <p:cNvPicPr>
            <a:picLocks noChangeAspect="1"/>
          </p:cNvPicPr>
          <p:nvPr/>
        </p:nvPicPr>
        <p:blipFill rotWithShape="1">
          <a:blip r:embed="rId4">
            <a:extLst>
              <a:ext uri="{28A0092B-C50C-407E-A947-70E740481C1C}">
                <a14:useLocalDpi xmlns:a14="http://schemas.microsoft.com/office/drawing/2010/main"/>
              </a:ext>
            </a:extLst>
          </a:blip>
          <a:srcRect r="10558"/>
          <a:stretch/>
        </p:blipFill>
        <p:spPr>
          <a:xfrm>
            <a:off x="4680193" y="1939187"/>
            <a:ext cx="7303724" cy="3466575"/>
          </a:xfrm>
          <a:prstGeom prst="rect">
            <a:avLst/>
          </a:prstGeom>
        </p:spPr>
      </p:pic>
      <p:sp>
        <p:nvSpPr>
          <p:cNvPr id="16" name="Flèche : droite 15">
            <a:extLst>
              <a:ext uri="{FF2B5EF4-FFF2-40B4-BE49-F238E27FC236}">
                <a16:creationId xmlns:a16="http://schemas.microsoft.com/office/drawing/2014/main" id="{B73D762F-6C34-4C41-B1C0-768CDF60DA7B}"/>
              </a:ext>
            </a:extLst>
          </p:cNvPr>
          <p:cNvSpPr/>
          <p:nvPr/>
        </p:nvSpPr>
        <p:spPr>
          <a:xfrm>
            <a:off x="8640634" y="5620478"/>
            <a:ext cx="3056066" cy="334008"/>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rgbClr val="FF0000"/>
                </a:solidFill>
              </a:rPr>
              <a:t>Sévérité</a:t>
            </a:r>
            <a:endParaRPr lang="fr-FR" dirty="0">
              <a:solidFill>
                <a:srgbClr val="FF0000"/>
              </a:solidFill>
            </a:endParaRPr>
          </a:p>
        </p:txBody>
      </p:sp>
      <p:sp>
        <p:nvSpPr>
          <p:cNvPr id="8" name="Rectangle 7">
            <a:extLst>
              <a:ext uri="{FF2B5EF4-FFF2-40B4-BE49-F238E27FC236}">
                <a16:creationId xmlns:a16="http://schemas.microsoft.com/office/drawing/2014/main" id="{683CD1F1-FB97-4D0E-8B82-AF03FC2270BE}"/>
              </a:ext>
            </a:extLst>
          </p:cNvPr>
          <p:cNvSpPr/>
          <p:nvPr/>
        </p:nvSpPr>
        <p:spPr>
          <a:xfrm>
            <a:off x="5160492" y="1939187"/>
            <a:ext cx="935507" cy="3466575"/>
          </a:xfrm>
          <a:prstGeom prst="rect">
            <a:avLst/>
          </a:prstGeom>
          <a:solidFill>
            <a:srgbClr val="EFB8AC">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4D7F8B37-619A-4931-A6A8-AF9D8049B331}"/>
              </a:ext>
            </a:extLst>
          </p:cNvPr>
          <p:cNvSpPr/>
          <p:nvPr/>
        </p:nvSpPr>
        <p:spPr>
          <a:xfrm>
            <a:off x="7864302" y="1939187"/>
            <a:ext cx="310870" cy="3466575"/>
          </a:xfrm>
          <a:prstGeom prst="rect">
            <a:avLst/>
          </a:prstGeom>
          <a:solidFill>
            <a:srgbClr val="EFB8AC">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93B92609-6530-49BB-A538-413EC37241DF}"/>
              </a:ext>
            </a:extLst>
          </p:cNvPr>
          <p:cNvSpPr/>
          <p:nvPr/>
        </p:nvSpPr>
        <p:spPr>
          <a:xfrm>
            <a:off x="11293302" y="1892163"/>
            <a:ext cx="310870" cy="3466575"/>
          </a:xfrm>
          <a:prstGeom prst="rect">
            <a:avLst/>
          </a:prstGeom>
          <a:solidFill>
            <a:srgbClr val="EFB8AC">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a:extLst>
              <a:ext uri="{FF2B5EF4-FFF2-40B4-BE49-F238E27FC236}">
                <a16:creationId xmlns:a16="http://schemas.microsoft.com/office/drawing/2014/main" id="{35BBA3C5-1E88-4D96-AE39-D9A6090A5756}"/>
              </a:ext>
            </a:extLst>
          </p:cNvPr>
          <p:cNvSpPr txBox="1"/>
          <p:nvPr/>
        </p:nvSpPr>
        <p:spPr>
          <a:xfrm>
            <a:off x="5038293" y="1385905"/>
            <a:ext cx="3208058" cy="369332"/>
          </a:xfrm>
          <a:prstGeom prst="rect">
            <a:avLst/>
          </a:prstGeom>
          <a:noFill/>
        </p:spPr>
        <p:txBody>
          <a:bodyPr wrap="none" rtlCol="0">
            <a:spAutoFit/>
          </a:bodyPr>
          <a:lstStyle/>
          <a:p>
            <a:r>
              <a:rPr lang="fr-FR" dirty="0" err="1"/>
              <a:t>mRNA</a:t>
            </a:r>
            <a:r>
              <a:rPr lang="fr-FR" dirty="0"/>
              <a:t> associé à l’activation PNN</a:t>
            </a:r>
          </a:p>
        </p:txBody>
      </p:sp>
      <p:sp>
        <p:nvSpPr>
          <p:cNvPr id="28" name="ZoneTexte 27">
            <a:extLst>
              <a:ext uri="{FF2B5EF4-FFF2-40B4-BE49-F238E27FC236}">
                <a16:creationId xmlns:a16="http://schemas.microsoft.com/office/drawing/2014/main" id="{209CC512-F48E-47C3-8959-2889596157B7}"/>
              </a:ext>
            </a:extLst>
          </p:cNvPr>
          <p:cNvSpPr txBox="1"/>
          <p:nvPr/>
        </p:nvSpPr>
        <p:spPr>
          <a:xfrm>
            <a:off x="8747811" y="1382485"/>
            <a:ext cx="2772234" cy="369332"/>
          </a:xfrm>
          <a:prstGeom prst="rect">
            <a:avLst/>
          </a:prstGeom>
          <a:noFill/>
        </p:spPr>
        <p:txBody>
          <a:bodyPr wrap="none" rtlCol="0">
            <a:spAutoFit/>
          </a:bodyPr>
          <a:lstStyle/>
          <a:p>
            <a:r>
              <a:rPr lang="fr-FR" dirty="0"/>
              <a:t>Protéines à l’activation PNN</a:t>
            </a:r>
          </a:p>
        </p:txBody>
      </p:sp>
      <p:sp>
        <p:nvSpPr>
          <p:cNvPr id="29" name="ZoneTexte 28">
            <a:extLst>
              <a:ext uri="{FF2B5EF4-FFF2-40B4-BE49-F238E27FC236}">
                <a16:creationId xmlns:a16="http://schemas.microsoft.com/office/drawing/2014/main" id="{89FA749F-E64B-4F14-8233-702895084711}"/>
              </a:ext>
            </a:extLst>
          </p:cNvPr>
          <p:cNvSpPr txBox="1"/>
          <p:nvPr/>
        </p:nvSpPr>
        <p:spPr>
          <a:xfrm>
            <a:off x="8526239" y="5923400"/>
            <a:ext cx="3457678" cy="369332"/>
          </a:xfrm>
          <a:prstGeom prst="rect">
            <a:avLst/>
          </a:prstGeom>
          <a:noFill/>
        </p:spPr>
        <p:txBody>
          <a:bodyPr wrap="none" rtlCol="0">
            <a:spAutoFit/>
          </a:bodyPr>
          <a:lstStyle/>
          <a:p>
            <a:r>
              <a:rPr lang="fr-FR" dirty="0"/>
              <a:t> &gt; dégranulation, </a:t>
            </a:r>
            <a:r>
              <a:rPr lang="fr-FR" dirty="0" err="1"/>
              <a:t>NETs,infllamation</a:t>
            </a:r>
            <a:endParaRPr lang="fr-FR" dirty="0"/>
          </a:p>
        </p:txBody>
      </p:sp>
      <p:sp>
        <p:nvSpPr>
          <p:cNvPr id="30" name="ZoneTexte 29">
            <a:extLst>
              <a:ext uri="{FF2B5EF4-FFF2-40B4-BE49-F238E27FC236}">
                <a16:creationId xmlns:a16="http://schemas.microsoft.com/office/drawing/2014/main" id="{D3FA5BDE-70A3-498F-BBC1-1E5348B6F823}"/>
              </a:ext>
            </a:extLst>
          </p:cNvPr>
          <p:cNvSpPr txBox="1"/>
          <p:nvPr/>
        </p:nvSpPr>
        <p:spPr>
          <a:xfrm>
            <a:off x="1717652" y="6343341"/>
            <a:ext cx="8994257" cy="369332"/>
          </a:xfrm>
          <a:prstGeom prst="rect">
            <a:avLst/>
          </a:prstGeom>
          <a:noFill/>
        </p:spPr>
        <p:txBody>
          <a:bodyPr wrap="none" rtlCol="0">
            <a:spAutoFit/>
          </a:bodyPr>
          <a:lstStyle/>
          <a:p>
            <a:r>
              <a:rPr lang="fr-FR" dirty="0"/>
              <a:t> réponse bénéfique si forme peu sévère et </a:t>
            </a:r>
            <a:r>
              <a:rPr lang="fr-FR" dirty="0" err="1"/>
              <a:t>déléterre</a:t>
            </a:r>
            <a:r>
              <a:rPr lang="fr-FR" dirty="0"/>
              <a:t> dans les formes critique (hyper activation)</a:t>
            </a:r>
          </a:p>
        </p:txBody>
      </p:sp>
    </p:spTree>
    <p:extLst>
      <p:ext uri="{BB962C8B-B14F-4D97-AF65-F5344CB8AC3E}">
        <p14:creationId xmlns:p14="http://schemas.microsoft.com/office/powerpoint/2010/main" val="38306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22" grpId="0"/>
      <p:bldP spid="16" grpId="0" animBg="1"/>
      <p:bldP spid="8" grpId="0" animBg="1"/>
      <p:bldP spid="17" grpId="0" animBg="1"/>
      <p:bldP spid="18" grpId="0" animBg="1"/>
      <p:bldP spid="21" grpId="0"/>
      <p:bldP spid="28" grpId="0"/>
      <p:bldP spid="29" grpId="0"/>
      <p:bldP spid="3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a:extLst>
              <a:ext uri="{FF2B5EF4-FFF2-40B4-BE49-F238E27FC236}">
                <a16:creationId xmlns:a16="http://schemas.microsoft.com/office/drawing/2014/main" id="{199FC2A5-CF39-4C8C-B3A9-40FB2579B84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067756" y="558393"/>
            <a:ext cx="4124244" cy="452961"/>
          </a:xfrm>
          <a:prstGeom prst="rect">
            <a:avLst/>
          </a:prstGeom>
          <a:ln>
            <a:noFill/>
          </a:ln>
        </p:spPr>
        <p:style>
          <a:lnRef idx="2">
            <a:schemeClr val="dk1"/>
          </a:lnRef>
          <a:fillRef idx="1">
            <a:schemeClr val="lt1"/>
          </a:fillRef>
          <a:effectRef idx="0">
            <a:schemeClr val="dk1"/>
          </a:effectRef>
          <a:fontRef idx="minor">
            <a:schemeClr val="dk1"/>
          </a:fontRef>
        </p:style>
      </p:pic>
      <p:sp>
        <p:nvSpPr>
          <p:cNvPr id="4" name="Rectangle 3"/>
          <p:cNvSpPr>
            <a:spLocks noChangeArrowheads="1"/>
          </p:cNvSpPr>
          <p:nvPr/>
        </p:nvSpPr>
        <p:spPr bwMode="auto">
          <a:xfrm>
            <a:off x="0" y="16561"/>
            <a:ext cx="12192000" cy="546003"/>
          </a:xfrm>
          <a:prstGeom prst="rect">
            <a:avLst/>
          </a:prstGeom>
          <a:gradFill rotWithShape="0">
            <a:gsLst>
              <a:gs pos="100000">
                <a:schemeClr val="accent1">
                  <a:lumMod val="75000"/>
                </a:schemeClr>
              </a:gs>
              <a:gs pos="0">
                <a:schemeClr val="accent1">
                  <a:lumMod val="60000"/>
                  <a:lumOff val="40000"/>
                </a:schemeClr>
              </a:gs>
              <a:gs pos="100000">
                <a:srgbClr val="99CC00">
                  <a:alpha val="93999"/>
                </a:srgbClr>
              </a:gs>
            </a:gsLst>
            <a:lin ang="5400000" scaled="1"/>
          </a:gradFill>
          <a:ln>
            <a:noFill/>
          </a:ln>
          <a:effectLst/>
          <a:extLs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5" name="Text Box 2"/>
          <p:cNvSpPr txBox="1">
            <a:spLocks noChangeArrowheads="1"/>
          </p:cNvSpPr>
          <p:nvPr/>
        </p:nvSpPr>
        <p:spPr bwMode="auto">
          <a:xfrm>
            <a:off x="468629" y="51694"/>
            <a:ext cx="11200857" cy="46384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9pPr>
          </a:lstStyle>
          <a:p>
            <a:pPr>
              <a:buClrTx/>
              <a:buFontTx/>
              <a:buNone/>
            </a:pPr>
            <a:r>
              <a:rPr lang="fr-FR" b="1" i="1" dirty="0">
                <a:solidFill>
                  <a:srgbClr val="FFFFFF"/>
                </a:solidFill>
                <a:ea typeface="Arial" charset="0"/>
                <a:cs typeface="Arial" charset="0"/>
              </a:rPr>
              <a:t>2- Approche « systémique » de la signature immunologique du COVID </a:t>
            </a:r>
          </a:p>
        </p:txBody>
      </p:sp>
      <p:pic>
        <p:nvPicPr>
          <p:cNvPr id="26" name="Image 25">
            <a:extLst>
              <a:ext uri="{FF2B5EF4-FFF2-40B4-BE49-F238E27FC236}">
                <a16:creationId xmlns:a16="http://schemas.microsoft.com/office/drawing/2014/main" id="{904E9322-1897-487D-8C97-011FBA34DF68}"/>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80507" y="1352695"/>
            <a:ext cx="3717137" cy="4471162"/>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27" name="Flèche : droite 26">
            <a:extLst>
              <a:ext uri="{FF2B5EF4-FFF2-40B4-BE49-F238E27FC236}">
                <a16:creationId xmlns:a16="http://schemas.microsoft.com/office/drawing/2014/main" id="{7481765F-85B5-425A-9E5C-781B6E74E0C8}"/>
              </a:ext>
            </a:extLst>
          </p:cNvPr>
          <p:cNvSpPr/>
          <p:nvPr/>
        </p:nvSpPr>
        <p:spPr>
          <a:xfrm>
            <a:off x="3942921" y="3202103"/>
            <a:ext cx="867901" cy="799402"/>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ZoneTexte 27">
            <a:extLst>
              <a:ext uri="{FF2B5EF4-FFF2-40B4-BE49-F238E27FC236}">
                <a16:creationId xmlns:a16="http://schemas.microsoft.com/office/drawing/2014/main" id="{39CACEF7-0DC5-4866-959A-FDB14C133817}"/>
              </a:ext>
            </a:extLst>
          </p:cNvPr>
          <p:cNvSpPr txBox="1"/>
          <p:nvPr/>
        </p:nvSpPr>
        <p:spPr>
          <a:xfrm>
            <a:off x="5496616" y="1387030"/>
            <a:ext cx="6369004" cy="1323439"/>
          </a:xfrm>
          <a:prstGeom prst="rect">
            <a:avLst/>
          </a:prstGeom>
          <a:noFill/>
          <a:ln>
            <a:solidFill>
              <a:srgbClr val="1A7DC8"/>
            </a:solidFill>
          </a:ln>
        </p:spPr>
        <p:txBody>
          <a:bodyPr wrap="square" rtlCol="0">
            <a:spAutoFit/>
          </a:bodyPr>
          <a:lstStyle/>
          <a:p>
            <a:pPr marL="285750" indent="-285750">
              <a:buFont typeface="Wingdings" panose="05000000000000000000" pitchFamily="2" charset="2"/>
              <a:buChar char="§"/>
            </a:pPr>
            <a:r>
              <a:rPr lang="fr-FR" sz="2000" b="1" cap="small" dirty="0">
                <a:solidFill>
                  <a:srgbClr val="FF0000"/>
                </a:solidFill>
              </a:rPr>
              <a:t>activation des neutrophiles </a:t>
            </a:r>
            <a:r>
              <a:rPr lang="fr-FR" sz="2000" b="1" cap="small" dirty="0"/>
              <a:t>nécessaire à la guérison</a:t>
            </a:r>
          </a:p>
          <a:p>
            <a:pPr marL="285750" indent="-285750">
              <a:buFont typeface="Wingdings" panose="05000000000000000000" pitchFamily="2" charset="2"/>
              <a:buChar char="§"/>
            </a:pPr>
            <a:r>
              <a:rPr lang="fr-FR" sz="2000" b="1" cap="small" dirty="0" err="1">
                <a:solidFill>
                  <a:srgbClr val="FF0000"/>
                </a:solidFill>
              </a:rPr>
              <a:t>Hyper-activation</a:t>
            </a:r>
            <a:r>
              <a:rPr lang="fr-FR" sz="2000" b="1" cap="small" dirty="0"/>
              <a:t> associée au formes les plus graves</a:t>
            </a:r>
          </a:p>
          <a:p>
            <a:pPr marL="285750" indent="-285750">
              <a:buFont typeface="Wingdings" panose="05000000000000000000" pitchFamily="2" charset="2"/>
              <a:buChar char="§"/>
            </a:pPr>
            <a:r>
              <a:rPr lang="fr-FR" sz="2000" b="1" cap="small" dirty="0">
                <a:solidFill>
                  <a:srgbClr val="FF0000"/>
                </a:solidFill>
              </a:rPr>
              <a:t>Epuisement lymphocytaire </a:t>
            </a:r>
            <a:r>
              <a:rPr lang="fr-FR" sz="2000" b="1" cap="small" dirty="0"/>
              <a:t>associée à la gravité</a:t>
            </a:r>
          </a:p>
          <a:p>
            <a:pPr marL="285750" indent="-285750">
              <a:buFont typeface="Wingdings" panose="05000000000000000000" pitchFamily="2" charset="2"/>
              <a:buChar char="§"/>
            </a:pPr>
            <a:r>
              <a:rPr lang="fr-FR" sz="2000" b="1" cap="small" dirty="0" err="1">
                <a:solidFill>
                  <a:srgbClr val="FF0000"/>
                </a:solidFill>
              </a:rPr>
              <a:t>Défecte</a:t>
            </a:r>
            <a:r>
              <a:rPr lang="fr-FR" sz="2000" b="1" cap="small" dirty="0">
                <a:solidFill>
                  <a:srgbClr val="FF0000"/>
                </a:solidFill>
              </a:rPr>
              <a:t> de l’immunité antivirale </a:t>
            </a:r>
            <a:r>
              <a:rPr lang="fr-FR" sz="2000" b="1" cap="small" dirty="0"/>
              <a:t>associée à la gravité</a:t>
            </a:r>
          </a:p>
        </p:txBody>
      </p:sp>
      <p:sp>
        <p:nvSpPr>
          <p:cNvPr id="24" name="ZoneTexte 23">
            <a:extLst>
              <a:ext uri="{FF2B5EF4-FFF2-40B4-BE49-F238E27FC236}">
                <a16:creationId xmlns:a16="http://schemas.microsoft.com/office/drawing/2014/main" id="{411D694F-1943-4C24-8CCB-73F875DDAE1C}"/>
              </a:ext>
            </a:extLst>
          </p:cNvPr>
          <p:cNvSpPr txBox="1"/>
          <p:nvPr/>
        </p:nvSpPr>
        <p:spPr>
          <a:xfrm>
            <a:off x="5496616" y="3601804"/>
            <a:ext cx="6369004" cy="523220"/>
          </a:xfrm>
          <a:prstGeom prst="rect">
            <a:avLst/>
          </a:prstGeom>
          <a:noFill/>
          <a:ln>
            <a:noFill/>
          </a:ln>
        </p:spPr>
        <p:txBody>
          <a:bodyPr wrap="square" rtlCol="0">
            <a:spAutoFit/>
          </a:bodyPr>
          <a:lstStyle/>
          <a:p>
            <a:pPr algn="ctr"/>
            <a:r>
              <a:rPr lang="fr-FR" sz="2800" b="1" cap="small" dirty="0"/>
              <a:t>Quelles limites de cette approche ?</a:t>
            </a:r>
          </a:p>
        </p:txBody>
      </p:sp>
      <p:sp>
        <p:nvSpPr>
          <p:cNvPr id="9" name="ZoneTexte 8">
            <a:extLst>
              <a:ext uri="{FF2B5EF4-FFF2-40B4-BE49-F238E27FC236}">
                <a16:creationId xmlns:a16="http://schemas.microsoft.com/office/drawing/2014/main" id="{E6181860-CA34-4D90-AEDC-2A2187FC915E}"/>
              </a:ext>
            </a:extLst>
          </p:cNvPr>
          <p:cNvSpPr txBox="1"/>
          <p:nvPr/>
        </p:nvSpPr>
        <p:spPr>
          <a:xfrm>
            <a:off x="5442489" y="4438862"/>
            <a:ext cx="6369004" cy="1384995"/>
          </a:xfrm>
          <a:prstGeom prst="rect">
            <a:avLst/>
          </a:prstGeom>
          <a:noFill/>
          <a:ln>
            <a:noFill/>
          </a:ln>
        </p:spPr>
        <p:txBody>
          <a:bodyPr wrap="square" rtlCol="0">
            <a:spAutoFit/>
          </a:bodyPr>
          <a:lstStyle/>
          <a:p>
            <a:pPr marL="457200" indent="-457200">
              <a:buFontTx/>
              <a:buChar char="-"/>
            </a:pPr>
            <a:r>
              <a:rPr lang="fr-FR" sz="2800" b="1" cap="small" dirty="0"/>
              <a:t>Sélection de patients non comorbides</a:t>
            </a:r>
          </a:p>
          <a:p>
            <a:pPr marL="457200" indent="-457200">
              <a:buFontTx/>
              <a:buChar char="-"/>
            </a:pPr>
            <a:r>
              <a:rPr lang="fr-FR" sz="2800" b="1" cap="small" dirty="0"/>
              <a:t>Timing des prélèvements</a:t>
            </a:r>
          </a:p>
          <a:p>
            <a:pPr marL="457200" indent="-457200">
              <a:buFontTx/>
              <a:buChar char="-"/>
            </a:pPr>
            <a:r>
              <a:rPr lang="fr-FR" sz="2800" b="1" cap="small" dirty="0"/>
              <a:t>Bras </a:t>
            </a:r>
            <a:r>
              <a:rPr lang="fr-FR" sz="2800" b="1" cap="small" dirty="0" err="1"/>
              <a:t>controles</a:t>
            </a:r>
            <a:r>
              <a:rPr lang="fr-FR" sz="2800" b="1" cap="small" dirty="0"/>
              <a:t> </a:t>
            </a:r>
          </a:p>
        </p:txBody>
      </p:sp>
    </p:spTree>
    <p:extLst>
      <p:ext uri="{BB962C8B-B14F-4D97-AF65-F5344CB8AC3E}">
        <p14:creationId xmlns:p14="http://schemas.microsoft.com/office/powerpoint/2010/main" val="1887940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4"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16561"/>
            <a:ext cx="12192000" cy="546003"/>
          </a:xfrm>
          <a:prstGeom prst="rect">
            <a:avLst/>
          </a:prstGeom>
          <a:gradFill rotWithShape="0">
            <a:gsLst>
              <a:gs pos="100000">
                <a:schemeClr val="accent1">
                  <a:lumMod val="75000"/>
                </a:schemeClr>
              </a:gs>
              <a:gs pos="0">
                <a:schemeClr val="accent1">
                  <a:lumMod val="60000"/>
                  <a:lumOff val="40000"/>
                </a:schemeClr>
              </a:gs>
              <a:gs pos="100000">
                <a:srgbClr val="99CC00">
                  <a:alpha val="93999"/>
                </a:srgbClr>
              </a:gs>
            </a:gsLst>
            <a:lin ang="5400000" scaled="1"/>
          </a:gradFill>
          <a:ln>
            <a:noFill/>
          </a:ln>
          <a:effectLst/>
          <a:extLs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17" name="ZoneTexte 16">
            <a:extLst>
              <a:ext uri="{FF2B5EF4-FFF2-40B4-BE49-F238E27FC236}">
                <a16:creationId xmlns:a16="http://schemas.microsoft.com/office/drawing/2014/main" id="{5D0E4BD6-E407-4F81-8F32-175D79B7602E}"/>
              </a:ext>
            </a:extLst>
          </p:cNvPr>
          <p:cNvSpPr txBox="1"/>
          <p:nvPr/>
        </p:nvSpPr>
        <p:spPr>
          <a:xfrm>
            <a:off x="8713078" y="4001505"/>
            <a:ext cx="343364" cy="369332"/>
          </a:xfrm>
          <a:prstGeom prst="rect">
            <a:avLst/>
          </a:prstGeom>
          <a:noFill/>
        </p:spPr>
        <p:txBody>
          <a:bodyPr wrap="none" rtlCol="0">
            <a:spAutoFit/>
          </a:bodyPr>
          <a:lstStyle/>
          <a:p>
            <a:r>
              <a:rPr lang="fr-FR" dirty="0"/>
              <a:t>…</a:t>
            </a:r>
          </a:p>
        </p:txBody>
      </p:sp>
      <p:pic>
        <p:nvPicPr>
          <p:cNvPr id="10" name="Image 9">
            <a:extLst>
              <a:ext uri="{FF2B5EF4-FFF2-40B4-BE49-F238E27FC236}">
                <a16:creationId xmlns:a16="http://schemas.microsoft.com/office/drawing/2014/main" id="{28A5A3D2-FE96-44EB-8815-74A2A8179ED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965985" y="2264783"/>
            <a:ext cx="7703126" cy="4212107"/>
          </a:xfrm>
          <a:prstGeom prst="rect">
            <a:avLst/>
          </a:prstGeom>
        </p:spPr>
      </p:pic>
      <p:pic>
        <p:nvPicPr>
          <p:cNvPr id="8" name="Image 7">
            <a:extLst>
              <a:ext uri="{FF2B5EF4-FFF2-40B4-BE49-F238E27FC236}">
                <a16:creationId xmlns:a16="http://schemas.microsoft.com/office/drawing/2014/main" id="{34F0CD0F-B0BA-45B0-9E77-4C0FE661E67A}"/>
              </a:ext>
            </a:extLst>
          </p:cNvPr>
          <p:cNvPicPr>
            <a:picLocks noChangeAspect="1"/>
          </p:cNvPicPr>
          <p:nvPr/>
        </p:nvPicPr>
        <p:blipFill rotWithShape="1">
          <a:blip r:embed="rId4">
            <a:extLst>
              <a:ext uri="{28A0092B-C50C-407E-A947-70E740481C1C}">
                <a14:useLocalDpi xmlns:a14="http://schemas.microsoft.com/office/drawing/2010/main"/>
              </a:ext>
            </a:extLst>
          </a:blip>
          <a:srcRect l="128" t="-1" r="-128" b="-593"/>
          <a:stretch/>
        </p:blipFill>
        <p:spPr>
          <a:xfrm>
            <a:off x="111722" y="585806"/>
            <a:ext cx="6462333" cy="1814309"/>
          </a:xfrm>
          <a:prstGeom prst="rect">
            <a:avLst/>
          </a:prstGeom>
        </p:spPr>
      </p:pic>
      <p:pic>
        <p:nvPicPr>
          <p:cNvPr id="9" name="Image 8">
            <a:extLst>
              <a:ext uri="{FF2B5EF4-FFF2-40B4-BE49-F238E27FC236}">
                <a16:creationId xmlns:a16="http://schemas.microsoft.com/office/drawing/2014/main" id="{0A82E66D-2BA5-410D-AEAA-6FB70154415D}"/>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11176600" y="562564"/>
            <a:ext cx="985772" cy="415586"/>
          </a:xfrm>
          <a:prstGeom prst="rect">
            <a:avLst/>
          </a:prstGeom>
        </p:spPr>
      </p:pic>
      <p:sp>
        <p:nvSpPr>
          <p:cNvPr id="11" name="Text Box 2">
            <a:extLst>
              <a:ext uri="{FF2B5EF4-FFF2-40B4-BE49-F238E27FC236}">
                <a16:creationId xmlns:a16="http://schemas.microsoft.com/office/drawing/2014/main" id="{07BD014B-9A37-42F0-A672-455092013CD8}"/>
              </a:ext>
            </a:extLst>
          </p:cNvPr>
          <p:cNvSpPr txBox="1">
            <a:spLocks noChangeArrowheads="1"/>
          </p:cNvSpPr>
          <p:nvPr/>
        </p:nvSpPr>
        <p:spPr bwMode="auto">
          <a:xfrm>
            <a:off x="500743" y="51694"/>
            <a:ext cx="11168743" cy="46384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9pPr>
          </a:lstStyle>
          <a:p>
            <a:pPr>
              <a:buClrTx/>
              <a:buFontTx/>
              <a:buNone/>
            </a:pPr>
            <a:r>
              <a:rPr lang="fr-FR" b="1" i="1" dirty="0">
                <a:solidFill>
                  <a:srgbClr val="FFFFFF"/>
                </a:solidFill>
                <a:ea typeface="Arial" charset="0"/>
                <a:cs typeface="Arial" charset="0"/>
              </a:rPr>
              <a:t>3- Une signature spécifique du COVID Vs pneumopathies sévères ? </a:t>
            </a:r>
          </a:p>
        </p:txBody>
      </p:sp>
    </p:spTree>
    <p:extLst>
      <p:ext uri="{BB962C8B-B14F-4D97-AF65-F5344CB8AC3E}">
        <p14:creationId xmlns:p14="http://schemas.microsoft.com/office/powerpoint/2010/main" val="14011407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16561"/>
            <a:ext cx="12192000" cy="546003"/>
          </a:xfrm>
          <a:prstGeom prst="rect">
            <a:avLst/>
          </a:prstGeom>
          <a:gradFill rotWithShape="0">
            <a:gsLst>
              <a:gs pos="100000">
                <a:schemeClr val="accent1">
                  <a:lumMod val="75000"/>
                </a:schemeClr>
              </a:gs>
              <a:gs pos="0">
                <a:schemeClr val="accent1">
                  <a:lumMod val="60000"/>
                  <a:lumOff val="40000"/>
                </a:schemeClr>
              </a:gs>
              <a:gs pos="100000">
                <a:srgbClr val="99CC00">
                  <a:alpha val="93999"/>
                </a:srgbClr>
              </a:gs>
            </a:gsLst>
            <a:lin ang="5400000" scaled="1"/>
          </a:gradFill>
          <a:ln>
            <a:noFill/>
          </a:ln>
          <a:effectLst/>
          <a:extLs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17" name="ZoneTexte 16">
            <a:extLst>
              <a:ext uri="{FF2B5EF4-FFF2-40B4-BE49-F238E27FC236}">
                <a16:creationId xmlns:a16="http://schemas.microsoft.com/office/drawing/2014/main" id="{5D0E4BD6-E407-4F81-8F32-175D79B7602E}"/>
              </a:ext>
            </a:extLst>
          </p:cNvPr>
          <p:cNvSpPr txBox="1"/>
          <p:nvPr/>
        </p:nvSpPr>
        <p:spPr>
          <a:xfrm>
            <a:off x="8713078" y="4001505"/>
            <a:ext cx="343364" cy="369332"/>
          </a:xfrm>
          <a:prstGeom prst="rect">
            <a:avLst/>
          </a:prstGeom>
          <a:noFill/>
        </p:spPr>
        <p:txBody>
          <a:bodyPr wrap="none" rtlCol="0">
            <a:spAutoFit/>
          </a:bodyPr>
          <a:lstStyle/>
          <a:p>
            <a:r>
              <a:rPr lang="fr-FR" dirty="0"/>
              <a:t>…</a:t>
            </a:r>
          </a:p>
        </p:txBody>
      </p:sp>
      <p:pic>
        <p:nvPicPr>
          <p:cNvPr id="8" name="Image 7">
            <a:extLst>
              <a:ext uri="{FF2B5EF4-FFF2-40B4-BE49-F238E27FC236}">
                <a16:creationId xmlns:a16="http://schemas.microsoft.com/office/drawing/2014/main" id="{34F0CD0F-B0BA-45B0-9E77-4C0FE661E67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610259"/>
            <a:ext cx="7504868" cy="1142342"/>
          </a:xfrm>
          <a:prstGeom prst="rect">
            <a:avLst/>
          </a:prstGeom>
        </p:spPr>
      </p:pic>
      <p:pic>
        <p:nvPicPr>
          <p:cNvPr id="9" name="Image 8">
            <a:extLst>
              <a:ext uri="{FF2B5EF4-FFF2-40B4-BE49-F238E27FC236}">
                <a16:creationId xmlns:a16="http://schemas.microsoft.com/office/drawing/2014/main" id="{0A82E66D-2BA5-410D-AEAA-6FB70154415D}"/>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844182" y="587403"/>
            <a:ext cx="985772" cy="415586"/>
          </a:xfrm>
          <a:prstGeom prst="rect">
            <a:avLst/>
          </a:prstGeom>
        </p:spPr>
      </p:pic>
      <p:pic>
        <p:nvPicPr>
          <p:cNvPr id="13" name="Image 12">
            <a:extLst>
              <a:ext uri="{FF2B5EF4-FFF2-40B4-BE49-F238E27FC236}">
                <a16:creationId xmlns:a16="http://schemas.microsoft.com/office/drawing/2014/main" id="{ABEE04BA-D5F4-4CC6-B697-EE6C9A07E684}"/>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762000" y="2157379"/>
            <a:ext cx="3874966" cy="3958767"/>
          </a:xfrm>
          <a:prstGeom prst="rect">
            <a:avLst/>
          </a:prstGeom>
        </p:spPr>
      </p:pic>
      <p:pic>
        <p:nvPicPr>
          <p:cNvPr id="14" name="Image 13">
            <a:extLst>
              <a:ext uri="{FF2B5EF4-FFF2-40B4-BE49-F238E27FC236}">
                <a16:creationId xmlns:a16="http://schemas.microsoft.com/office/drawing/2014/main" id="{9553AFC7-A2B6-4DED-A1AE-CCF1E2641260}"/>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6069057" y="2225008"/>
            <a:ext cx="5714496" cy="3823508"/>
          </a:xfrm>
          <a:prstGeom prst="rect">
            <a:avLst/>
          </a:prstGeom>
        </p:spPr>
      </p:pic>
      <p:sp>
        <p:nvSpPr>
          <p:cNvPr id="15" name="Text Box 2">
            <a:extLst>
              <a:ext uri="{FF2B5EF4-FFF2-40B4-BE49-F238E27FC236}">
                <a16:creationId xmlns:a16="http://schemas.microsoft.com/office/drawing/2014/main" id="{9B293525-1865-46DF-A8C0-8A8BED7EC982}"/>
              </a:ext>
            </a:extLst>
          </p:cNvPr>
          <p:cNvSpPr txBox="1">
            <a:spLocks noChangeArrowheads="1"/>
          </p:cNvSpPr>
          <p:nvPr/>
        </p:nvSpPr>
        <p:spPr bwMode="auto">
          <a:xfrm>
            <a:off x="500743" y="51694"/>
            <a:ext cx="11168743" cy="46384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9pPr>
          </a:lstStyle>
          <a:p>
            <a:pPr>
              <a:buClrTx/>
              <a:buFontTx/>
              <a:buNone/>
            </a:pPr>
            <a:r>
              <a:rPr lang="fr-FR" b="1" i="1" dirty="0">
                <a:solidFill>
                  <a:srgbClr val="FFFFFF"/>
                </a:solidFill>
                <a:ea typeface="Arial" charset="0"/>
                <a:cs typeface="Arial" charset="0"/>
              </a:rPr>
              <a:t>3- Une signature spécifique du COVID Vs pneumopathies sévères ? </a:t>
            </a:r>
          </a:p>
        </p:txBody>
      </p:sp>
    </p:spTree>
    <p:extLst>
      <p:ext uri="{BB962C8B-B14F-4D97-AF65-F5344CB8AC3E}">
        <p14:creationId xmlns:p14="http://schemas.microsoft.com/office/powerpoint/2010/main" val="4123640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16561"/>
            <a:ext cx="12192000" cy="546003"/>
          </a:xfrm>
          <a:prstGeom prst="rect">
            <a:avLst/>
          </a:prstGeom>
          <a:gradFill rotWithShape="0">
            <a:gsLst>
              <a:gs pos="100000">
                <a:schemeClr val="accent1">
                  <a:lumMod val="75000"/>
                </a:schemeClr>
              </a:gs>
              <a:gs pos="0">
                <a:schemeClr val="accent1">
                  <a:lumMod val="60000"/>
                  <a:lumOff val="40000"/>
                </a:schemeClr>
              </a:gs>
              <a:gs pos="100000">
                <a:srgbClr val="99CC00">
                  <a:alpha val="93999"/>
                </a:srgbClr>
              </a:gs>
            </a:gsLst>
            <a:lin ang="5400000" scaled="1"/>
          </a:gradFill>
          <a:ln>
            <a:noFill/>
          </a:ln>
          <a:effectLst/>
          <a:extLs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pic>
        <p:nvPicPr>
          <p:cNvPr id="8" name="Image 7">
            <a:extLst>
              <a:ext uri="{FF2B5EF4-FFF2-40B4-BE49-F238E27FC236}">
                <a16:creationId xmlns:a16="http://schemas.microsoft.com/office/drawing/2014/main" id="{34F0CD0F-B0BA-45B0-9E77-4C0FE661E67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610259"/>
            <a:ext cx="7504868" cy="1142342"/>
          </a:xfrm>
          <a:prstGeom prst="rect">
            <a:avLst/>
          </a:prstGeom>
        </p:spPr>
      </p:pic>
      <p:pic>
        <p:nvPicPr>
          <p:cNvPr id="9" name="Image 8">
            <a:extLst>
              <a:ext uri="{FF2B5EF4-FFF2-40B4-BE49-F238E27FC236}">
                <a16:creationId xmlns:a16="http://schemas.microsoft.com/office/drawing/2014/main" id="{0A82E66D-2BA5-410D-AEAA-6FB70154415D}"/>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844182" y="587403"/>
            <a:ext cx="985772" cy="415586"/>
          </a:xfrm>
          <a:prstGeom prst="rect">
            <a:avLst/>
          </a:prstGeom>
        </p:spPr>
      </p:pic>
      <p:pic>
        <p:nvPicPr>
          <p:cNvPr id="10" name="Image 9">
            <a:extLst>
              <a:ext uri="{FF2B5EF4-FFF2-40B4-BE49-F238E27FC236}">
                <a16:creationId xmlns:a16="http://schemas.microsoft.com/office/drawing/2014/main" id="{FF512542-C2BE-4C6C-B978-F7C1E0A7D492}"/>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3993609" y="1922030"/>
            <a:ext cx="5164989" cy="4674713"/>
          </a:xfrm>
          <a:prstGeom prst="rect">
            <a:avLst/>
          </a:prstGeom>
        </p:spPr>
      </p:pic>
      <p:sp>
        <p:nvSpPr>
          <p:cNvPr id="15" name="Text Box 2">
            <a:extLst>
              <a:ext uri="{FF2B5EF4-FFF2-40B4-BE49-F238E27FC236}">
                <a16:creationId xmlns:a16="http://schemas.microsoft.com/office/drawing/2014/main" id="{B40479F2-ECEE-4B4C-B3E0-6EB67F7B3E1F}"/>
              </a:ext>
            </a:extLst>
          </p:cNvPr>
          <p:cNvSpPr txBox="1">
            <a:spLocks noChangeArrowheads="1"/>
          </p:cNvSpPr>
          <p:nvPr/>
        </p:nvSpPr>
        <p:spPr bwMode="auto">
          <a:xfrm>
            <a:off x="500743" y="51694"/>
            <a:ext cx="11168743" cy="46384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9pPr>
          </a:lstStyle>
          <a:p>
            <a:pPr>
              <a:buClrTx/>
              <a:buFontTx/>
              <a:buNone/>
            </a:pPr>
            <a:r>
              <a:rPr lang="fr-FR" b="1" i="1" dirty="0">
                <a:solidFill>
                  <a:srgbClr val="FFFFFF"/>
                </a:solidFill>
                <a:ea typeface="Arial" charset="0"/>
                <a:cs typeface="Arial" charset="0"/>
              </a:rPr>
              <a:t>3- Une signature spécifique du COVID Vs pneumopathies sévères ? </a:t>
            </a:r>
          </a:p>
        </p:txBody>
      </p:sp>
    </p:spTree>
    <p:extLst>
      <p:ext uri="{BB962C8B-B14F-4D97-AF65-F5344CB8AC3E}">
        <p14:creationId xmlns:p14="http://schemas.microsoft.com/office/powerpoint/2010/main" val="1371805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16561"/>
            <a:ext cx="12192000" cy="546003"/>
          </a:xfrm>
          <a:prstGeom prst="rect">
            <a:avLst/>
          </a:prstGeom>
          <a:gradFill rotWithShape="0">
            <a:gsLst>
              <a:gs pos="100000">
                <a:schemeClr val="accent1">
                  <a:lumMod val="75000"/>
                </a:schemeClr>
              </a:gs>
              <a:gs pos="0">
                <a:schemeClr val="accent1">
                  <a:lumMod val="60000"/>
                  <a:lumOff val="40000"/>
                </a:schemeClr>
              </a:gs>
              <a:gs pos="100000">
                <a:srgbClr val="99CC00">
                  <a:alpha val="93999"/>
                </a:srgbClr>
              </a:gs>
            </a:gsLst>
            <a:lin ang="5400000" scaled="1"/>
          </a:gra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6" name="Text Box 2"/>
          <p:cNvSpPr txBox="1">
            <a:spLocks noChangeArrowheads="1"/>
          </p:cNvSpPr>
          <p:nvPr/>
        </p:nvSpPr>
        <p:spPr bwMode="auto">
          <a:xfrm>
            <a:off x="5482312" y="-3083"/>
            <a:ext cx="1159590"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9pPr>
          </a:lstStyle>
          <a:p>
            <a:pPr>
              <a:buClrTx/>
              <a:buFontTx/>
              <a:buNone/>
            </a:pPr>
            <a:r>
              <a:rPr lang="fr-FR" sz="2800" b="1" dirty="0">
                <a:solidFill>
                  <a:srgbClr val="FFFFFF"/>
                </a:solidFill>
                <a:ea typeface="Arial" charset="0"/>
                <a:cs typeface="Arial" charset="0"/>
              </a:rPr>
              <a:t>PLAN</a:t>
            </a:r>
          </a:p>
        </p:txBody>
      </p:sp>
      <p:sp>
        <p:nvSpPr>
          <p:cNvPr id="2" name="ZoneTexte 1"/>
          <p:cNvSpPr txBox="1"/>
          <p:nvPr/>
        </p:nvSpPr>
        <p:spPr>
          <a:xfrm>
            <a:off x="1819286" y="1103614"/>
            <a:ext cx="1584088" cy="400110"/>
          </a:xfrm>
          <a:prstGeom prst="rect">
            <a:avLst/>
          </a:prstGeom>
          <a:noFill/>
        </p:spPr>
        <p:txBody>
          <a:bodyPr wrap="none" rtlCol="0">
            <a:spAutoFit/>
          </a:bodyPr>
          <a:lstStyle/>
          <a:p>
            <a:r>
              <a:rPr lang="fr-FR" sz="2000" b="1" cap="all" dirty="0">
                <a:latin typeface="Arial" charset="0"/>
                <a:ea typeface="Arial" charset="0"/>
                <a:cs typeface="Arial" charset="0"/>
              </a:rPr>
              <a:t>Contexte</a:t>
            </a:r>
          </a:p>
        </p:txBody>
      </p:sp>
      <p:sp>
        <p:nvSpPr>
          <p:cNvPr id="33" name="ZoneTexte 32"/>
          <p:cNvSpPr txBox="1"/>
          <p:nvPr/>
        </p:nvSpPr>
        <p:spPr>
          <a:xfrm>
            <a:off x="1819286" y="2275712"/>
            <a:ext cx="3453446" cy="400110"/>
          </a:xfrm>
          <a:prstGeom prst="rect">
            <a:avLst/>
          </a:prstGeom>
          <a:noFill/>
        </p:spPr>
        <p:txBody>
          <a:bodyPr wrap="none" rtlCol="0">
            <a:spAutoFit/>
          </a:bodyPr>
          <a:lstStyle/>
          <a:p>
            <a:r>
              <a:rPr lang="fr-FR" sz="2000" b="1" cap="all" dirty="0">
                <a:latin typeface="Arial" charset="0"/>
                <a:ea typeface="Arial" charset="0"/>
                <a:cs typeface="Arial" charset="0"/>
              </a:rPr>
              <a:t>L’entrée du SARS-Cov2</a:t>
            </a:r>
          </a:p>
        </p:txBody>
      </p:sp>
      <p:sp>
        <p:nvSpPr>
          <p:cNvPr id="18" name="ZoneTexte 17">
            <a:extLst>
              <a:ext uri="{FF2B5EF4-FFF2-40B4-BE49-F238E27FC236}">
                <a16:creationId xmlns:a16="http://schemas.microsoft.com/office/drawing/2014/main" id="{383E56BF-23D4-42F5-8F16-B85CAEF5FEED}"/>
              </a:ext>
            </a:extLst>
          </p:cNvPr>
          <p:cNvSpPr txBox="1"/>
          <p:nvPr/>
        </p:nvSpPr>
        <p:spPr>
          <a:xfrm>
            <a:off x="1819286" y="5792004"/>
            <a:ext cx="2082621" cy="400110"/>
          </a:xfrm>
          <a:prstGeom prst="rect">
            <a:avLst/>
          </a:prstGeom>
          <a:noFill/>
        </p:spPr>
        <p:txBody>
          <a:bodyPr wrap="square" rtlCol="0">
            <a:spAutoFit/>
          </a:bodyPr>
          <a:lstStyle/>
          <a:p>
            <a:r>
              <a:rPr lang="fr-FR" sz="2000" b="1" cap="all" dirty="0">
                <a:latin typeface="Arial" charset="0"/>
                <a:ea typeface="Arial" charset="0"/>
                <a:cs typeface="Arial" charset="0"/>
              </a:rPr>
              <a:t>Conclusions</a:t>
            </a:r>
          </a:p>
        </p:txBody>
      </p:sp>
      <p:sp>
        <p:nvSpPr>
          <p:cNvPr id="25" name="ZoneTexte 24">
            <a:extLst>
              <a:ext uri="{FF2B5EF4-FFF2-40B4-BE49-F238E27FC236}">
                <a16:creationId xmlns:a16="http://schemas.microsoft.com/office/drawing/2014/main" id="{DC25BBB8-D56C-43A5-8A8E-3D4191E4ED2D}"/>
              </a:ext>
            </a:extLst>
          </p:cNvPr>
          <p:cNvSpPr txBox="1"/>
          <p:nvPr/>
        </p:nvSpPr>
        <p:spPr>
          <a:xfrm>
            <a:off x="1819286" y="3447810"/>
            <a:ext cx="9151031" cy="400110"/>
          </a:xfrm>
          <a:prstGeom prst="rect">
            <a:avLst/>
          </a:prstGeom>
          <a:noFill/>
        </p:spPr>
        <p:txBody>
          <a:bodyPr wrap="none" rtlCol="0">
            <a:spAutoFit/>
          </a:bodyPr>
          <a:lstStyle/>
          <a:p>
            <a:r>
              <a:rPr lang="fr-FR" sz="2000" b="1" cap="all" dirty="0">
                <a:latin typeface="Arial" charset="0"/>
                <a:ea typeface="Arial" charset="0"/>
                <a:cs typeface="Arial" charset="0"/>
              </a:rPr>
              <a:t>Réponse de l’hôte au SARS-Cov2 apport de l’approche OMICS </a:t>
            </a:r>
          </a:p>
        </p:txBody>
      </p:sp>
      <p:sp>
        <p:nvSpPr>
          <p:cNvPr id="30" name="ZoneTexte 29">
            <a:extLst>
              <a:ext uri="{FF2B5EF4-FFF2-40B4-BE49-F238E27FC236}">
                <a16:creationId xmlns:a16="http://schemas.microsoft.com/office/drawing/2014/main" id="{CD7FE968-BFED-4098-87D4-6A45C9054E37}"/>
              </a:ext>
            </a:extLst>
          </p:cNvPr>
          <p:cNvSpPr txBox="1"/>
          <p:nvPr/>
        </p:nvSpPr>
        <p:spPr>
          <a:xfrm>
            <a:off x="1819286" y="4619907"/>
            <a:ext cx="8244949" cy="400110"/>
          </a:xfrm>
          <a:prstGeom prst="rect">
            <a:avLst/>
          </a:prstGeom>
          <a:noFill/>
        </p:spPr>
        <p:txBody>
          <a:bodyPr wrap="none" rtlCol="0">
            <a:spAutoFit/>
          </a:bodyPr>
          <a:lstStyle/>
          <a:p>
            <a:r>
              <a:rPr lang="fr-FR" sz="2000" b="1" cap="all" dirty="0">
                <a:latin typeface="Arial" charset="0"/>
                <a:ea typeface="Arial" charset="0"/>
                <a:cs typeface="Arial" charset="0"/>
              </a:rPr>
              <a:t>Une autre dimension systémique : l’</a:t>
            </a:r>
            <a:r>
              <a:rPr lang="fr-FR" sz="2000" b="1" cap="all" dirty="0" err="1">
                <a:latin typeface="Arial" charset="0"/>
                <a:ea typeface="Arial" charset="0"/>
                <a:cs typeface="Arial" charset="0"/>
              </a:rPr>
              <a:t>exposome</a:t>
            </a:r>
            <a:r>
              <a:rPr lang="fr-FR" sz="2000" b="1" cap="all" dirty="0">
                <a:latin typeface="Arial" charset="0"/>
                <a:ea typeface="Arial" charset="0"/>
                <a:cs typeface="Arial" charset="0"/>
              </a:rPr>
              <a:t>/LE GENRE</a:t>
            </a:r>
          </a:p>
        </p:txBody>
      </p:sp>
    </p:spTree>
    <p:extLst>
      <p:ext uri="{BB962C8B-B14F-4D97-AF65-F5344CB8AC3E}">
        <p14:creationId xmlns:p14="http://schemas.microsoft.com/office/powerpoint/2010/main" val="13629641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16561"/>
            <a:ext cx="12192000" cy="546003"/>
          </a:xfrm>
          <a:prstGeom prst="rect">
            <a:avLst/>
          </a:prstGeom>
          <a:gradFill rotWithShape="0">
            <a:gsLst>
              <a:gs pos="100000">
                <a:schemeClr val="accent1">
                  <a:lumMod val="75000"/>
                </a:schemeClr>
              </a:gs>
              <a:gs pos="0">
                <a:schemeClr val="accent1">
                  <a:lumMod val="60000"/>
                  <a:lumOff val="40000"/>
                </a:schemeClr>
              </a:gs>
              <a:gs pos="100000">
                <a:srgbClr val="99CC00">
                  <a:alpha val="93999"/>
                </a:srgbClr>
              </a:gs>
            </a:gsLst>
            <a:lin ang="5400000" scaled="1"/>
          </a:gradFill>
          <a:ln>
            <a:noFill/>
          </a:ln>
          <a:effectLst/>
          <a:extLs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10" name="Text Box 2">
            <a:extLst>
              <a:ext uri="{FF2B5EF4-FFF2-40B4-BE49-F238E27FC236}">
                <a16:creationId xmlns:a16="http://schemas.microsoft.com/office/drawing/2014/main" id="{2FD308E8-64AF-42E0-BBFD-A7A1462D4F83}"/>
              </a:ext>
            </a:extLst>
          </p:cNvPr>
          <p:cNvSpPr txBox="1">
            <a:spLocks noChangeArrowheads="1"/>
          </p:cNvSpPr>
          <p:nvPr/>
        </p:nvSpPr>
        <p:spPr bwMode="auto">
          <a:xfrm>
            <a:off x="500743" y="51694"/>
            <a:ext cx="11168743" cy="46384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9pPr>
          </a:lstStyle>
          <a:p>
            <a:pPr>
              <a:buClrTx/>
              <a:buFontTx/>
              <a:buNone/>
            </a:pPr>
            <a:r>
              <a:rPr lang="fr-FR" b="1" i="1" dirty="0">
                <a:solidFill>
                  <a:srgbClr val="FFFFFF"/>
                </a:solidFill>
                <a:ea typeface="Arial" charset="0"/>
                <a:cs typeface="Arial" charset="0"/>
              </a:rPr>
              <a:t>3- Une signature spécifique du COVID Vs pneumopathies sévères ? </a:t>
            </a:r>
          </a:p>
        </p:txBody>
      </p:sp>
      <p:pic>
        <p:nvPicPr>
          <p:cNvPr id="2" name="Image 1">
            <a:extLst>
              <a:ext uri="{FF2B5EF4-FFF2-40B4-BE49-F238E27FC236}">
                <a16:creationId xmlns:a16="http://schemas.microsoft.com/office/drawing/2014/main" id="{66A8BBEE-6D42-4500-A779-C18495A4B2BD}"/>
              </a:ext>
            </a:extLst>
          </p:cNvPr>
          <p:cNvPicPr>
            <a:picLocks noChangeAspect="1"/>
          </p:cNvPicPr>
          <p:nvPr/>
        </p:nvPicPr>
        <p:blipFill>
          <a:blip r:embed="rId3"/>
          <a:stretch>
            <a:fillRect/>
          </a:stretch>
        </p:blipFill>
        <p:spPr>
          <a:xfrm>
            <a:off x="76869" y="769974"/>
            <a:ext cx="2881459" cy="3702871"/>
          </a:xfrm>
          <a:prstGeom prst="rect">
            <a:avLst/>
          </a:prstGeom>
        </p:spPr>
      </p:pic>
      <p:pic>
        <p:nvPicPr>
          <p:cNvPr id="3" name="Image 2">
            <a:extLst>
              <a:ext uri="{FF2B5EF4-FFF2-40B4-BE49-F238E27FC236}">
                <a16:creationId xmlns:a16="http://schemas.microsoft.com/office/drawing/2014/main" id="{4702488C-0BFB-4863-BE04-E0A48DA2F8AC}"/>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548765" y="1028009"/>
            <a:ext cx="5808018" cy="3683058"/>
          </a:xfrm>
          <a:prstGeom prst="rect">
            <a:avLst/>
          </a:prstGeom>
        </p:spPr>
      </p:pic>
      <p:pic>
        <p:nvPicPr>
          <p:cNvPr id="7" name="Image 6">
            <a:extLst>
              <a:ext uri="{FF2B5EF4-FFF2-40B4-BE49-F238E27FC236}">
                <a16:creationId xmlns:a16="http://schemas.microsoft.com/office/drawing/2014/main" id="{B52BE37C-E201-411B-96F6-A5FA041C3C0B}"/>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496668" y="4800600"/>
            <a:ext cx="2041860" cy="1466378"/>
          </a:xfrm>
          <a:prstGeom prst="rect">
            <a:avLst/>
          </a:prstGeom>
        </p:spPr>
      </p:pic>
    </p:spTree>
    <p:extLst>
      <p:ext uri="{BB962C8B-B14F-4D97-AF65-F5344CB8AC3E}">
        <p14:creationId xmlns:p14="http://schemas.microsoft.com/office/powerpoint/2010/main" val="16278239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16561"/>
            <a:ext cx="12192000" cy="546003"/>
          </a:xfrm>
          <a:prstGeom prst="rect">
            <a:avLst/>
          </a:prstGeom>
          <a:gradFill rotWithShape="0">
            <a:gsLst>
              <a:gs pos="100000">
                <a:schemeClr val="accent1">
                  <a:lumMod val="75000"/>
                </a:schemeClr>
              </a:gs>
              <a:gs pos="0">
                <a:schemeClr val="accent1">
                  <a:lumMod val="60000"/>
                  <a:lumOff val="40000"/>
                </a:schemeClr>
              </a:gs>
              <a:gs pos="100000">
                <a:srgbClr val="99CC00">
                  <a:alpha val="93999"/>
                </a:srgbClr>
              </a:gs>
            </a:gsLst>
            <a:lin ang="5400000" scaled="1"/>
          </a:gradFill>
          <a:ln>
            <a:noFill/>
          </a:ln>
          <a:effectLst/>
          <a:extLs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pic>
        <p:nvPicPr>
          <p:cNvPr id="9" name="Image 8">
            <a:extLst>
              <a:ext uri="{FF2B5EF4-FFF2-40B4-BE49-F238E27FC236}">
                <a16:creationId xmlns:a16="http://schemas.microsoft.com/office/drawing/2014/main" id="{ECFB6EC2-8F0C-4F8A-80B4-C1398D95C72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996543" y="1590910"/>
            <a:ext cx="2645231" cy="3676179"/>
          </a:xfrm>
          <a:prstGeom prst="rect">
            <a:avLst/>
          </a:prstGeom>
        </p:spPr>
      </p:pic>
      <p:sp>
        <p:nvSpPr>
          <p:cNvPr id="10" name="Text Box 2">
            <a:extLst>
              <a:ext uri="{FF2B5EF4-FFF2-40B4-BE49-F238E27FC236}">
                <a16:creationId xmlns:a16="http://schemas.microsoft.com/office/drawing/2014/main" id="{2FD308E8-64AF-42E0-BBFD-A7A1462D4F83}"/>
              </a:ext>
            </a:extLst>
          </p:cNvPr>
          <p:cNvSpPr txBox="1">
            <a:spLocks noChangeArrowheads="1"/>
          </p:cNvSpPr>
          <p:nvPr/>
        </p:nvSpPr>
        <p:spPr bwMode="auto">
          <a:xfrm>
            <a:off x="500743" y="51694"/>
            <a:ext cx="11168743" cy="46384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9pPr>
          </a:lstStyle>
          <a:p>
            <a:pPr>
              <a:buClrTx/>
              <a:buFontTx/>
              <a:buNone/>
            </a:pPr>
            <a:r>
              <a:rPr lang="fr-FR" b="1" i="1" dirty="0">
                <a:solidFill>
                  <a:srgbClr val="FFFFFF"/>
                </a:solidFill>
                <a:ea typeface="Arial" charset="0"/>
                <a:cs typeface="Arial" charset="0"/>
              </a:rPr>
              <a:t>3- Une signature spécifique du COVID Vs pneumopathies sévères ? </a:t>
            </a:r>
          </a:p>
        </p:txBody>
      </p:sp>
      <p:pic>
        <p:nvPicPr>
          <p:cNvPr id="5" name="Image 4">
            <a:extLst>
              <a:ext uri="{FF2B5EF4-FFF2-40B4-BE49-F238E27FC236}">
                <a16:creationId xmlns:a16="http://schemas.microsoft.com/office/drawing/2014/main" id="{CC1F5484-23B2-46B7-BA92-605EB88BF9A4}"/>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61802" y="1435897"/>
            <a:ext cx="4375514" cy="3676178"/>
          </a:xfrm>
          <a:prstGeom prst="rect">
            <a:avLst/>
          </a:prstGeom>
        </p:spPr>
      </p:pic>
      <p:pic>
        <p:nvPicPr>
          <p:cNvPr id="6" name="Image 5">
            <a:extLst>
              <a:ext uri="{FF2B5EF4-FFF2-40B4-BE49-F238E27FC236}">
                <a16:creationId xmlns:a16="http://schemas.microsoft.com/office/drawing/2014/main" id="{FA03B8B6-3E18-4F2D-A4B7-3A788923B840}"/>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8229601" y="1872188"/>
            <a:ext cx="3309257" cy="3394901"/>
          </a:xfrm>
          <a:prstGeom prst="rect">
            <a:avLst/>
          </a:prstGeom>
        </p:spPr>
      </p:pic>
    </p:spTree>
    <p:extLst>
      <p:ext uri="{BB962C8B-B14F-4D97-AF65-F5344CB8AC3E}">
        <p14:creationId xmlns:p14="http://schemas.microsoft.com/office/powerpoint/2010/main" val="28496175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16561"/>
            <a:ext cx="12192000" cy="546003"/>
          </a:xfrm>
          <a:prstGeom prst="rect">
            <a:avLst/>
          </a:prstGeom>
          <a:gradFill rotWithShape="0">
            <a:gsLst>
              <a:gs pos="100000">
                <a:schemeClr val="accent1">
                  <a:lumMod val="75000"/>
                </a:schemeClr>
              </a:gs>
              <a:gs pos="0">
                <a:schemeClr val="accent1">
                  <a:lumMod val="60000"/>
                  <a:lumOff val="40000"/>
                </a:schemeClr>
              </a:gs>
              <a:gs pos="100000">
                <a:srgbClr val="99CC00">
                  <a:alpha val="93999"/>
                </a:srgbClr>
              </a:gs>
            </a:gsLst>
            <a:lin ang="5400000" scaled="1"/>
          </a:gradFill>
          <a:ln>
            <a:noFill/>
          </a:ln>
          <a:effectLst/>
          <a:extLs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pic>
        <p:nvPicPr>
          <p:cNvPr id="3" name="Image 2">
            <a:extLst>
              <a:ext uri="{FF2B5EF4-FFF2-40B4-BE49-F238E27FC236}">
                <a16:creationId xmlns:a16="http://schemas.microsoft.com/office/drawing/2014/main" id="{BB8D80D9-D482-47F2-ADDA-03F34A34E40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5391" y="577215"/>
            <a:ext cx="5633598" cy="5865042"/>
          </a:xfrm>
          <a:prstGeom prst="rect">
            <a:avLst/>
          </a:prstGeom>
        </p:spPr>
      </p:pic>
      <p:pic>
        <p:nvPicPr>
          <p:cNvPr id="6" name="Image 5">
            <a:extLst>
              <a:ext uri="{FF2B5EF4-FFF2-40B4-BE49-F238E27FC236}">
                <a16:creationId xmlns:a16="http://schemas.microsoft.com/office/drawing/2014/main" id="{4F4ABA97-3928-4594-B4E1-FEA0C71D2221}"/>
              </a:ext>
            </a:extLst>
          </p:cNvPr>
          <p:cNvPicPr>
            <a:picLocks noChangeAspect="1"/>
          </p:cNvPicPr>
          <p:nvPr/>
        </p:nvPicPr>
        <p:blipFill rotWithShape="1">
          <a:blip r:embed="rId4">
            <a:extLst>
              <a:ext uri="{28A0092B-C50C-407E-A947-70E740481C1C}">
                <a14:useLocalDpi xmlns:a14="http://schemas.microsoft.com/office/drawing/2010/main"/>
              </a:ext>
            </a:extLst>
          </a:blip>
          <a:srcRect b="29256"/>
          <a:stretch/>
        </p:blipFill>
        <p:spPr>
          <a:xfrm>
            <a:off x="6558402" y="6428854"/>
            <a:ext cx="5633598" cy="429146"/>
          </a:xfrm>
          <a:prstGeom prst="rect">
            <a:avLst/>
          </a:prstGeom>
        </p:spPr>
      </p:pic>
      <p:pic>
        <p:nvPicPr>
          <p:cNvPr id="7" name="Image 6">
            <a:extLst>
              <a:ext uri="{FF2B5EF4-FFF2-40B4-BE49-F238E27FC236}">
                <a16:creationId xmlns:a16="http://schemas.microsoft.com/office/drawing/2014/main" id="{3FEFC048-64A2-4EC8-BA78-5C9064C865F7}"/>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096000" y="1010445"/>
            <a:ext cx="5574866" cy="2298814"/>
          </a:xfrm>
          <a:prstGeom prst="rect">
            <a:avLst/>
          </a:prstGeom>
        </p:spPr>
      </p:pic>
      <p:sp>
        <p:nvSpPr>
          <p:cNvPr id="8" name="Text Box 2">
            <a:extLst>
              <a:ext uri="{FF2B5EF4-FFF2-40B4-BE49-F238E27FC236}">
                <a16:creationId xmlns:a16="http://schemas.microsoft.com/office/drawing/2014/main" id="{A771A922-8955-4E2E-97F7-839BE98302FA}"/>
              </a:ext>
            </a:extLst>
          </p:cNvPr>
          <p:cNvSpPr txBox="1">
            <a:spLocks noChangeArrowheads="1"/>
          </p:cNvSpPr>
          <p:nvPr/>
        </p:nvSpPr>
        <p:spPr bwMode="auto">
          <a:xfrm>
            <a:off x="500743" y="51694"/>
            <a:ext cx="11168743" cy="46384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9pPr>
          </a:lstStyle>
          <a:p>
            <a:pPr>
              <a:buClrTx/>
              <a:buFontTx/>
              <a:buNone/>
            </a:pPr>
            <a:r>
              <a:rPr lang="fr-FR" b="1" i="1" dirty="0">
                <a:solidFill>
                  <a:srgbClr val="FFFFFF"/>
                </a:solidFill>
                <a:ea typeface="Arial" charset="0"/>
                <a:cs typeface="Arial" charset="0"/>
              </a:rPr>
              <a:t>3- Une signature spécifique du COVID Vs pneumopathies sévères ? </a:t>
            </a:r>
          </a:p>
        </p:txBody>
      </p:sp>
      <p:sp>
        <p:nvSpPr>
          <p:cNvPr id="9" name="ZoneTexte 8">
            <a:extLst>
              <a:ext uri="{FF2B5EF4-FFF2-40B4-BE49-F238E27FC236}">
                <a16:creationId xmlns:a16="http://schemas.microsoft.com/office/drawing/2014/main" id="{6EAA8AA8-4E9D-432B-A69A-86EFE4ED887E}"/>
              </a:ext>
            </a:extLst>
          </p:cNvPr>
          <p:cNvSpPr txBox="1"/>
          <p:nvPr/>
        </p:nvSpPr>
        <p:spPr>
          <a:xfrm>
            <a:off x="6048953" y="3732925"/>
            <a:ext cx="5917089" cy="1015663"/>
          </a:xfrm>
          <a:prstGeom prst="rect">
            <a:avLst/>
          </a:prstGeom>
          <a:noFill/>
          <a:ln>
            <a:solidFill>
              <a:srgbClr val="1A7DC8"/>
            </a:solidFill>
          </a:ln>
        </p:spPr>
        <p:txBody>
          <a:bodyPr wrap="square" rtlCol="0">
            <a:spAutoFit/>
          </a:bodyPr>
          <a:lstStyle/>
          <a:p>
            <a:pPr marL="285750" indent="-285750">
              <a:buFont typeface="Wingdings" panose="05000000000000000000" pitchFamily="2" charset="2"/>
              <a:buChar char="§"/>
            </a:pPr>
            <a:r>
              <a:rPr lang="fr-FR" sz="2000" b="1" cap="small" dirty="0">
                <a:solidFill>
                  <a:srgbClr val="FF0000"/>
                </a:solidFill>
              </a:rPr>
              <a:t>Activation des neutrophiles </a:t>
            </a:r>
            <a:r>
              <a:rPr lang="fr-FR" sz="2000" b="1" cap="small" dirty="0"/>
              <a:t>non spécifique</a:t>
            </a:r>
          </a:p>
          <a:p>
            <a:pPr marL="285750" indent="-285750">
              <a:buFont typeface="Wingdings" panose="05000000000000000000" pitchFamily="2" charset="2"/>
              <a:buChar char="§"/>
            </a:pPr>
            <a:r>
              <a:rPr lang="fr-FR" sz="2000" b="1" cap="small" dirty="0">
                <a:solidFill>
                  <a:srgbClr val="FF0000"/>
                </a:solidFill>
              </a:rPr>
              <a:t>Epuisement lymphocytaire </a:t>
            </a:r>
            <a:r>
              <a:rPr lang="fr-FR" sz="2000" b="1" cap="small" dirty="0"/>
              <a:t>associée au COVID et </a:t>
            </a:r>
            <a:r>
              <a:rPr lang="fr-FR" sz="2000" b="1" cap="small" dirty="0">
                <a:solidFill>
                  <a:srgbClr val="FF0000"/>
                </a:solidFill>
              </a:rPr>
              <a:t>le </a:t>
            </a:r>
            <a:r>
              <a:rPr lang="fr-FR" sz="2000" b="1" cap="small" dirty="0" err="1">
                <a:solidFill>
                  <a:srgbClr val="FF0000"/>
                </a:solidFill>
              </a:rPr>
              <a:t>défecte</a:t>
            </a:r>
            <a:r>
              <a:rPr lang="fr-FR" sz="2000" b="1" cap="small" dirty="0">
                <a:solidFill>
                  <a:srgbClr val="FF0000"/>
                </a:solidFill>
              </a:rPr>
              <a:t> de l’immunité antivirale </a:t>
            </a:r>
            <a:r>
              <a:rPr lang="fr-FR" sz="2000" b="1" cap="small" dirty="0"/>
              <a:t>associée au COVID</a:t>
            </a:r>
          </a:p>
        </p:txBody>
      </p:sp>
      <p:sp>
        <p:nvSpPr>
          <p:cNvPr id="10" name="ZoneTexte 9">
            <a:extLst>
              <a:ext uri="{FF2B5EF4-FFF2-40B4-BE49-F238E27FC236}">
                <a16:creationId xmlns:a16="http://schemas.microsoft.com/office/drawing/2014/main" id="{11CC7474-9F9D-4127-93A2-F5CC29BE478C}"/>
              </a:ext>
            </a:extLst>
          </p:cNvPr>
          <p:cNvSpPr txBox="1"/>
          <p:nvPr/>
        </p:nvSpPr>
        <p:spPr>
          <a:xfrm>
            <a:off x="5822996" y="5246890"/>
            <a:ext cx="6369004" cy="954107"/>
          </a:xfrm>
          <a:prstGeom prst="rect">
            <a:avLst/>
          </a:prstGeom>
          <a:noFill/>
          <a:ln>
            <a:noFill/>
          </a:ln>
        </p:spPr>
        <p:txBody>
          <a:bodyPr wrap="square" rtlCol="0">
            <a:spAutoFit/>
          </a:bodyPr>
          <a:lstStyle/>
          <a:p>
            <a:pPr algn="ctr"/>
            <a:r>
              <a:rPr lang="fr-FR" sz="2800" b="1" cap="small" dirty="0"/>
              <a:t>Quelle impact en pratique sur les pistes thérapeutiques ?</a:t>
            </a:r>
          </a:p>
        </p:txBody>
      </p:sp>
    </p:spTree>
    <p:extLst>
      <p:ext uri="{BB962C8B-B14F-4D97-AF65-F5344CB8AC3E}">
        <p14:creationId xmlns:p14="http://schemas.microsoft.com/office/powerpoint/2010/main" val="34629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16561"/>
            <a:ext cx="12192000" cy="546003"/>
          </a:xfrm>
          <a:prstGeom prst="rect">
            <a:avLst/>
          </a:prstGeom>
          <a:gradFill rotWithShape="0">
            <a:gsLst>
              <a:gs pos="100000">
                <a:schemeClr val="accent1">
                  <a:lumMod val="75000"/>
                </a:schemeClr>
              </a:gs>
              <a:gs pos="0">
                <a:schemeClr val="accent1">
                  <a:lumMod val="60000"/>
                  <a:lumOff val="40000"/>
                </a:schemeClr>
              </a:gs>
              <a:gs pos="100000">
                <a:srgbClr val="99CC00">
                  <a:alpha val="93999"/>
                </a:srgbClr>
              </a:gs>
            </a:gsLst>
            <a:lin ang="5400000" scaled="1"/>
          </a:gra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5" name="Text Box 2"/>
          <p:cNvSpPr txBox="1">
            <a:spLocks noChangeArrowheads="1"/>
          </p:cNvSpPr>
          <p:nvPr/>
        </p:nvSpPr>
        <p:spPr bwMode="auto">
          <a:xfrm>
            <a:off x="259122" y="48700"/>
            <a:ext cx="10937114"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9pPr>
          </a:lstStyle>
          <a:p>
            <a:pPr>
              <a:buClrTx/>
              <a:buFontTx/>
              <a:buNone/>
            </a:pPr>
            <a:r>
              <a:rPr lang="fr-FR" b="1" i="1" dirty="0">
                <a:solidFill>
                  <a:srgbClr val="FFFFFF"/>
                </a:solidFill>
                <a:ea typeface="Arial" charset="0"/>
                <a:cs typeface="Arial" charset="0"/>
              </a:rPr>
              <a:t>2- Impact sur les stratégies thérapeutiques?</a:t>
            </a:r>
          </a:p>
        </p:txBody>
      </p:sp>
      <p:sp>
        <p:nvSpPr>
          <p:cNvPr id="3" name="Espace réservé du numéro de diapositive 2">
            <a:extLst>
              <a:ext uri="{FF2B5EF4-FFF2-40B4-BE49-F238E27FC236}">
                <a16:creationId xmlns:a16="http://schemas.microsoft.com/office/drawing/2014/main" id="{F4133B01-93F7-4F01-A509-30E0ADB35D55}"/>
              </a:ext>
            </a:extLst>
          </p:cNvPr>
          <p:cNvSpPr>
            <a:spLocks noGrp="1"/>
          </p:cNvSpPr>
          <p:nvPr>
            <p:ph type="sldNum" sz="quarter" idx="12"/>
          </p:nvPr>
        </p:nvSpPr>
        <p:spPr>
          <a:xfrm>
            <a:off x="9444896" y="6577346"/>
            <a:ext cx="2743200" cy="365125"/>
          </a:xfrm>
        </p:spPr>
        <p:txBody>
          <a:bodyPr/>
          <a:lstStyle/>
          <a:p>
            <a:fld id="{5387AF55-B268-49B9-9318-AC9478C47BB9}" type="slidenum">
              <a:rPr lang="fr-FR" smtClean="0"/>
              <a:t>43</a:t>
            </a:fld>
            <a:endParaRPr lang="fr-FR" dirty="0"/>
          </a:p>
        </p:txBody>
      </p:sp>
      <p:pic>
        <p:nvPicPr>
          <p:cNvPr id="2" name="Image 1">
            <a:extLst>
              <a:ext uri="{FF2B5EF4-FFF2-40B4-BE49-F238E27FC236}">
                <a16:creationId xmlns:a16="http://schemas.microsoft.com/office/drawing/2014/main" id="{F17689DD-B0B9-4E80-92D5-FF968C8EF0D1}"/>
              </a:ext>
            </a:extLst>
          </p:cNvPr>
          <p:cNvPicPr>
            <a:picLocks noChangeAspect="1"/>
          </p:cNvPicPr>
          <p:nvPr/>
        </p:nvPicPr>
        <p:blipFill>
          <a:blip r:embed="rId3"/>
          <a:stretch>
            <a:fillRect/>
          </a:stretch>
        </p:blipFill>
        <p:spPr>
          <a:xfrm>
            <a:off x="1649249" y="719295"/>
            <a:ext cx="9460185" cy="5937775"/>
          </a:xfrm>
          <a:prstGeom prst="rect">
            <a:avLst/>
          </a:prstGeom>
        </p:spPr>
      </p:pic>
      <p:cxnSp>
        <p:nvCxnSpPr>
          <p:cNvPr id="7" name="Connecteur droit 6">
            <a:extLst>
              <a:ext uri="{FF2B5EF4-FFF2-40B4-BE49-F238E27FC236}">
                <a16:creationId xmlns:a16="http://schemas.microsoft.com/office/drawing/2014/main" id="{8FDCA49C-E35D-4A0C-92B4-EC7753CEC5F6}"/>
              </a:ext>
            </a:extLst>
          </p:cNvPr>
          <p:cNvCxnSpPr/>
          <p:nvPr/>
        </p:nvCxnSpPr>
        <p:spPr>
          <a:xfrm>
            <a:off x="4505706" y="1262743"/>
            <a:ext cx="76395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BF75BC2C-7B13-4255-9D5A-E9CD2EE4020F}"/>
              </a:ext>
            </a:extLst>
          </p:cNvPr>
          <p:cNvCxnSpPr/>
          <p:nvPr/>
        </p:nvCxnSpPr>
        <p:spPr>
          <a:xfrm>
            <a:off x="4505706" y="1404257"/>
            <a:ext cx="76395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285F3785-2D6F-4E55-AF8C-137465CA405C}"/>
              </a:ext>
            </a:extLst>
          </p:cNvPr>
          <p:cNvCxnSpPr/>
          <p:nvPr/>
        </p:nvCxnSpPr>
        <p:spPr>
          <a:xfrm>
            <a:off x="6123116" y="1545771"/>
            <a:ext cx="84035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2D4434B1-D825-41EA-A710-AC8E35431270}"/>
              </a:ext>
            </a:extLst>
          </p:cNvPr>
          <p:cNvCxnSpPr/>
          <p:nvPr/>
        </p:nvCxnSpPr>
        <p:spPr>
          <a:xfrm>
            <a:off x="7747466" y="3635829"/>
            <a:ext cx="14887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Ellipse 10">
            <a:extLst>
              <a:ext uri="{FF2B5EF4-FFF2-40B4-BE49-F238E27FC236}">
                <a16:creationId xmlns:a16="http://schemas.microsoft.com/office/drawing/2014/main" id="{97356310-20B2-4311-8FB3-8E5857D8D6A4}"/>
              </a:ext>
            </a:extLst>
          </p:cNvPr>
          <p:cNvSpPr/>
          <p:nvPr/>
        </p:nvSpPr>
        <p:spPr>
          <a:xfrm>
            <a:off x="6660906" y="16561"/>
            <a:ext cx="3320143" cy="3069770"/>
          </a:xfrm>
          <a:prstGeom prst="ellipse">
            <a:avLst/>
          </a:prstGeom>
          <a:solidFill>
            <a:srgbClr val="EA9A8C">
              <a:alpha val="2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Ellipse 11">
            <a:extLst>
              <a:ext uri="{FF2B5EF4-FFF2-40B4-BE49-F238E27FC236}">
                <a16:creationId xmlns:a16="http://schemas.microsoft.com/office/drawing/2014/main" id="{1203CEA5-FEDD-42BB-A5E2-9547D2CAF7FF}"/>
              </a:ext>
            </a:extLst>
          </p:cNvPr>
          <p:cNvSpPr/>
          <p:nvPr/>
        </p:nvSpPr>
        <p:spPr>
          <a:xfrm>
            <a:off x="5780314" y="2892183"/>
            <a:ext cx="2392520" cy="1936817"/>
          </a:xfrm>
          <a:prstGeom prst="ellipse">
            <a:avLst/>
          </a:prstGeom>
          <a:solidFill>
            <a:srgbClr val="EA9A8C">
              <a:alpha val="2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ZoneTexte 12">
            <a:extLst>
              <a:ext uri="{FF2B5EF4-FFF2-40B4-BE49-F238E27FC236}">
                <a16:creationId xmlns:a16="http://schemas.microsoft.com/office/drawing/2014/main" id="{8A918A3B-176C-43D5-BCE9-1EB8A2DE0CBB}"/>
              </a:ext>
            </a:extLst>
          </p:cNvPr>
          <p:cNvSpPr txBox="1"/>
          <p:nvPr/>
        </p:nvSpPr>
        <p:spPr>
          <a:xfrm>
            <a:off x="5398822" y="6390455"/>
            <a:ext cx="1394356" cy="369332"/>
          </a:xfrm>
          <a:prstGeom prst="rect">
            <a:avLst/>
          </a:prstGeom>
          <a:noFill/>
        </p:spPr>
        <p:txBody>
          <a:bodyPr wrap="none" rtlCol="0">
            <a:spAutoFit/>
          </a:bodyPr>
          <a:lstStyle/>
          <a:p>
            <a:r>
              <a:rPr lang="fr-FR" dirty="0" err="1"/>
              <a:t>Monulpiravir</a:t>
            </a:r>
            <a:endParaRPr lang="fr-FR" dirty="0"/>
          </a:p>
        </p:txBody>
      </p:sp>
    </p:spTree>
    <p:extLst>
      <p:ext uri="{BB962C8B-B14F-4D97-AF65-F5344CB8AC3E}">
        <p14:creationId xmlns:p14="http://schemas.microsoft.com/office/powerpoint/2010/main" val="295617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16561"/>
            <a:ext cx="12192000" cy="546003"/>
          </a:xfrm>
          <a:prstGeom prst="rect">
            <a:avLst/>
          </a:prstGeom>
          <a:gradFill rotWithShape="0">
            <a:gsLst>
              <a:gs pos="100000">
                <a:schemeClr val="accent1">
                  <a:lumMod val="75000"/>
                </a:schemeClr>
              </a:gs>
              <a:gs pos="0">
                <a:schemeClr val="accent1">
                  <a:lumMod val="60000"/>
                  <a:lumOff val="40000"/>
                </a:schemeClr>
              </a:gs>
              <a:gs pos="100000">
                <a:srgbClr val="99CC00">
                  <a:alpha val="93999"/>
                </a:srgbClr>
              </a:gs>
            </a:gsLst>
            <a:lin ang="5400000" scaled="1"/>
          </a:gra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6" name="Text Box 2"/>
          <p:cNvSpPr txBox="1">
            <a:spLocks noChangeArrowheads="1"/>
          </p:cNvSpPr>
          <p:nvPr/>
        </p:nvSpPr>
        <p:spPr bwMode="auto">
          <a:xfrm>
            <a:off x="5482312" y="-3083"/>
            <a:ext cx="1159590"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9pPr>
          </a:lstStyle>
          <a:p>
            <a:pPr>
              <a:buClrTx/>
              <a:buFontTx/>
              <a:buNone/>
            </a:pPr>
            <a:r>
              <a:rPr lang="fr-FR" sz="2800" b="1" dirty="0">
                <a:solidFill>
                  <a:srgbClr val="FFFFFF"/>
                </a:solidFill>
                <a:ea typeface="Arial" charset="0"/>
                <a:cs typeface="Arial" charset="0"/>
              </a:rPr>
              <a:t>PLAN</a:t>
            </a:r>
          </a:p>
        </p:txBody>
      </p:sp>
      <p:sp>
        <p:nvSpPr>
          <p:cNvPr id="2" name="ZoneTexte 1"/>
          <p:cNvSpPr txBox="1"/>
          <p:nvPr/>
        </p:nvSpPr>
        <p:spPr>
          <a:xfrm>
            <a:off x="1819286" y="1103614"/>
            <a:ext cx="1584088" cy="400110"/>
          </a:xfrm>
          <a:prstGeom prst="rect">
            <a:avLst/>
          </a:prstGeom>
          <a:noFill/>
        </p:spPr>
        <p:txBody>
          <a:bodyPr wrap="none" rtlCol="0">
            <a:spAutoFit/>
          </a:bodyPr>
          <a:lstStyle/>
          <a:p>
            <a:r>
              <a:rPr lang="fr-FR" sz="2000" b="1" cap="all" dirty="0">
                <a:latin typeface="Arial" charset="0"/>
                <a:ea typeface="Arial" charset="0"/>
                <a:cs typeface="Arial" charset="0"/>
              </a:rPr>
              <a:t>Contexte</a:t>
            </a:r>
          </a:p>
        </p:txBody>
      </p:sp>
      <p:sp>
        <p:nvSpPr>
          <p:cNvPr id="33" name="ZoneTexte 32"/>
          <p:cNvSpPr txBox="1"/>
          <p:nvPr/>
        </p:nvSpPr>
        <p:spPr>
          <a:xfrm>
            <a:off x="1819286" y="2275712"/>
            <a:ext cx="3453446" cy="400110"/>
          </a:xfrm>
          <a:prstGeom prst="rect">
            <a:avLst/>
          </a:prstGeom>
          <a:noFill/>
        </p:spPr>
        <p:txBody>
          <a:bodyPr wrap="none" rtlCol="0">
            <a:spAutoFit/>
          </a:bodyPr>
          <a:lstStyle/>
          <a:p>
            <a:r>
              <a:rPr lang="fr-FR" sz="2000" b="1" cap="all" dirty="0">
                <a:latin typeface="Arial" charset="0"/>
                <a:ea typeface="Arial" charset="0"/>
                <a:cs typeface="Arial" charset="0"/>
              </a:rPr>
              <a:t>L’entrée du SARS-Cov2</a:t>
            </a:r>
          </a:p>
        </p:txBody>
      </p:sp>
      <p:sp>
        <p:nvSpPr>
          <p:cNvPr id="18" name="ZoneTexte 17">
            <a:extLst>
              <a:ext uri="{FF2B5EF4-FFF2-40B4-BE49-F238E27FC236}">
                <a16:creationId xmlns:a16="http://schemas.microsoft.com/office/drawing/2014/main" id="{383E56BF-23D4-42F5-8F16-B85CAEF5FEED}"/>
              </a:ext>
            </a:extLst>
          </p:cNvPr>
          <p:cNvSpPr txBox="1"/>
          <p:nvPr/>
        </p:nvSpPr>
        <p:spPr>
          <a:xfrm>
            <a:off x="1819286" y="5792004"/>
            <a:ext cx="2082621" cy="400110"/>
          </a:xfrm>
          <a:prstGeom prst="rect">
            <a:avLst/>
          </a:prstGeom>
          <a:noFill/>
        </p:spPr>
        <p:txBody>
          <a:bodyPr wrap="square" rtlCol="0">
            <a:spAutoFit/>
          </a:bodyPr>
          <a:lstStyle/>
          <a:p>
            <a:r>
              <a:rPr lang="fr-FR" sz="2000" b="1" cap="all" dirty="0">
                <a:solidFill>
                  <a:schemeClr val="bg2">
                    <a:lumMod val="75000"/>
                  </a:schemeClr>
                </a:solidFill>
                <a:latin typeface="Arial" charset="0"/>
                <a:ea typeface="Arial" charset="0"/>
                <a:cs typeface="Arial" charset="0"/>
              </a:rPr>
              <a:t>Conclusions</a:t>
            </a:r>
          </a:p>
        </p:txBody>
      </p:sp>
      <p:sp>
        <p:nvSpPr>
          <p:cNvPr id="25" name="ZoneTexte 24">
            <a:extLst>
              <a:ext uri="{FF2B5EF4-FFF2-40B4-BE49-F238E27FC236}">
                <a16:creationId xmlns:a16="http://schemas.microsoft.com/office/drawing/2014/main" id="{DC25BBB8-D56C-43A5-8A8E-3D4191E4ED2D}"/>
              </a:ext>
            </a:extLst>
          </p:cNvPr>
          <p:cNvSpPr txBox="1"/>
          <p:nvPr/>
        </p:nvSpPr>
        <p:spPr>
          <a:xfrm>
            <a:off x="1819286" y="3447810"/>
            <a:ext cx="9151031" cy="400110"/>
          </a:xfrm>
          <a:prstGeom prst="rect">
            <a:avLst/>
          </a:prstGeom>
          <a:noFill/>
        </p:spPr>
        <p:txBody>
          <a:bodyPr wrap="none" rtlCol="0">
            <a:spAutoFit/>
          </a:bodyPr>
          <a:lstStyle/>
          <a:p>
            <a:r>
              <a:rPr lang="fr-FR" sz="2000" b="1" cap="all" dirty="0">
                <a:latin typeface="Arial" charset="0"/>
                <a:ea typeface="Arial" charset="0"/>
                <a:cs typeface="Arial" charset="0"/>
              </a:rPr>
              <a:t>Réponse de l’hôte au SARS-Cov2 apport de l’approche OMICS </a:t>
            </a:r>
          </a:p>
        </p:txBody>
      </p:sp>
      <p:sp>
        <p:nvSpPr>
          <p:cNvPr id="30" name="ZoneTexte 29">
            <a:extLst>
              <a:ext uri="{FF2B5EF4-FFF2-40B4-BE49-F238E27FC236}">
                <a16:creationId xmlns:a16="http://schemas.microsoft.com/office/drawing/2014/main" id="{CD7FE968-BFED-4098-87D4-6A45C9054E37}"/>
              </a:ext>
            </a:extLst>
          </p:cNvPr>
          <p:cNvSpPr txBox="1"/>
          <p:nvPr/>
        </p:nvSpPr>
        <p:spPr>
          <a:xfrm>
            <a:off x="1819286" y="4619907"/>
            <a:ext cx="6861558" cy="400110"/>
          </a:xfrm>
          <a:prstGeom prst="rect">
            <a:avLst/>
          </a:prstGeom>
          <a:noFill/>
        </p:spPr>
        <p:txBody>
          <a:bodyPr wrap="none" rtlCol="0">
            <a:spAutoFit/>
          </a:bodyPr>
          <a:lstStyle/>
          <a:p>
            <a:r>
              <a:rPr lang="fr-FR" sz="2000" b="1" cap="all" dirty="0">
                <a:latin typeface="Arial" charset="0"/>
                <a:ea typeface="Arial" charset="0"/>
                <a:cs typeface="Arial" charset="0"/>
              </a:rPr>
              <a:t>Une autre dimension systémique : l’</a:t>
            </a:r>
            <a:r>
              <a:rPr lang="fr-FR" sz="2000" b="1" cap="all" dirty="0" err="1">
                <a:latin typeface="Arial" charset="0"/>
                <a:ea typeface="Arial" charset="0"/>
                <a:cs typeface="Arial" charset="0"/>
              </a:rPr>
              <a:t>exposome</a:t>
            </a:r>
            <a:endParaRPr lang="fr-FR" sz="2000" b="1" cap="all" dirty="0">
              <a:latin typeface="Arial" charset="0"/>
              <a:ea typeface="Arial" charset="0"/>
              <a:cs typeface="Arial" charset="0"/>
            </a:endParaRPr>
          </a:p>
        </p:txBody>
      </p:sp>
    </p:spTree>
    <p:extLst>
      <p:ext uri="{BB962C8B-B14F-4D97-AF65-F5344CB8AC3E}">
        <p14:creationId xmlns:p14="http://schemas.microsoft.com/office/powerpoint/2010/main" val="24863622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0BB9C4D-677C-1E48-BB95-85F4DCD440E9}"/>
              </a:ext>
            </a:extLst>
          </p:cNvPr>
          <p:cNvPicPr>
            <a:picLocks noChangeAspect="1"/>
          </p:cNvPicPr>
          <p:nvPr/>
        </p:nvPicPr>
        <p:blipFill rotWithShape="1">
          <a:blip r:embed="rId3">
            <a:extLst>
              <a:ext uri="{28A0092B-C50C-407E-A947-70E740481C1C}">
                <a14:useLocalDpi xmlns:a14="http://schemas.microsoft.com/office/drawing/2010/main"/>
              </a:ext>
            </a:extLst>
          </a:blip>
          <a:srcRect l="2142" t="7800" r="2824" b="3287"/>
          <a:stretch/>
        </p:blipFill>
        <p:spPr>
          <a:xfrm>
            <a:off x="3912524" y="1240245"/>
            <a:ext cx="8168640" cy="4864608"/>
          </a:xfrm>
          <a:prstGeom prst="rect">
            <a:avLst/>
          </a:prstGeom>
        </p:spPr>
      </p:pic>
      <p:sp>
        <p:nvSpPr>
          <p:cNvPr id="4" name="ZoneTexte 3">
            <a:extLst>
              <a:ext uri="{FF2B5EF4-FFF2-40B4-BE49-F238E27FC236}">
                <a16:creationId xmlns:a16="http://schemas.microsoft.com/office/drawing/2014/main" id="{C24DDFA5-F65E-3047-8331-312DB958340A}"/>
              </a:ext>
            </a:extLst>
          </p:cNvPr>
          <p:cNvSpPr txBox="1"/>
          <p:nvPr/>
        </p:nvSpPr>
        <p:spPr>
          <a:xfrm>
            <a:off x="-221672" y="6495303"/>
            <a:ext cx="12302836" cy="338554"/>
          </a:xfrm>
          <a:prstGeom prst="rect">
            <a:avLst/>
          </a:prstGeom>
          <a:noFill/>
        </p:spPr>
        <p:txBody>
          <a:bodyPr wrap="square" rtlCol="0">
            <a:spAutoFit/>
          </a:bodyPr>
          <a:lstStyle/>
          <a:p>
            <a:pPr algn="r"/>
            <a:r>
              <a:rPr lang="fr-FR" sz="1600" i="1" dirty="0"/>
              <a:t>L’</a:t>
            </a:r>
            <a:r>
              <a:rPr lang="fr-FR" sz="1600" i="1" dirty="0" err="1"/>
              <a:t>exposome</a:t>
            </a:r>
            <a:r>
              <a:rPr lang="fr-FR" sz="1600" i="1" dirty="0"/>
              <a:t>, un vaste terrain à explorer. Med </a:t>
            </a:r>
            <a:r>
              <a:rPr lang="fr-FR" sz="1600" i="1" dirty="0" err="1"/>
              <a:t>Sci</a:t>
            </a:r>
            <a:r>
              <a:rPr lang="fr-FR" sz="1600" i="1" dirty="0"/>
              <a:t> (Paris) 2021 ; 37 : 773</a:t>
            </a:r>
          </a:p>
        </p:txBody>
      </p:sp>
      <p:sp>
        <p:nvSpPr>
          <p:cNvPr id="6" name="Espace réservé du texte 7">
            <a:extLst>
              <a:ext uri="{FF2B5EF4-FFF2-40B4-BE49-F238E27FC236}">
                <a16:creationId xmlns:a16="http://schemas.microsoft.com/office/drawing/2014/main" id="{57F31C33-5A87-9E47-A2F9-9E665E940B40}"/>
              </a:ext>
            </a:extLst>
          </p:cNvPr>
          <p:cNvSpPr txBox="1">
            <a:spLocks/>
          </p:cNvSpPr>
          <p:nvPr/>
        </p:nvSpPr>
        <p:spPr>
          <a:xfrm>
            <a:off x="282773" y="664830"/>
            <a:ext cx="11186607" cy="564649"/>
          </a:xfrm>
          <a:prstGeom prst="rect">
            <a:avLst/>
          </a:prstGeom>
        </p:spPr>
        <p:txBody>
          <a:bodyPr/>
          <a:lstStyle>
            <a:lvl1pPr marL="342900" indent="-342900" algn="l" defTabSz="457200" rtl="0" eaLnBrk="1" latinLnBrk="0" hangingPunct="1">
              <a:spcBef>
                <a:spcPct val="20000"/>
              </a:spcBef>
              <a:buFont typeface="Arial"/>
              <a:buChar char="•"/>
              <a:defRPr sz="32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baseline="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2800" b="1" dirty="0"/>
              <a:t>tout ce qui n’est pas le génome </a:t>
            </a:r>
          </a:p>
          <a:p>
            <a:endParaRPr lang="fr-FR" sz="2800" b="1" dirty="0"/>
          </a:p>
          <a:p>
            <a:pPr marL="0" indent="0">
              <a:buNone/>
            </a:pPr>
            <a:r>
              <a:rPr lang="fr-FR" sz="2800" b="1" dirty="0"/>
              <a:t>  </a:t>
            </a:r>
          </a:p>
        </p:txBody>
      </p:sp>
      <p:sp>
        <p:nvSpPr>
          <p:cNvPr id="7" name="Espace réservé du texte 7">
            <a:extLst>
              <a:ext uri="{FF2B5EF4-FFF2-40B4-BE49-F238E27FC236}">
                <a16:creationId xmlns:a16="http://schemas.microsoft.com/office/drawing/2014/main" id="{0F1B76FF-1BB6-DD40-9776-4989CD754282}"/>
              </a:ext>
            </a:extLst>
          </p:cNvPr>
          <p:cNvSpPr txBox="1">
            <a:spLocks/>
          </p:cNvSpPr>
          <p:nvPr/>
        </p:nvSpPr>
        <p:spPr>
          <a:xfrm>
            <a:off x="144138" y="6110712"/>
            <a:ext cx="11186607" cy="564649"/>
          </a:xfrm>
          <a:prstGeom prst="rect">
            <a:avLst/>
          </a:prstGeom>
        </p:spPr>
        <p:txBody>
          <a:bodyPr/>
          <a:lstStyle>
            <a:lvl1pPr marL="342900" indent="-342900" algn="l" defTabSz="457200" rtl="0" eaLnBrk="1" latinLnBrk="0" hangingPunct="1">
              <a:spcBef>
                <a:spcPct val="20000"/>
              </a:spcBef>
              <a:buFont typeface="Arial"/>
              <a:buChar char="•"/>
              <a:defRPr sz="32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baseline="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2800" b="1" dirty="0"/>
              <a:t>+ déterminants sociaux et expositions spécifiques</a:t>
            </a:r>
          </a:p>
          <a:p>
            <a:endParaRPr lang="fr-FR" sz="2800" b="1" dirty="0"/>
          </a:p>
          <a:p>
            <a:endParaRPr lang="fr-FR" sz="2800" b="1" dirty="0"/>
          </a:p>
          <a:p>
            <a:pPr marL="0" indent="0">
              <a:buNone/>
            </a:pPr>
            <a:r>
              <a:rPr lang="fr-FR" sz="2800" b="1" dirty="0"/>
              <a:t>  </a:t>
            </a:r>
          </a:p>
        </p:txBody>
      </p:sp>
      <p:sp>
        <p:nvSpPr>
          <p:cNvPr id="8" name="Rectangle 7">
            <a:extLst>
              <a:ext uri="{FF2B5EF4-FFF2-40B4-BE49-F238E27FC236}">
                <a16:creationId xmlns:a16="http://schemas.microsoft.com/office/drawing/2014/main" id="{249BCABC-B8F6-B24D-A7E5-D8D0495ADCE1}"/>
              </a:ext>
            </a:extLst>
          </p:cNvPr>
          <p:cNvSpPr>
            <a:spLocks noChangeArrowheads="1"/>
          </p:cNvSpPr>
          <p:nvPr/>
        </p:nvSpPr>
        <p:spPr bwMode="auto">
          <a:xfrm>
            <a:off x="0" y="16561"/>
            <a:ext cx="12192000" cy="546003"/>
          </a:xfrm>
          <a:prstGeom prst="rect">
            <a:avLst/>
          </a:prstGeom>
          <a:gradFill rotWithShape="0">
            <a:gsLst>
              <a:gs pos="100000">
                <a:schemeClr val="accent1">
                  <a:lumMod val="75000"/>
                </a:schemeClr>
              </a:gs>
              <a:gs pos="0">
                <a:schemeClr val="accent1">
                  <a:lumMod val="60000"/>
                  <a:lumOff val="40000"/>
                </a:schemeClr>
              </a:gs>
              <a:gs pos="100000">
                <a:srgbClr val="99CC00">
                  <a:alpha val="93999"/>
                </a:srgbClr>
              </a:gs>
            </a:gsLst>
            <a:lin ang="5400000" scaled="1"/>
          </a:gra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9" name="Text Box 2">
            <a:extLst>
              <a:ext uri="{FF2B5EF4-FFF2-40B4-BE49-F238E27FC236}">
                <a16:creationId xmlns:a16="http://schemas.microsoft.com/office/drawing/2014/main" id="{BEFD1571-6600-4E49-886A-12C18EB2D6FB}"/>
              </a:ext>
            </a:extLst>
          </p:cNvPr>
          <p:cNvSpPr txBox="1">
            <a:spLocks noChangeArrowheads="1"/>
          </p:cNvSpPr>
          <p:nvPr/>
        </p:nvSpPr>
        <p:spPr bwMode="auto">
          <a:xfrm>
            <a:off x="481117" y="57639"/>
            <a:ext cx="10988263"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9pPr>
          </a:lstStyle>
          <a:p>
            <a:pPr algn="ctr">
              <a:buClrTx/>
              <a:buFontTx/>
              <a:buNone/>
            </a:pPr>
            <a:r>
              <a:rPr lang="fr-FR" b="1" dirty="0">
                <a:solidFill>
                  <a:srgbClr val="FFFFFF"/>
                </a:solidFill>
                <a:ea typeface="Arial" charset="0"/>
                <a:cs typeface="Arial" charset="0"/>
              </a:rPr>
              <a:t>Une autre dimension systémique : l’</a:t>
            </a:r>
            <a:r>
              <a:rPr lang="fr-FR" b="1" dirty="0" err="1">
                <a:solidFill>
                  <a:srgbClr val="FFFFFF"/>
                </a:solidFill>
                <a:ea typeface="Arial" charset="0"/>
                <a:cs typeface="Arial" charset="0"/>
              </a:rPr>
              <a:t>exposome</a:t>
            </a:r>
            <a:endParaRPr lang="fr-FR" b="1" dirty="0">
              <a:solidFill>
                <a:srgbClr val="FFFFFF"/>
              </a:solidFill>
              <a:ea typeface="Arial" charset="0"/>
              <a:cs typeface="Arial" charset="0"/>
            </a:endParaRPr>
          </a:p>
        </p:txBody>
      </p:sp>
    </p:spTree>
    <p:extLst>
      <p:ext uri="{BB962C8B-B14F-4D97-AF65-F5344CB8AC3E}">
        <p14:creationId xmlns:p14="http://schemas.microsoft.com/office/powerpoint/2010/main" val="36107437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659DDCE-2CF0-D843-9597-6CC22ECB53F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572322"/>
            <a:ext cx="12192000" cy="4917687"/>
          </a:xfrm>
          <a:prstGeom prst="rect">
            <a:avLst/>
          </a:prstGeom>
        </p:spPr>
      </p:pic>
      <p:sp>
        <p:nvSpPr>
          <p:cNvPr id="6" name="ZoneTexte 5">
            <a:extLst>
              <a:ext uri="{FF2B5EF4-FFF2-40B4-BE49-F238E27FC236}">
                <a16:creationId xmlns:a16="http://schemas.microsoft.com/office/drawing/2014/main" id="{5114ADEE-8BF9-C744-8716-CD781C5F8242}"/>
              </a:ext>
            </a:extLst>
          </p:cNvPr>
          <p:cNvSpPr txBox="1"/>
          <p:nvPr/>
        </p:nvSpPr>
        <p:spPr>
          <a:xfrm>
            <a:off x="4771695" y="6519446"/>
            <a:ext cx="7252306" cy="338554"/>
          </a:xfrm>
          <a:prstGeom prst="rect">
            <a:avLst/>
          </a:prstGeom>
          <a:noFill/>
        </p:spPr>
        <p:txBody>
          <a:bodyPr wrap="none" rtlCol="0">
            <a:spAutoFit/>
          </a:bodyPr>
          <a:lstStyle/>
          <a:p>
            <a:r>
              <a:rPr lang="fr-FR" sz="1600" i="1" dirty="0">
                <a:hlinkClick r:id="rId4"/>
              </a:rPr>
              <a:t>https://globalhealth5050.org/the-sex-gender-and-covid-19-project/the-data-tracker/</a:t>
            </a:r>
            <a:endParaRPr lang="fr-FR" sz="1600" i="1" dirty="0"/>
          </a:p>
        </p:txBody>
      </p:sp>
      <p:pic>
        <p:nvPicPr>
          <p:cNvPr id="4" name="Image 3">
            <a:extLst>
              <a:ext uri="{FF2B5EF4-FFF2-40B4-BE49-F238E27FC236}">
                <a16:creationId xmlns:a16="http://schemas.microsoft.com/office/drawing/2014/main" id="{46071376-8C5D-B246-A2F3-58AE54B0789A}"/>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188544" y="1014761"/>
            <a:ext cx="9166303" cy="397427"/>
          </a:xfrm>
          <a:prstGeom prst="rect">
            <a:avLst/>
          </a:prstGeom>
        </p:spPr>
      </p:pic>
      <p:sp>
        <p:nvSpPr>
          <p:cNvPr id="8" name="Rectangle 7">
            <a:extLst>
              <a:ext uri="{FF2B5EF4-FFF2-40B4-BE49-F238E27FC236}">
                <a16:creationId xmlns:a16="http://schemas.microsoft.com/office/drawing/2014/main" id="{6D107EE5-A3A9-5846-8442-894C08A499B9}"/>
              </a:ext>
            </a:extLst>
          </p:cNvPr>
          <p:cNvSpPr>
            <a:spLocks noChangeArrowheads="1"/>
          </p:cNvSpPr>
          <p:nvPr/>
        </p:nvSpPr>
        <p:spPr bwMode="auto">
          <a:xfrm>
            <a:off x="0" y="16561"/>
            <a:ext cx="12192000" cy="546003"/>
          </a:xfrm>
          <a:prstGeom prst="rect">
            <a:avLst/>
          </a:prstGeom>
          <a:gradFill rotWithShape="0">
            <a:gsLst>
              <a:gs pos="100000">
                <a:schemeClr val="accent1">
                  <a:lumMod val="75000"/>
                </a:schemeClr>
              </a:gs>
              <a:gs pos="0">
                <a:schemeClr val="accent1">
                  <a:lumMod val="60000"/>
                  <a:lumOff val="40000"/>
                </a:schemeClr>
              </a:gs>
              <a:gs pos="100000">
                <a:srgbClr val="99CC00">
                  <a:alpha val="93999"/>
                </a:srgbClr>
              </a:gs>
            </a:gsLst>
            <a:lin ang="5400000" scaled="1"/>
          </a:gra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9" name="Text Box 2">
            <a:extLst>
              <a:ext uri="{FF2B5EF4-FFF2-40B4-BE49-F238E27FC236}">
                <a16:creationId xmlns:a16="http://schemas.microsoft.com/office/drawing/2014/main" id="{CB5B595D-A531-1D46-ACD1-A6FA55942FA0}"/>
              </a:ext>
            </a:extLst>
          </p:cNvPr>
          <p:cNvSpPr txBox="1">
            <a:spLocks noChangeArrowheads="1"/>
          </p:cNvSpPr>
          <p:nvPr/>
        </p:nvSpPr>
        <p:spPr bwMode="auto">
          <a:xfrm>
            <a:off x="481117" y="57639"/>
            <a:ext cx="10988263"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9pPr>
          </a:lstStyle>
          <a:p>
            <a:pPr algn="ctr">
              <a:buClrTx/>
              <a:buFontTx/>
              <a:buNone/>
            </a:pPr>
            <a:r>
              <a:rPr lang="fr-FR" b="1" dirty="0" err="1">
                <a:solidFill>
                  <a:srgbClr val="FFFFFF"/>
                </a:solidFill>
                <a:ea typeface="Arial" charset="0"/>
                <a:cs typeface="Arial" charset="0"/>
              </a:rPr>
              <a:t>Covid</a:t>
            </a:r>
            <a:r>
              <a:rPr lang="fr-FR" b="1" dirty="0">
                <a:solidFill>
                  <a:srgbClr val="FFFFFF"/>
                </a:solidFill>
                <a:ea typeface="Arial" charset="0"/>
                <a:cs typeface="Arial" charset="0"/>
              </a:rPr>
              <a:t> et genre : exploration systémique</a:t>
            </a:r>
          </a:p>
        </p:txBody>
      </p:sp>
    </p:spTree>
    <p:extLst>
      <p:ext uri="{BB962C8B-B14F-4D97-AF65-F5344CB8AC3E}">
        <p14:creationId xmlns:p14="http://schemas.microsoft.com/office/powerpoint/2010/main" val="14088545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3065DCB-EA67-6E48-B70D-E3AEC91E85AC}"/>
              </a:ext>
            </a:extLst>
          </p:cNvPr>
          <p:cNvPicPr>
            <a:picLocks noChangeAspect="1"/>
          </p:cNvPicPr>
          <p:nvPr/>
        </p:nvPicPr>
        <p:blipFill>
          <a:blip r:embed="rId3"/>
          <a:stretch>
            <a:fillRect/>
          </a:stretch>
        </p:blipFill>
        <p:spPr>
          <a:xfrm>
            <a:off x="2308147" y="1475369"/>
            <a:ext cx="7531100" cy="4241800"/>
          </a:xfrm>
          <a:prstGeom prst="rect">
            <a:avLst/>
          </a:prstGeom>
        </p:spPr>
      </p:pic>
      <p:sp>
        <p:nvSpPr>
          <p:cNvPr id="4" name="ZoneTexte 3">
            <a:extLst>
              <a:ext uri="{FF2B5EF4-FFF2-40B4-BE49-F238E27FC236}">
                <a16:creationId xmlns:a16="http://schemas.microsoft.com/office/drawing/2014/main" id="{7E53F1D3-04CC-5D4F-8278-A62BD68587D5}"/>
              </a:ext>
            </a:extLst>
          </p:cNvPr>
          <p:cNvSpPr txBox="1"/>
          <p:nvPr/>
        </p:nvSpPr>
        <p:spPr>
          <a:xfrm>
            <a:off x="4214759" y="6090473"/>
            <a:ext cx="6911764" cy="338554"/>
          </a:xfrm>
          <a:prstGeom prst="rect">
            <a:avLst/>
          </a:prstGeom>
          <a:noFill/>
        </p:spPr>
        <p:txBody>
          <a:bodyPr wrap="none" rtlCol="0">
            <a:spAutoFit/>
          </a:bodyPr>
          <a:lstStyle/>
          <a:p>
            <a:r>
              <a:rPr lang="fr-FR" sz="1600" i="1" dirty="0"/>
              <a:t>Etude française réalisée à partir du Système National des Donnée de Santé  2021 </a:t>
            </a:r>
          </a:p>
        </p:txBody>
      </p:sp>
      <p:sp>
        <p:nvSpPr>
          <p:cNvPr id="6" name="Rectangle 5">
            <a:extLst>
              <a:ext uri="{FF2B5EF4-FFF2-40B4-BE49-F238E27FC236}">
                <a16:creationId xmlns:a16="http://schemas.microsoft.com/office/drawing/2014/main" id="{DC8507D4-F336-9F47-B91E-AEE355522386}"/>
              </a:ext>
            </a:extLst>
          </p:cNvPr>
          <p:cNvSpPr>
            <a:spLocks noChangeArrowheads="1"/>
          </p:cNvSpPr>
          <p:nvPr/>
        </p:nvSpPr>
        <p:spPr bwMode="auto">
          <a:xfrm>
            <a:off x="0" y="16561"/>
            <a:ext cx="12192000" cy="546003"/>
          </a:xfrm>
          <a:prstGeom prst="rect">
            <a:avLst/>
          </a:prstGeom>
          <a:gradFill rotWithShape="0">
            <a:gsLst>
              <a:gs pos="100000">
                <a:schemeClr val="accent1">
                  <a:lumMod val="75000"/>
                </a:schemeClr>
              </a:gs>
              <a:gs pos="0">
                <a:schemeClr val="accent1">
                  <a:lumMod val="60000"/>
                  <a:lumOff val="40000"/>
                </a:schemeClr>
              </a:gs>
              <a:gs pos="100000">
                <a:srgbClr val="99CC00">
                  <a:alpha val="93999"/>
                </a:srgbClr>
              </a:gs>
            </a:gsLst>
            <a:lin ang="5400000" scaled="1"/>
          </a:gra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7" name="Text Box 2">
            <a:extLst>
              <a:ext uri="{FF2B5EF4-FFF2-40B4-BE49-F238E27FC236}">
                <a16:creationId xmlns:a16="http://schemas.microsoft.com/office/drawing/2014/main" id="{DFDB1D79-1B02-EF4B-9207-F13C56269297}"/>
              </a:ext>
            </a:extLst>
          </p:cNvPr>
          <p:cNvSpPr txBox="1">
            <a:spLocks noChangeArrowheads="1"/>
          </p:cNvSpPr>
          <p:nvPr/>
        </p:nvSpPr>
        <p:spPr bwMode="auto">
          <a:xfrm>
            <a:off x="481117" y="57639"/>
            <a:ext cx="10988263"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9pPr>
          </a:lstStyle>
          <a:p>
            <a:pPr algn="ctr">
              <a:buClrTx/>
              <a:buFontTx/>
              <a:buNone/>
            </a:pPr>
            <a:r>
              <a:rPr lang="fr-FR" b="1" dirty="0">
                <a:solidFill>
                  <a:srgbClr val="FFFFFF"/>
                </a:solidFill>
                <a:ea typeface="Arial" charset="0"/>
                <a:cs typeface="Arial" charset="0"/>
              </a:rPr>
              <a:t>Données françaises </a:t>
            </a:r>
            <a:r>
              <a:rPr lang="fr-FR" b="1" dirty="0" err="1">
                <a:solidFill>
                  <a:srgbClr val="FFFFFF"/>
                </a:solidFill>
                <a:ea typeface="Arial" charset="0"/>
                <a:cs typeface="Arial" charset="0"/>
              </a:rPr>
              <a:t>Covid</a:t>
            </a:r>
            <a:r>
              <a:rPr lang="fr-FR" b="1" dirty="0">
                <a:solidFill>
                  <a:srgbClr val="FFFFFF"/>
                </a:solidFill>
                <a:ea typeface="Arial" charset="0"/>
                <a:cs typeface="Arial" charset="0"/>
              </a:rPr>
              <a:t>/âge et genre</a:t>
            </a:r>
          </a:p>
          <a:p>
            <a:pPr algn="ctr">
              <a:buClrTx/>
              <a:buFontTx/>
              <a:buNone/>
            </a:pPr>
            <a:endParaRPr lang="fr-FR" b="1" dirty="0" err="1">
              <a:solidFill>
                <a:srgbClr val="FFFFFF"/>
              </a:solidFill>
              <a:ea typeface="Arial" charset="0"/>
              <a:cs typeface="Arial" charset="0"/>
            </a:endParaRPr>
          </a:p>
        </p:txBody>
      </p:sp>
    </p:spTree>
    <p:extLst>
      <p:ext uri="{BB962C8B-B14F-4D97-AF65-F5344CB8AC3E}">
        <p14:creationId xmlns:p14="http://schemas.microsoft.com/office/powerpoint/2010/main" val="8697927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BC4BA9D-5C6C-BA43-8713-71AB73517B8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06283" y="1126272"/>
            <a:ext cx="9400691" cy="5393173"/>
          </a:xfrm>
          <a:prstGeom prst="rect">
            <a:avLst/>
          </a:prstGeom>
        </p:spPr>
      </p:pic>
      <p:sp>
        <p:nvSpPr>
          <p:cNvPr id="3" name="ZoneTexte 2">
            <a:extLst>
              <a:ext uri="{FF2B5EF4-FFF2-40B4-BE49-F238E27FC236}">
                <a16:creationId xmlns:a16="http://schemas.microsoft.com/office/drawing/2014/main" id="{57F39DE7-C461-914D-8BEF-C7DEF758C3F0}"/>
              </a:ext>
            </a:extLst>
          </p:cNvPr>
          <p:cNvSpPr txBox="1"/>
          <p:nvPr/>
        </p:nvSpPr>
        <p:spPr>
          <a:xfrm>
            <a:off x="896318" y="6450528"/>
            <a:ext cx="11070210" cy="338554"/>
          </a:xfrm>
          <a:prstGeom prst="rect">
            <a:avLst/>
          </a:prstGeom>
          <a:noFill/>
        </p:spPr>
        <p:txBody>
          <a:bodyPr wrap="none" rtlCol="0">
            <a:spAutoFit/>
          </a:bodyPr>
          <a:lstStyle/>
          <a:p>
            <a:r>
              <a:rPr lang="fr-FR" sz="1600" i="1" dirty="0" err="1"/>
              <a:t>Considering</a:t>
            </a:r>
            <a:r>
              <a:rPr lang="fr-FR" sz="1600" i="1" dirty="0"/>
              <a:t> how </a:t>
            </a:r>
            <a:r>
              <a:rPr lang="fr-FR" sz="1600" i="1" dirty="0" err="1"/>
              <a:t>biological</a:t>
            </a:r>
            <a:r>
              <a:rPr lang="fr-FR" sz="1600" i="1" dirty="0"/>
              <a:t> </a:t>
            </a:r>
            <a:r>
              <a:rPr lang="fr-FR" sz="1600" i="1" dirty="0" err="1"/>
              <a:t>sex</a:t>
            </a:r>
            <a:r>
              <a:rPr lang="fr-FR" sz="1600" i="1" dirty="0"/>
              <a:t> impacts immune </a:t>
            </a:r>
            <a:r>
              <a:rPr lang="fr-FR" sz="1600" i="1" dirty="0" err="1"/>
              <a:t>responses</a:t>
            </a:r>
            <a:r>
              <a:rPr lang="fr-FR" sz="1600" i="1" dirty="0"/>
              <a:t> and COVID-19 </a:t>
            </a:r>
            <a:r>
              <a:rPr lang="fr-FR" sz="1600" i="1" dirty="0" err="1"/>
              <a:t>outcomes</a:t>
            </a:r>
            <a:r>
              <a:rPr lang="fr-FR" sz="1600" i="1" dirty="0"/>
              <a:t>. Nature </a:t>
            </a:r>
            <a:r>
              <a:rPr lang="fr-FR" sz="1600" i="1" dirty="0" err="1"/>
              <a:t>Reviews</a:t>
            </a:r>
            <a:r>
              <a:rPr lang="fr-FR" sz="1600" i="1" dirty="0"/>
              <a:t> </a:t>
            </a:r>
            <a:r>
              <a:rPr lang="fr-FR" sz="1600" i="1" dirty="0" err="1"/>
              <a:t>Immunology</a:t>
            </a:r>
            <a:r>
              <a:rPr lang="fr-FR" sz="1600" i="1" dirty="0"/>
              <a:t> 2020; 20:442–447 </a:t>
            </a:r>
          </a:p>
        </p:txBody>
      </p:sp>
      <p:sp>
        <p:nvSpPr>
          <p:cNvPr id="6" name="Rectangle 5">
            <a:extLst>
              <a:ext uri="{FF2B5EF4-FFF2-40B4-BE49-F238E27FC236}">
                <a16:creationId xmlns:a16="http://schemas.microsoft.com/office/drawing/2014/main" id="{BD5C73D5-DB1F-D745-ACD1-4BF655B2FEED}"/>
              </a:ext>
            </a:extLst>
          </p:cNvPr>
          <p:cNvSpPr>
            <a:spLocks noChangeArrowheads="1"/>
          </p:cNvSpPr>
          <p:nvPr/>
        </p:nvSpPr>
        <p:spPr bwMode="auto">
          <a:xfrm>
            <a:off x="0" y="16561"/>
            <a:ext cx="12192000" cy="546003"/>
          </a:xfrm>
          <a:prstGeom prst="rect">
            <a:avLst/>
          </a:prstGeom>
          <a:gradFill rotWithShape="0">
            <a:gsLst>
              <a:gs pos="100000">
                <a:schemeClr val="accent1">
                  <a:lumMod val="75000"/>
                </a:schemeClr>
              </a:gs>
              <a:gs pos="0">
                <a:schemeClr val="accent1">
                  <a:lumMod val="60000"/>
                  <a:lumOff val="40000"/>
                </a:schemeClr>
              </a:gs>
              <a:gs pos="100000">
                <a:srgbClr val="99CC00">
                  <a:alpha val="93999"/>
                </a:srgbClr>
              </a:gs>
            </a:gsLst>
            <a:lin ang="5400000" scaled="1"/>
          </a:gra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7" name="Text Box 2">
            <a:extLst>
              <a:ext uri="{FF2B5EF4-FFF2-40B4-BE49-F238E27FC236}">
                <a16:creationId xmlns:a16="http://schemas.microsoft.com/office/drawing/2014/main" id="{CA11E6A4-FAF1-3249-9D50-5091B09FBBE5}"/>
              </a:ext>
            </a:extLst>
          </p:cNvPr>
          <p:cNvSpPr txBox="1">
            <a:spLocks noChangeArrowheads="1"/>
          </p:cNvSpPr>
          <p:nvPr/>
        </p:nvSpPr>
        <p:spPr bwMode="auto">
          <a:xfrm>
            <a:off x="481117" y="57639"/>
            <a:ext cx="10988263"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9pPr>
          </a:lstStyle>
          <a:p>
            <a:pPr algn="ctr">
              <a:buClrTx/>
              <a:buFontTx/>
              <a:buNone/>
            </a:pPr>
            <a:r>
              <a:rPr lang="fr-FR" b="1" dirty="0">
                <a:solidFill>
                  <a:srgbClr val="FFFFFF"/>
                </a:solidFill>
                <a:ea typeface="Arial" charset="0"/>
                <a:cs typeface="Arial" charset="0"/>
              </a:rPr>
              <a:t>Analyse comparative des décès par COVID-19 par pays, sexe et âge</a:t>
            </a:r>
          </a:p>
          <a:p>
            <a:pPr algn="ctr">
              <a:buClrTx/>
              <a:buFontTx/>
              <a:buNone/>
            </a:pPr>
            <a:endParaRPr lang="fr-FR" b="1" dirty="0" err="1">
              <a:solidFill>
                <a:srgbClr val="FFFFFF"/>
              </a:solidFill>
              <a:ea typeface="Arial" charset="0"/>
              <a:cs typeface="Arial" charset="0"/>
            </a:endParaRPr>
          </a:p>
        </p:txBody>
      </p:sp>
    </p:spTree>
    <p:extLst>
      <p:ext uri="{BB962C8B-B14F-4D97-AF65-F5344CB8AC3E}">
        <p14:creationId xmlns:p14="http://schemas.microsoft.com/office/powerpoint/2010/main" val="1406871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72FFE5A-CCFE-7845-BBFD-0B8A91F8EE39}"/>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980190" y="869795"/>
            <a:ext cx="8231620" cy="5636108"/>
          </a:xfrm>
          <a:prstGeom prst="rect">
            <a:avLst/>
          </a:prstGeom>
        </p:spPr>
      </p:pic>
      <p:sp>
        <p:nvSpPr>
          <p:cNvPr id="6" name="ZoneTexte 5">
            <a:extLst>
              <a:ext uri="{FF2B5EF4-FFF2-40B4-BE49-F238E27FC236}">
                <a16:creationId xmlns:a16="http://schemas.microsoft.com/office/drawing/2014/main" id="{BD87F619-F0AA-2B4C-9F8B-DEBB88E22287}"/>
              </a:ext>
            </a:extLst>
          </p:cNvPr>
          <p:cNvSpPr txBox="1"/>
          <p:nvPr/>
        </p:nvSpPr>
        <p:spPr>
          <a:xfrm>
            <a:off x="4771696" y="6400799"/>
            <a:ext cx="7252306" cy="338554"/>
          </a:xfrm>
          <a:prstGeom prst="rect">
            <a:avLst/>
          </a:prstGeom>
          <a:noFill/>
        </p:spPr>
        <p:txBody>
          <a:bodyPr wrap="none" rtlCol="0">
            <a:spAutoFit/>
          </a:bodyPr>
          <a:lstStyle/>
          <a:p>
            <a:r>
              <a:rPr lang="fr-FR" sz="1600" i="1" dirty="0">
                <a:hlinkClick r:id="rId3"/>
              </a:rPr>
              <a:t>https://globalhealth5050.org/the-sex-gender-and-covid-19-project/the-data-tracker/</a:t>
            </a:r>
            <a:endParaRPr lang="fr-FR" sz="1600" i="1" dirty="0"/>
          </a:p>
        </p:txBody>
      </p:sp>
      <p:sp>
        <p:nvSpPr>
          <p:cNvPr id="7" name="Rectangle 6">
            <a:extLst>
              <a:ext uri="{FF2B5EF4-FFF2-40B4-BE49-F238E27FC236}">
                <a16:creationId xmlns:a16="http://schemas.microsoft.com/office/drawing/2014/main" id="{F94AF5BC-609F-4A46-A81C-CF61E2C9D7F4}"/>
              </a:ext>
            </a:extLst>
          </p:cNvPr>
          <p:cNvSpPr>
            <a:spLocks noChangeArrowheads="1"/>
          </p:cNvSpPr>
          <p:nvPr/>
        </p:nvSpPr>
        <p:spPr bwMode="auto">
          <a:xfrm>
            <a:off x="0" y="16561"/>
            <a:ext cx="12192000" cy="546003"/>
          </a:xfrm>
          <a:prstGeom prst="rect">
            <a:avLst/>
          </a:prstGeom>
          <a:gradFill rotWithShape="0">
            <a:gsLst>
              <a:gs pos="100000">
                <a:schemeClr val="accent1">
                  <a:lumMod val="75000"/>
                </a:schemeClr>
              </a:gs>
              <a:gs pos="0">
                <a:schemeClr val="accent1">
                  <a:lumMod val="60000"/>
                  <a:lumOff val="40000"/>
                </a:schemeClr>
              </a:gs>
              <a:gs pos="100000">
                <a:srgbClr val="99CC00">
                  <a:alpha val="93999"/>
                </a:srgbClr>
              </a:gs>
            </a:gsLst>
            <a:lin ang="5400000" scaled="1"/>
          </a:gra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8" name="Text Box 2">
            <a:extLst>
              <a:ext uri="{FF2B5EF4-FFF2-40B4-BE49-F238E27FC236}">
                <a16:creationId xmlns:a16="http://schemas.microsoft.com/office/drawing/2014/main" id="{15EFE446-001D-9B41-86B2-96920387B7F8}"/>
              </a:ext>
            </a:extLst>
          </p:cNvPr>
          <p:cNvSpPr txBox="1">
            <a:spLocks noChangeArrowheads="1"/>
          </p:cNvSpPr>
          <p:nvPr/>
        </p:nvSpPr>
        <p:spPr bwMode="auto">
          <a:xfrm>
            <a:off x="481117" y="57639"/>
            <a:ext cx="10988263"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9pPr>
          </a:lstStyle>
          <a:p>
            <a:pPr algn="ctr">
              <a:buClrTx/>
              <a:buFontTx/>
              <a:buNone/>
            </a:pPr>
            <a:r>
              <a:rPr lang="fr-FR" b="1" dirty="0">
                <a:solidFill>
                  <a:srgbClr val="FFFFFF"/>
                </a:solidFill>
                <a:ea typeface="Arial" charset="0"/>
                <a:cs typeface="Arial" charset="0"/>
              </a:rPr>
              <a:t>Admissions en soins intensifs</a:t>
            </a:r>
          </a:p>
        </p:txBody>
      </p:sp>
    </p:spTree>
    <p:extLst>
      <p:ext uri="{BB962C8B-B14F-4D97-AF65-F5344CB8AC3E}">
        <p14:creationId xmlns:p14="http://schemas.microsoft.com/office/powerpoint/2010/main" val="2824969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16561"/>
            <a:ext cx="12192000" cy="546003"/>
          </a:xfrm>
          <a:prstGeom prst="rect">
            <a:avLst/>
          </a:prstGeom>
          <a:gradFill rotWithShape="0">
            <a:gsLst>
              <a:gs pos="100000">
                <a:schemeClr val="accent1">
                  <a:lumMod val="75000"/>
                </a:schemeClr>
              </a:gs>
              <a:gs pos="0">
                <a:schemeClr val="accent1">
                  <a:lumMod val="60000"/>
                  <a:lumOff val="40000"/>
                </a:schemeClr>
              </a:gs>
              <a:gs pos="100000">
                <a:srgbClr val="99CC00">
                  <a:alpha val="93999"/>
                </a:srgbClr>
              </a:gs>
            </a:gsLst>
            <a:lin ang="5400000" scaled="1"/>
          </a:gra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6" name="Text Box 2"/>
          <p:cNvSpPr txBox="1">
            <a:spLocks noChangeArrowheads="1"/>
          </p:cNvSpPr>
          <p:nvPr/>
        </p:nvSpPr>
        <p:spPr bwMode="auto">
          <a:xfrm>
            <a:off x="5482312" y="-3083"/>
            <a:ext cx="1159590"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9pPr>
          </a:lstStyle>
          <a:p>
            <a:pPr>
              <a:buClrTx/>
              <a:buFontTx/>
              <a:buNone/>
            </a:pPr>
            <a:r>
              <a:rPr lang="fr-FR" sz="2800" b="1" dirty="0">
                <a:solidFill>
                  <a:srgbClr val="FFFFFF"/>
                </a:solidFill>
                <a:ea typeface="Arial" charset="0"/>
                <a:cs typeface="Arial" charset="0"/>
              </a:rPr>
              <a:t>PLAN</a:t>
            </a:r>
          </a:p>
        </p:txBody>
      </p:sp>
      <p:sp>
        <p:nvSpPr>
          <p:cNvPr id="2" name="ZoneTexte 1"/>
          <p:cNvSpPr txBox="1"/>
          <p:nvPr/>
        </p:nvSpPr>
        <p:spPr>
          <a:xfrm>
            <a:off x="1819286" y="1103614"/>
            <a:ext cx="1584088" cy="400110"/>
          </a:xfrm>
          <a:prstGeom prst="rect">
            <a:avLst/>
          </a:prstGeom>
          <a:noFill/>
        </p:spPr>
        <p:txBody>
          <a:bodyPr wrap="none" rtlCol="0">
            <a:spAutoFit/>
          </a:bodyPr>
          <a:lstStyle/>
          <a:p>
            <a:r>
              <a:rPr lang="fr-FR" sz="2000" b="1" cap="all" dirty="0">
                <a:latin typeface="Arial" charset="0"/>
                <a:ea typeface="Arial" charset="0"/>
                <a:cs typeface="Arial" charset="0"/>
              </a:rPr>
              <a:t>Contexte</a:t>
            </a:r>
          </a:p>
        </p:txBody>
      </p:sp>
      <p:sp>
        <p:nvSpPr>
          <p:cNvPr id="33" name="ZoneTexte 32"/>
          <p:cNvSpPr txBox="1"/>
          <p:nvPr/>
        </p:nvSpPr>
        <p:spPr>
          <a:xfrm>
            <a:off x="1819286" y="2275712"/>
            <a:ext cx="3453446" cy="400110"/>
          </a:xfrm>
          <a:prstGeom prst="rect">
            <a:avLst/>
          </a:prstGeom>
          <a:noFill/>
        </p:spPr>
        <p:txBody>
          <a:bodyPr wrap="none" rtlCol="0">
            <a:spAutoFit/>
          </a:bodyPr>
          <a:lstStyle/>
          <a:p>
            <a:r>
              <a:rPr lang="fr-FR" sz="2000" b="1" cap="all" dirty="0">
                <a:solidFill>
                  <a:schemeClr val="bg2">
                    <a:lumMod val="75000"/>
                  </a:schemeClr>
                </a:solidFill>
                <a:latin typeface="Arial" charset="0"/>
                <a:ea typeface="Arial" charset="0"/>
                <a:cs typeface="Arial" charset="0"/>
              </a:rPr>
              <a:t>L’entrée du SARS-Cov2</a:t>
            </a:r>
          </a:p>
        </p:txBody>
      </p:sp>
      <p:sp>
        <p:nvSpPr>
          <p:cNvPr id="18" name="ZoneTexte 17">
            <a:extLst>
              <a:ext uri="{FF2B5EF4-FFF2-40B4-BE49-F238E27FC236}">
                <a16:creationId xmlns:a16="http://schemas.microsoft.com/office/drawing/2014/main" id="{383E56BF-23D4-42F5-8F16-B85CAEF5FEED}"/>
              </a:ext>
            </a:extLst>
          </p:cNvPr>
          <p:cNvSpPr txBox="1"/>
          <p:nvPr/>
        </p:nvSpPr>
        <p:spPr>
          <a:xfrm>
            <a:off x="1819286" y="5792004"/>
            <a:ext cx="2082621" cy="400110"/>
          </a:xfrm>
          <a:prstGeom prst="rect">
            <a:avLst/>
          </a:prstGeom>
          <a:noFill/>
        </p:spPr>
        <p:txBody>
          <a:bodyPr wrap="square" rtlCol="0">
            <a:spAutoFit/>
          </a:bodyPr>
          <a:lstStyle/>
          <a:p>
            <a:r>
              <a:rPr lang="fr-FR" sz="2000" b="1" cap="all" dirty="0">
                <a:solidFill>
                  <a:schemeClr val="bg2">
                    <a:lumMod val="75000"/>
                  </a:schemeClr>
                </a:solidFill>
                <a:latin typeface="Arial" charset="0"/>
                <a:ea typeface="Arial" charset="0"/>
                <a:cs typeface="Arial" charset="0"/>
              </a:rPr>
              <a:t>Conclusions</a:t>
            </a:r>
          </a:p>
        </p:txBody>
      </p:sp>
      <p:sp>
        <p:nvSpPr>
          <p:cNvPr id="25" name="ZoneTexte 24">
            <a:extLst>
              <a:ext uri="{FF2B5EF4-FFF2-40B4-BE49-F238E27FC236}">
                <a16:creationId xmlns:a16="http://schemas.microsoft.com/office/drawing/2014/main" id="{DC25BBB8-D56C-43A5-8A8E-3D4191E4ED2D}"/>
              </a:ext>
            </a:extLst>
          </p:cNvPr>
          <p:cNvSpPr txBox="1"/>
          <p:nvPr/>
        </p:nvSpPr>
        <p:spPr>
          <a:xfrm>
            <a:off x="1819286" y="3447810"/>
            <a:ext cx="9151031" cy="400110"/>
          </a:xfrm>
          <a:prstGeom prst="rect">
            <a:avLst/>
          </a:prstGeom>
          <a:noFill/>
        </p:spPr>
        <p:txBody>
          <a:bodyPr wrap="none" rtlCol="0">
            <a:spAutoFit/>
          </a:bodyPr>
          <a:lstStyle/>
          <a:p>
            <a:r>
              <a:rPr lang="fr-FR" sz="2000" b="1" cap="all" dirty="0">
                <a:solidFill>
                  <a:schemeClr val="bg2">
                    <a:lumMod val="75000"/>
                  </a:schemeClr>
                </a:solidFill>
                <a:latin typeface="Arial" charset="0"/>
                <a:ea typeface="Arial" charset="0"/>
                <a:cs typeface="Arial" charset="0"/>
              </a:rPr>
              <a:t>Réponse de l’hôte au SARS-Cov2 apport de l’approche OMICS </a:t>
            </a:r>
          </a:p>
        </p:txBody>
      </p:sp>
      <p:sp>
        <p:nvSpPr>
          <p:cNvPr id="30" name="ZoneTexte 29">
            <a:extLst>
              <a:ext uri="{FF2B5EF4-FFF2-40B4-BE49-F238E27FC236}">
                <a16:creationId xmlns:a16="http://schemas.microsoft.com/office/drawing/2014/main" id="{CD7FE968-BFED-4098-87D4-6A45C9054E37}"/>
              </a:ext>
            </a:extLst>
          </p:cNvPr>
          <p:cNvSpPr txBox="1"/>
          <p:nvPr/>
        </p:nvSpPr>
        <p:spPr>
          <a:xfrm>
            <a:off x="1819286" y="4619907"/>
            <a:ext cx="6861558" cy="400110"/>
          </a:xfrm>
          <a:prstGeom prst="rect">
            <a:avLst/>
          </a:prstGeom>
          <a:noFill/>
        </p:spPr>
        <p:txBody>
          <a:bodyPr wrap="none" rtlCol="0">
            <a:spAutoFit/>
          </a:bodyPr>
          <a:lstStyle/>
          <a:p>
            <a:r>
              <a:rPr lang="fr-FR" sz="2000" b="1" cap="all" dirty="0">
                <a:solidFill>
                  <a:schemeClr val="bg2">
                    <a:lumMod val="75000"/>
                  </a:schemeClr>
                </a:solidFill>
                <a:latin typeface="Arial" charset="0"/>
                <a:ea typeface="Arial" charset="0"/>
                <a:cs typeface="Arial" charset="0"/>
              </a:rPr>
              <a:t>Une autre dimension systémique : l’</a:t>
            </a:r>
            <a:r>
              <a:rPr lang="fr-FR" sz="2000" b="1" cap="all" dirty="0" err="1">
                <a:solidFill>
                  <a:schemeClr val="bg2">
                    <a:lumMod val="75000"/>
                  </a:schemeClr>
                </a:solidFill>
                <a:latin typeface="Arial" charset="0"/>
                <a:ea typeface="Arial" charset="0"/>
                <a:cs typeface="Arial" charset="0"/>
              </a:rPr>
              <a:t>exposome</a:t>
            </a:r>
            <a:endParaRPr lang="fr-FR" sz="2000" b="1" cap="all" dirty="0">
              <a:solidFill>
                <a:schemeClr val="bg2">
                  <a:lumMod val="75000"/>
                </a:schemeClr>
              </a:solidFill>
              <a:latin typeface="Arial" charset="0"/>
              <a:ea typeface="Arial" charset="0"/>
              <a:cs typeface="Arial" charset="0"/>
            </a:endParaRPr>
          </a:p>
        </p:txBody>
      </p:sp>
    </p:spTree>
    <p:extLst>
      <p:ext uri="{BB962C8B-B14F-4D97-AF65-F5344CB8AC3E}">
        <p14:creationId xmlns:p14="http://schemas.microsoft.com/office/powerpoint/2010/main" val="24975419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7"/>
          <p:cNvSpPr txBox="1">
            <a:spLocks/>
          </p:cNvSpPr>
          <p:nvPr/>
        </p:nvSpPr>
        <p:spPr>
          <a:xfrm>
            <a:off x="407985" y="710502"/>
            <a:ext cx="11485473" cy="5548407"/>
          </a:xfrm>
          <a:prstGeom prst="rect">
            <a:avLst/>
          </a:prstGeom>
        </p:spPr>
        <p:txBody>
          <a:bodyPr/>
          <a:lstStyle>
            <a:lvl1pPr marL="342900" indent="-342900" algn="l" defTabSz="457200" rtl="0" eaLnBrk="1" latinLnBrk="0" hangingPunct="1">
              <a:spcBef>
                <a:spcPct val="20000"/>
              </a:spcBef>
              <a:buFont typeface="Arial"/>
              <a:buChar char="•"/>
              <a:defRPr sz="32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baseline="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2800" b="1" dirty="0"/>
              <a:t>GWAS 50 000 patients infectés (vs. 2 millions contrôles). 13 </a:t>
            </a:r>
            <a:r>
              <a:rPr lang="fr-FR" sz="2800" b="1" dirty="0" err="1"/>
              <a:t>loci</a:t>
            </a:r>
            <a:r>
              <a:rPr lang="fr-FR" sz="2800" b="1" dirty="0"/>
              <a:t> associés à des formes graves, pas de différence de sexe.</a:t>
            </a:r>
          </a:p>
          <a:p>
            <a:endParaRPr lang="fr-FR" sz="2800" b="1" dirty="0"/>
          </a:p>
          <a:p>
            <a:r>
              <a:rPr lang="fr-FR" sz="2800" b="1" dirty="0"/>
              <a:t>Données contradictoires H-F sur la quantité de ACE2 et de TMPRSS2</a:t>
            </a:r>
          </a:p>
          <a:p>
            <a:endParaRPr lang="fr-FR" sz="2800" b="1" dirty="0"/>
          </a:p>
          <a:p>
            <a:r>
              <a:rPr lang="fr-FR" sz="2800" b="1" dirty="0"/>
              <a:t>Hormones sexuelles féminines : ne colle pas avec la pyramide des âges de mortalité</a:t>
            </a:r>
          </a:p>
          <a:p>
            <a:pPr marL="0" indent="0">
              <a:buNone/>
            </a:pPr>
            <a:r>
              <a:rPr lang="fr-FR" sz="2800" b="1" dirty="0"/>
              <a:t> </a:t>
            </a:r>
          </a:p>
          <a:p>
            <a:r>
              <a:rPr lang="fr-FR" sz="2800" b="1" dirty="0"/>
              <a:t>Testostérone : effets contradictoires et sur de petites cohortes</a:t>
            </a:r>
          </a:p>
          <a:p>
            <a:endParaRPr lang="fr-FR" sz="2800" b="1" dirty="0"/>
          </a:p>
          <a:p>
            <a:r>
              <a:rPr lang="fr-FR" sz="2800" b="1" dirty="0"/>
              <a:t>Immunologie : petites cohortes et différences faibles</a:t>
            </a:r>
          </a:p>
          <a:p>
            <a:endParaRPr lang="fr-FR" sz="2800" b="1" dirty="0"/>
          </a:p>
          <a:p>
            <a:pPr lvl="2"/>
            <a:endParaRPr lang="fr-FR" sz="2800" b="1" dirty="0"/>
          </a:p>
        </p:txBody>
      </p:sp>
      <p:sp>
        <p:nvSpPr>
          <p:cNvPr id="4" name="ZoneTexte 3">
            <a:extLst>
              <a:ext uri="{FF2B5EF4-FFF2-40B4-BE49-F238E27FC236}">
                <a16:creationId xmlns:a16="http://schemas.microsoft.com/office/drawing/2014/main" id="{789FE5D6-196D-D74F-A4EB-B2531E67CC32}"/>
              </a:ext>
            </a:extLst>
          </p:cNvPr>
          <p:cNvSpPr txBox="1"/>
          <p:nvPr/>
        </p:nvSpPr>
        <p:spPr>
          <a:xfrm>
            <a:off x="3456206" y="1655377"/>
            <a:ext cx="8613384" cy="338554"/>
          </a:xfrm>
          <a:prstGeom prst="rect">
            <a:avLst/>
          </a:prstGeom>
          <a:noFill/>
        </p:spPr>
        <p:txBody>
          <a:bodyPr wrap="none" rtlCol="0">
            <a:spAutoFit/>
          </a:bodyPr>
          <a:lstStyle/>
          <a:p>
            <a:r>
              <a:rPr lang="fr-FR" sz="1600" i="1" dirty="0"/>
              <a:t>COVID-19 Host </a:t>
            </a:r>
            <a:r>
              <a:rPr lang="fr-FR" sz="1600" i="1" dirty="0" err="1"/>
              <a:t>Genetics</a:t>
            </a:r>
            <a:r>
              <a:rPr lang="fr-FR" sz="1600" i="1" dirty="0"/>
              <a:t> Initiative. </a:t>
            </a:r>
            <a:r>
              <a:rPr lang="fr-FR" sz="1600" i="1" dirty="0" err="1"/>
              <a:t>Mapping</a:t>
            </a:r>
            <a:r>
              <a:rPr lang="fr-FR" sz="1600" i="1" dirty="0"/>
              <a:t> the </a:t>
            </a:r>
            <a:r>
              <a:rPr lang="fr-FR" sz="1600" i="1" dirty="0" err="1"/>
              <a:t>human</a:t>
            </a:r>
            <a:r>
              <a:rPr lang="fr-FR" sz="1600" i="1" dirty="0"/>
              <a:t> </a:t>
            </a:r>
            <a:r>
              <a:rPr lang="fr-FR" sz="1600" i="1" dirty="0" err="1"/>
              <a:t>genetic</a:t>
            </a:r>
            <a:r>
              <a:rPr lang="fr-FR" sz="1600" i="1" dirty="0"/>
              <a:t> architecture of COVID-19. Nature 2021</a:t>
            </a:r>
          </a:p>
        </p:txBody>
      </p:sp>
      <p:sp>
        <p:nvSpPr>
          <p:cNvPr id="6" name="ZoneTexte 5">
            <a:extLst>
              <a:ext uri="{FF2B5EF4-FFF2-40B4-BE49-F238E27FC236}">
                <a16:creationId xmlns:a16="http://schemas.microsoft.com/office/drawing/2014/main" id="{E9A6E69A-CC7E-1D4F-8C2E-FD1A8123F627}"/>
              </a:ext>
            </a:extLst>
          </p:cNvPr>
          <p:cNvSpPr txBox="1"/>
          <p:nvPr/>
        </p:nvSpPr>
        <p:spPr>
          <a:xfrm>
            <a:off x="1104901" y="2531933"/>
            <a:ext cx="11087099" cy="830997"/>
          </a:xfrm>
          <a:prstGeom prst="rect">
            <a:avLst/>
          </a:prstGeom>
          <a:noFill/>
        </p:spPr>
        <p:txBody>
          <a:bodyPr wrap="square" rtlCol="0">
            <a:spAutoFit/>
          </a:bodyPr>
          <a:lstStyle/>
          <a:p>
            <a:pPr algn="r"/>
            <a:r>
              <a:rPr lang="fr-FR" sz="1600" i="1" dirty="0"/>
              <a:t>Age- and </a:t>
            </a:r>
            <a:r>
              <a:rPr lang="fr-FR" sz="1600" i="1" dirty="0" err="1"/>
              <a:t>gender-related</a:t>
            </a:r>
            <a:r>
              <a:rPr lang="fr-FR" sz="1600" i="1" dirty="0"/>
              <a:t> </a:t>
            </a:r>
            <a:r>
              <a:rPr lang="fr-FR" sz="1600" i="1" dirty="0" err="1"/>
              <a:t>difference</a:t>
            </a:r>
            <a:r>
              <a:rPr lang="fr-FR" sz="1600" i="1" dirty="0"/>
              <a:t> of ACE2 expression in rat </a:t>
            </a:r>
            <a:r>
              <a:rPr lang="fr-FR" sz="1600" i="1" dirty="0" err="1"/>
              <a:t>lung</a:t>
            </a:r>
            <a:r>
              <a:rPr lang="fr-FR" sz="1600" i="1" dirty="0"/>
              <a:t>. Life </a:t>
            </a:r>
            <a:r>
              <a:rPr lang="fr-FR" sz="1600" i="1" dirty="0" err="1"/>
              <a:t>Sci</a:t>
            </a:r>
            <a:r>
              <a:rPr lang="fr-FR" sz="1600" i="1" dirty="0"/>
              <a:t>. 2006;78:2166‐71</a:t>
            </a:r>
          </a:p>
          <a:p>
            <a:pPr algn="r"/>
            <a:r>
              <a:rPr lang="fr-FR" sz="1600" i="1" dirty="0"/>
              <a:t>Expression of the SARS-CoV-2 </a:t>
            </a:r>
            <a:r>
              <a:rPr lang="fr-FR" sz="1600" i="1" dirty="0" err="1"/>
              <a:t>cell</a:t>
            </a:r>
            <a:r>
              <a:rPr lang="fr-FR" sz="1600" i="1" dirty="0"/>
              <a:t> </a:t>
            </a:r>
            <a:r>
              <a:rPr lang="fr-FR" sz="1600" i="1" dirty="0" err="1"/>
              <a:t>receptor</a:t>
            </a:r>
            <a:r>
              <a:rPr lang="fr-FR" sz="1600" i="1" dirty="0"/>
              <a:t> </a:t>
            </a:r>
            <a:r>
              <a:rPr lang="fr-FR" sz="1600" i="1" dirty="0" err="1"/>
              <a:t>gene</a:t>
            </a:r>
            <a:r>
              <a:rPr lang="fr-FR" sz="1600" i="1" dirty="0"/>
              <a:t> ACE2 in a </a:t>
            </a:r>
            <a:r>
              <a:rPr lang="fr-FR" sz="1600" i="1" dirty="0" err="1"/>
              <a:t>wide</a:t>
            </a:r>
            <a:r>
              <a:rPr lang="fr-FR" sz="1600" i="1" dirty="0"/>
              <a:t> </a:t>
            </a:r>
            <a:r>
              <a:rPr lang="fr-FR" sz="1600" i="1" dirty="0" err="1"/>
              <a:t>variety</a:t>
            </a:r>
            <a:r>
              <a:rPr lang="fr-FR" sz="1600" i="1" dirty="0"/>
              <a:t> of </a:t>
            </a:r>
            <a:r>
              <a:rPr lang="fr-FR" sz="1600" i="1" dirty="0" err="1"/>
              <a:t>human</a:t>
            </a:r>
            <a:r>
              <a:rPr lang="fr-FR" sz="1600" i="1" dirty="0"/>
              <a:t> tissues. </a:t>
            </a:r>
            <a:r>
              <a:rPr lang="fr-FR" sz="1600" i="1" dirty="0" err="1"/>
              <a:t>Infectious</a:t>
            </a:r>
            <a:r>
              <a:rPr lang="fr-FR" sz="1600" i="1" dirty="0"/>
              <a:t> </a:t>
            </a:r>
            <a:r>
              <a:rPr lang="fr-FR" sz="1600" i="1" dirty="0" err="1"/>
              <a:t>Diseases</a:t>
            </a:r>
            <a:r>
              <a:rPr lang="fr-FR" sz="1600" i="1" dirty="0"/>
              <a:t> of </a:t>
            </a:r>
            <a:r>
              <a:rPr lang="fr-FR" sz="1600" i="1" dirty="0" err="1"/>
              <a:t>Poverty</a:t>
            </a:r>
            <a:r>
              <a:rPr lang="fr-FR" sz="1600" i="1" dirty="0"/>
              <a:t>. 2020;9:45</a:t>
            </a:r>
          </a:p>
          <a:p>
            <a:pPr algn="r"/>
            <a:r>
              <a:rPr lang="fr-FR" sz="1600" i="1" dirty="0"/>
              <a:t>TMPRSS2 and COVID-19: </a:t>
            </a:r>
            <a:r>
              <a:rPr lang="fr-FR" sz="1600" i="1" dirty="0" err="1"/>
              <a:t>Serendipity</a:t>
            </a:r>
            <a:r>
              <a:rPr lang="fr-FR" sz="1600" i="1" dirty="0"/>
              <a:t> or </a:t>
            </a:r>
            <a:r>
              <a:rPr lang="fr-FR" sz="1600" i="1" dirty="0" err="1"/>
              <a:t>opportunity</a:t>
            </a:r>
            <a:r>
              <a:rPr lang="fr-FR" sz="1600" i="1" dirty="0"/>
              <a:t> for intervention? Cancer </a:t>
            </a:r>
            <a:r>
              <a:rPr lang="fr-FR" sz="1600" i="1" dirty="0" err="1"/>
              <a:t>Discov</a:t>
            </a:r>
            <a:r>
              <a:rPr lang="fr-FR" sz="1600" i="1" dirty="0"/>
              <a:t>. 2020;10:779‐82</a:t>
            </a:r>
          </a:p>
        </p:txBody>
      </p:sp>
      <p:sp>
        <p:nvSpPr>
          <p:cNvPr id="7" name="Rectangle 6">
            <a:extLst>
              <a:ext uri="{FF2B5EF4-FFF2-40B4-BE49-F238E27FC236}">
                <a16:creationId xmlns:a16="http://schemas.microsoft.com/office/drawing/2014/main" id="{2BBD2DDE-149B-674C-BB49-4155E7046792}"/>
              </a:ext>
            </a:extLst>
          </p:cNvPr>
          <p:cNvSpPr>
            <a:spLocks noChangeArrowheads="1"/>
          </p:cNvSpPr>
          <p:nvPr/>
        </p:nvSpPr>
        <p:spPr bwMode="auto">
          <a:xfrm>
            <a:off x="0" y="16561"/>
            <a:ext cx="12192000" cy="546003"/>
          </a:xfrm>
          <a:prstGeom prst="rect">
            <a:avLst/>
          </a:prstGeom>
          <a:gradFill rotWithShape="0">
            <a:gsLst>
              <a:gs pos="100000">
                <a:schemeClr val="accent1">
                  <a:lumMod val="75000"/>
                </a:schemeClr>
              </a:gs>
              <a:gs pos="0">
                <a:schemeClr val="accent1">
                  <a:lumMod val="60000"/>
                  <a:lumOff val="40000"/>
                </a:schemeClr>
              </a:gs>
              <a:gs pos="100000">
                <a:srgbClr val="99CC00">
                  <a:alpha val="93999"/>
                </a:srgbClr>
              </a:gs>
            </a:gsLst>
            <a:lin ang="5400000" scaled="1"/>
          </a:gra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8" name="Text Box 2">
            <a:extLst>
              <a:ext uri="{FF2B5EF4-FFF2-40B4-BE49-F238E27FC236}">
                <a16:creationId xmlns:a16="http://schemas.microsoft.com/office/drawing/2014/main" id="{8552684D-F0BD-1C4D-9927-9A72B0337D76}"/>
              </a:ext>
            </a:extLst>
          </p:cNvPr>
          <p:cNvSpPr txBox="1">
            <a:spLocks noChangeArrowheads="1"/>
          </p:cNvSpPr>
          <p:nvPr/>
        </p:nvSpPr>
        <p:spPr bwMode="auto">
          <a:xfrm>
            <a:off x="481117" y="57639"/>
            <a:ext cx="10988263"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9pPr>
          </a:lstStyle>
          <a:p>
            <a:pPr algn="ctr">
              <a:buClrTx/>
              <a:buFontTx/>
              <a:buNone/>
            </a:pPr>
            <a:r>
              <a:rPr lang="fr-FR" b="1" dirty="0">
                <a:solidFill>
                  <a:srgbClr val="FFFFFF"/>
                </a:solidFill>
                <a:ea typeface="Arial" charset="0"/>
                <a:cs typeface="Arial" charset="0"/>
              </a:rPr>
              <a:t>Différences génétiques et biologiques </a:t>
            </a:r>
          </a:p>
        </p:txBody>
      </p:sp>
      <p:sp>
        <p:nvSpPr>
          <p:cNvPr id="9" name="ZoneTexte 8">
            <a:extLst>
              <a:ext uri="{FF2B5EF4-FFF2-40B4-BE49-F238E27FC236}">
                <a16:creationId xmlns:a16="http://schemas.microsoft.com/office/drawing/2014/main" id="{64B64433-65C0-A14B-93F3-7B220BB1347F}"/>
              </a:ext>
            </a:extLst>
          </p:cNvPr>
          <p:cNvSpPr txBox="1"/>
          <p:nvPr/>
        </p:nvSpPr>
        <p:spPr>
          <a:xfrm>
            <a:off x="328717" y="4065680"/>
            <a:ext cx="11863283" cy="338554"/>
          </a:xfrm>
          <a:prstGeom prst="rect">
            <a:avLst/>
          </a:prstGeom>
          <a:noFill/>
        </p:spPr>
        <p:txBody>
          <a:bodyPr wrap="square" rtlCol="0">
            <a:spAutoFit/>
          </a:bodyPr>
          <a:lstStyle/>
          <a:p>
            <a:pPr algn="r"/>
            <a:r>
              <a:rPr lang="fr-FR" sz="1600" i="1" dirty="0" err="1"/>
              <a:t>Gender</a:t>
            </a:r>
            <a:r>
              <a:rPr lang="fr-FR" sz="1600" i="1" dirty="0"/>
              <a:t> </a:t>
            </a:r>
            <a:r>
              <a:rPr lang="fr-FR" sz="1600" i="1" dirty="0" err="1"/>
              <a:t>susceptibility</a:t>
            </a:r>
            <a:r>
              <a:rPr lang="fr-FR" sz="1600" i="1" dirty="0"/>
              <a:t> to COVID-19: a </a:t>
            </a:r>
            <a:r>
              <a:rPr lang="fr-FR" sz="1600" i="1" dirty="0" err="1"/>
              <a:t>review</a:t>
            </a:r>
            <a:r>
              <a:rPr lang="fr-FR" sz="1600" i="1" dirty="0"/>
              <a:t> of the putative </a:t>
            </a:r>
            <a:r>
              <a:rPr lang="fr-FR" sz="1600" i="1" dirty="0" err="1"/>
              <a:t>role</a:t>
            </a:r>
            <a:r>
              <a:rPr lang="fr-FR" sz="1600" i="1" dirty="0"/>
              <a:t> of </a:t>
            </a:r>
            <a:r>
              <a:rPr lang="fr-FR" sz="1600" i="1" dirty="0" err="1"/>
              <a:t>sex</a:t>
            </a:r>
            <a:r>
              <a:rPr lang="fr-FR" sz="1600" i="1" dirty="0"/>
              <a:t> hormones and X chromosome. J </a:t>
            </a:r>
            <a:r>
              <a:rPr lang="fr-FR" sz="1600" i="1" dirty="0" err="1"/>
              <a:t>Endocrinol</a:t>
            </a:r>
            <a:r>
              <a:rPr lang="fr-FR" sz="1600" i="1" dirty="0"/>
              <a:t> Invest. 2021;44(5):951‐6</a:t>
            </a:r>
          </a:p>
        </p:txBody>
      </p:sp>
      <p:sp>
        <p:nvSpPr>
          <p:cNvPr id="10" name="ZoneTexte 9">
            <a:extLst>
              <a:ext uri="{FF2B5EF4-FFF2-40B4-BE49-F238E27FC236}">
                <a16:creationId xmlns:a16="http://schemas.microsoft.com/office/drawing/2014/main" id="{EDCD231F-C58E-2F4C-BF62-12912957280F}"/>
              </a:ext>
            </a:extLst>
          </p:cNvPr>
          <p:cNvSpPr txBox="1"/>
          <p:nvPr/>
        </p:nvSpPr>
        <p:spPr>
          <a:xfrm>
            <a:off x="164358" y="5081585"/>
            <a:ext cx="11863283" cy="584775"/>
          </a:xfrm>
          <a:prstGeom prst="rect">
            <a:avLst/>
          </a:prstGeom>
          <a:noFill/>
        </p:spPr>
        <p:txBody>
          <a:bodyPr wrap="square" rtlCol="0">
            <a:spAutoFit/>
          </a:bodyPr>
          <a:lstStyle/>
          <a:p>
            <a:pPr algn="r"/>
            <a:r>
              <a:rPr lang="fr-FR" sz="1600" i="1" dirty="0" err="1"/>
              <a:t>Role</a:t>
            </a:r>
            <a:r>
              <a:rPr lang="fr-FR" sz="1600" i="1" dirty="0"/>
              <a:t> of </a:t>
            </a:r>
            <a:r>
              <a:rPr lang="fr-FR" sz="1600" i="1" dirty="0" err="1"/>
              <a:t>testosterone</a:t>
            </a:r>
            <a:r>
              <a:rPr lang="fr-FR" sz="1600" i="1" dirty="0"/>
              <a:t> in COVID-19 patients A double-</a:t>
            </a:r>
            <a:r>
              <a:rPr lang="fr-FR" sz="1600" i="1" dirty="0" err="1"/>
              <a:t>edged</a:t>
            </a:r>
            <a:r>
              <a:rPr lang="fr-FR" sz="1600" i="1" dirty="0"/>
              <a:t> </a:t>
            </a:r>
            <a:r>
              <a:rPr lang="fr-FR" sz="1600" i="1" dirty="0" err="1"/>
              <a:t>sword</a:t>
            </a:r>
            <a:r>
              <a:rPr lang="fr-FR" sz="1600" i="1" dirty="0"/>
              <a:t>? </a:t>
            </a:r>
            <a:r>
              <a:rPr lang="fr-FR" sz="1600" i="1" dirty="0" err="1"/>
              <a:t>Medical</a:t>
            </a:r>
            <a:r>
              <a:rPr lang="fr-FR" sz="1600" i="1" dirty="0"/>
              <a:t> </a:t>
            </a:r>
            <a:r>
              <a:rPr lang="fr-FR" sz="1600" i="1" dirty="0" err="1"/>
              <a:t>Hypotheses</a:t>
            </a:r>
            <a:r>
              <a:rPr lang="fr-FR" sz="1600" i="1" dirty="0"/>
              <a:t>. 2020;144:110287</a:t>
            </a:r>
          </a:p>
          <a:p>
            <a:pPr algn="r"/>
            <a:endParaRPr lang="fr-FR" sz="1600" i="1" dirty="0"/>
          </a:p>
        </p:txBody>
      </p:sp>
      <p:sp>
        <p:nvSpPr>
          <p:cNvPr id="11" name="ZoneTexte 10">
            <a:extLst>
              <a:ext uri="{FF2B5EF4-FFF2-40B4-BE49-F238E27FC236}">
                <a16:creationId xmlns:a16="http://schemas.microsoft.com/office/drawing/2014/main" id="{16C2FBB2-C2C4-454B-BF8E-803D49A5D9E8}"/>
              </a:ext>
            </a:extLst>
          </p:cNvPr>
          <p:cNvSpPr txBox="1"/>
          <p:nvPr/>
        </p:nvSpPr>
        <p:spPr>
          <a:xfrm>
            <a:off x="164357" y="5966521"/>
            <a:ext cx="11863283" cy="830997"/>
          </a:xfrm>
          <a:prstGeom prst="rect">
            <a:avLst/>
          </a:prstGeom>
          <a:noFill/>
        </p:spPr>
        <p:txBody>
          <a:bodyPr wrap="square" rtlCol="0">
            <a:spAutoFit/>
          </a:bodyPr>
          <a:lstStyle/>
          <a:p>
            <a:pPr algn="r"/>
            <a:r>
              <a:rPr lang="fr-FR" sz="1600" i="1" dirty="0" err="1"/>
              <a:t>Sex</a:t>
            </a:r>
            <a:r>
              <a:rPr lang="fr-FR" sz="1600" i="1" dirty="0"/>
              <a:t> hormones, </a:t>
            </a:r>
            <a:r>
              <a:rPr lang="fr-FR" sz="1600" i="1" dirty="0" err="1"/>
              <a:t>autoimmunity</a:t>
            </a:r>
            <a:r>
              <a:rPr lang="fr-FR" sz="1600" i="1" dirty="0"/>
              <a:t> and </a:t>
            </a:r>
            <a:r>
              <a:rPr lang="fr-FR" sz="1600" i="1" dirty="0" err="1"/>
              <a:t>gender</a:t>
            </a:r>
            <a:r>
              <a:rPr lang="fr-FR" sz="1600" i="1" dirty="0"/>
              <a:t> </a:t>
            </a:r>
            <a:r>
              <a:rPr lang="fr-FR" sz="1600" i="1" dirty="0" err="1"/>
              <a:t>disparity</a:t>
            </a:r>
            <a:r>
              <a:rPr lang="fr-FR" sz="1600" i="1" dirty="0"/>
              <a:t> in COVID-19. </a:t>
            </a:r>
            <a:r>
              <a:rPr lang="fr-FR" sz="1600" i="1" dirty="0" err="1"/>
              <a:t>Rheumatol</a:t>
            </a:r>
            <a:r>
              <a:rPr lang="fr-FR" sz="1600" i="1" dirty="0"/>
              <a:t> Int. 2021;41:1375‐86</a:t>
            </a:r>
          </a:p>
          <a:p>
            <a:pPr algn="r"/>
            <a:r>
              <a:rPr lang="fr-FR" sz="1600" i="1" dirty="0"/>
              <a:t>Implications of </a:t>
            </a:r>
            <a:r>
              <a:rPr lang="fr-FR" sz="1600" i="1" dirty="0" err="1"/>
              <a:t>Sex</a:t>
            </a:r>
            <a:r>
              <a:rPr lang="fr-FR" sz="1600" i="1" dirty="0"/>
              <a:t> </a:t>
            </a:r>
            <a:r>
              <a:rPr lang="fr-FR" sz="1600" i="1" dirty="0" err="1"/>
              <a:t>Differences</a:t>
            </a:r>
            <a:r>
              <a:rPr lang="fr-FR" sz="1600" i="1" dirty="0"/>
              <a:t> in </a:t>
            </a:r>
            <a:r>
              <a:rPr lang="fr-FR" sz="1600" i="1" dirty="0" err="1"/>
              <a:t>Immunity</a:t>
            </a:r>
            <a:r>
              <a:rPr lang="fr-FR" sz="1600" i="1" dirty="0"/>
              <a:t> for SARS-CoV-2 </a:t>
            </a:r>
            <a:r>
              <a:rPr lang="fr-FR" sz="1600" i="1" dirty="0" err="1"/>
              <a:t>Pathogenesis</a:t>
            </a:r>
            <a:r>
              <a:rPr lang="fr-FR" sz="1600" i="1" dirty="0"/>
              <a:t> and Design of </a:t>
            </a:r>
            <a:r>
              <a:rPr lang="fr-FR" sz="1600" i="1" dirty="0" err="1"/>
              <a:t>Therapeutic</a:t>
            </a:r>
            <a:r>
              <a:rPr lang="fr-FR" sz="1600" i="1" dirty="0"/>
              <a:t> Interventions. </a:t>
            </a:r>
            <a:r>
              <a:rPr lang="fr-FR" sz="1600" i="1" dirty="0" err="1"/>
              <a:t>Immunity</a:t>
            </a:r>
            <a:r>
              <a:rPr lang="fr-FR" sz="1600" i="1" dirty="0"/>
              <a:t>. 2020;53:487‐95</a:t>
            </a:r>
          </a:p>
          <a:p>
            <a:pPr algn="r"/>
            <a:r>
              <a:rPr lang="fr-FR" sz="1600" i="1" dirty="0"/>
              <a:t>Immune </a:t>
            </a:r>
            <a:r>
              <a:rPr lang="fr-FR" sz="1600" i="1" dirty="0" err="1"/>
              <a:t>determinants</a:t>
            </a:r>
            <a:r>
              <a:rPr lang="fr-FR" sz="1600" i="1" dirty="0"/>
              <a:t> of COVID-19 </a:t>
            </a:r>
            <a:r>
              <a:rPr lang="fr-FR" sz="1600" i="1" dirty="0" err="1"/>
              <a:t>disease</a:t>
            </a:r>
            <a:r>
              <a:rPr lang="fr-FR" sz="1600" i="1" dirty="0"/>
              <a:t> </a:t>
            </a:r>
            <a:r>
              <a:rPr lang="fr-FR" sz="1600" i="1" dirty="0" err="1"/>
              <a:t>presentation</a:t>
            </a:r>
            <a:r>
              <a:rPr lang="fr-FR" sz="1600" i="1" dirty="0"/>
              <a:t> and </a:t>
            </a:r>
            <a:r>
              <a:rPr lang="fr-FR" sz="1600" i="1" dirty="0" err="1"/>
              <a:t>severity</a:t>
            </a:r>
            <a:r>
              <a:rPr lang="fr-FR" sz="1600" i="1" dirty="0"/>
              <a:t>. Nat Med. 2021;27:28‐33</a:t>
            </a:r>
          </a:p>
        </p:txBody>
      </p:sp>
    </p:spTree>
    <p:extLst>
      <p:ext uri="{BB962C8B-B14F-4D97-AF65-F5344CB8AC3E}">
        <p14:creationId xmlns:p14="http://schemas.microsoft.com/office/powerpoint/2010/main" val="25242126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26E3782-288C-9943-AD9E-D6A3CA994E1E}"/>
              </a:ext>
            </a:extLst>
          </p:cNvPr>
          <p:cNvPicPr>
            <a:picLocks noChangeAspect="1"/>
          </p:cNvPicPr>
          <p:nvPr/>
        </p:nvPicPr>
        <p:blipFill>
          <a:blip r:embed="rId3"/>
          <a:stretch>
            <a:fillRect/>
          </a:stretch>
        </p:blipFill>
        <p:spPr>
          <a:xfrm>
            <a:off x="2317750" y="1206500"/>
            <a:ext cx="7556500" cy="4445000"/>
          </a:xfrm>
          <a:prstGeom prst="rect">
            <a:avLst/>
          </a:prstGeom>
        </p:spPr>
      </p:pic>
      <p:sp>
        <p:nvSpPr>
          <p:cNvPr id="4" name="ZoneTexte 3">
            <a:extLst>
              <a:ext uri="{FF2B5EF4-FFF2-40B4-BE49-F238E27FC236}">
                <a16:creationId xmlns:a16="http://schemas.microsoft.com/office/drawing/2014/main" id="{21CADC19-4ECD-484F-BF98-A4F666DA5612}"/>
              </a:ext>
            </a:extLst>
          </p:cNvPr>
          <p:cNvSpPr txBox="1"/>
          <p:nvPr/>
        </p:nvSpPr>
        <p:spPr>
          <a:xfrm>
            <a:off x="4214759" y="6090473"/>
            <a:ext cx="6911764" cy="338554"/>
          </a:xfrm>
          <a:prstGeom prst="rect">
            <a:avLst/>
          </a:prstGeom>
          <a:noFill/>
        </p:spPr>
        <p:txBody>
          <a:bodyPr wrap="none" rtlCol="0">
            <a:spAutoFit/>
          </a:bodyPr>
          <a:lstStyle/>
          <a:p>
            <a:r>
              <a:rPr lang="fr-FR" sz="1600" i="1" dirty="0"/>
              <a:t>Etude française réalisée à partir du Système National des Donnée de Santé  2021 </a:t>
            </a:r>
          </a:p>
        </p:txBody>
      </p:sp>
      <p:sp>
        <p:nvSpPr>
          <p:cNvPr id="6" name="Rectangle 5">
            <a:extLst>
              <a:ext uri="{FF2B5EF4-FFF2-40B4-BE49-F238E27FC236}">
                <a16:creationId xmlns:a16="http://schemas.microsoft.com/office/drawing/2014/main" id="{259DADE5-DB7B-A747-8EC1-7B54D318724A}"/>
              </a:ext>
            </a:extLst>
          </p:cNvPr>
          <p:cNvSpPr>
            <a:spLocks noChangeArrowheads="1"/>
          </p:cNvSpPr>
          <p:nvPr/>
        </p:nvSpPr>
        <p:spPr bwMode="auto">
          <a:xfrm>
            <a:off x="0" y="16561"/>
            <a:ext cx="12192000" cy="546003"/>
          </a:xfrm>
          <a:prstGeom prst="rect">
            <a:avLst/>
          </a:prstGeom>
          <a:gradFill rotWithShape="0">
            <a:gsLst>
              <a:gs pos="100000">
                <a:schemeClr val="accent1">
                  <a:lumMod val="75000"/>
                </a:schemeClr>
              </a:gs>
              <a:gs pos="0">
                <a:schemeClr val="accent1">
                  <a:lumMod val="60000"/>
                  <a:lumOff val="40000"/>
                </a:schemeClr>
              </a:gs>
              <a:gs pos="100000">
                <a:srgbClr val="99CC00">
                  <a:alpha val="93999"/>
                </a:srgbClr>
              </a:gs>
            </a:gsLst>
            <a:lin ang="5400000" scaled="1"/>
          </a:gra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7" name="Text Box 2">
            <a:extLst>
              <a:ext uri="{FF2B5EF4-FFF2-40B4-BE49-F238E27FC236}">
                <a16:creationId xmlns:a16="http://schemas.microsoft.com/office/drawing/2014/main" id="{68AE55C0-64AB-1447-8DDB-9B5876EA20C2}"/>
              </a:ext>
            </a:extLst>
          </p:cNvPr>
          <p:cNvSpPr txBox="1">
            <a:spLocks noChangeArrowheads="1"/>
          </p:cNvSpPr>
          <p:nvPr/>
        </p:nvSpPr>
        <p:spPr bwMode="auto">
          <a:xfrm>
            <a:off x="481117" y="57639"/>
            <a:ext cx="10988263"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9pPr>
          </a:lstStyle>
          <a:p>
            <a:pPr algn="ctr">
              <a:buClrTx/>
              <a:buFontTx/>
              <a:buNone/>
            </a:pPr>
            <a:r>
              <a:rPr lang="fr-FR" b="1" dirty="0">
                <a:solidFill>
                  <a:srgbClr val="FFFFFF"/>
                </a:solidFill>
                <a:ea typeface="Arial" charset="0"/>
                <a:cs typeface="Arial" charset="0"/>
              </a:rPr>
              <a:t>Rappel de la mortalité en France en fonction de l’âge</a:t>
            </a:r>
          </a:p>
        </p:txBody>
      </p:sp>
    </p:spTree>
    <p:extLst>
      <p:ext uri="{BB962C8B-B14F-4D97-AF65-F5344CB8AC3E}">
        <p14:creationId xmlns:p14="http://schemas.microsoft.com/office/powerpoint/2010/main" val="24416457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7"/>
          <p:cNvSpPr txBox="1">
            <a:spLocks/>
          </p:cNvSpPr>
          <p:nvPr/>
        </p:nvSpPr>
        <p:spPr>
          <a:xfrm>
            <a:off x="859930" y="1504033"/>
            <a:ext cx="11485473" cy="3929815"/>
          </a:xfrm>
          <a:prstGeom prst="rect">
            <a:avLst/>
          </a:prstGeom>
        </p:spPr>
        <p:txBody>
          <a:bodyPr/>
          <a:lstStyle>
            <a:lvl1pPr marL="342900" indent="-342900" algn="l" defTabSz="457200" rtl="0" eaLnBrk="1" latinLnBrk="0" hangingPunct="1">
              <a:spcBef>
                <a:spcPct val="20000"/>
              </a:spcBef>
              <a:buFont typeface="Arial"/>
              <a:buChar char="•"/>
              <a:defRPr sz="32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baseline="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2800" b="1" dirty="0"/>
              <a:t>98 sujets avec Covid-19, dont 25% en ICU</a:t>
            </a:r>
          </a:p>
          <a:p>
            <a:endParaRPr lang="fr-FR" sz="2800" b="1" dirty="0"/>
          </a:p>
          <a:p>
            <a:r>
              <a:rPr lang="fr-FR" sz="2800" b="1" dirty="0"/>
              <a:t>Taux </a:t>
            </a:r>
            <a:r>
              <a:rPr lang="fr-FR" sz="2800" b="1" dirty="0" err="1"/>
              <a:t>d’IgG</a:t>
            </a:r>
            <a:r>
              <a:rPr lang="fr-FR" sz="2800" b="1" dirty="0"/>
              <a:t> et </a:t>
            </a:r>
            <a:r>
              <a:rPr lang="fr-FR" sz="2800" b="1" dirty="0" err="1"/>
              <a:t>IgM</a:t>
            </a:r>
            <a:r>
              <a:rPr lang="fr-FR" sz="2800" b="1" dirty="0"/>
              <a:t> H-F anti-SARS-CoV-2 comparables </a:t>
            </a:r>
          </a:p>
          <a:p>
            <a:endParaRPr lang="fr-FR" sz="2800" b="1" dirty="0"/>
          </a:p>
          <a:p>
            <a:r>
              <a:rPr lang="fr-FR" sz="2800" b="1" dirty="0"/>
              <a:t>Activation plus importante des LT (CD38+) chez les F</a:t>
            </a:r>
          </a:p>
          <a:p>
            <a:endParaRPr lang="fr-FR" sz="2800" b="1" dirty="0"/>
          </a:p>
          <a:p>
            <a:r>
              <a:rPr lang="fr-FR" sz="2800" b="1" dirty="0"/>
              <a:t>Pas de différence des taux de cytokines inflammatoires</a:t>
            </a:r>
          </a:p>
          <a:p>
            <a:pPr lvl="2"/>
            <a:endParaRPr lang="fr-FR" sz="2800" b="1" dirty="0"/>
          </a:p>
        </p:txBody>
      </p:sp>
      <p:sp>
        <p:nvSpPr>
          <p:cNvPr id="6" name="ZoneTexte 5">
            <a:extLst>
              <a:ext uri="{FF2B5EF4-FFF2-40B4-BE49-F238E27FC236}">
                <a16:creationId xmlns:a16="http://schemas.microsoft.com/office/drawing/2014/main" id="{E9A6E69A-CC7E-1D4F-8C2E-FD1A8123F627}"/>
              </a:ext>
            </a:extLst>
          </p:cNvPr>
          <p:cNvSpPr txBox="1"/>
          <p:nvPr/>
        </p:nvSpPr>
        <p:spPr>
          <a:xfrm>
            <a:off x="2758120" y="6310815"/>
            <a:ext cx="9128589" cy="338554"/>
          </a:xfrm>
          <a:prstGeom prst="rect">
            <a:avLst/>
          </a:prstGeom>
          <a:noFill/>
        </p:spPr>
        <p:txBody>
          <a:bodyPr wrap="none" rtlCol="0">
            <a:spAutoFit/>
          </a:bodyPr>
          <a:lstStyle/>
          <a:p>
            <a:r>
              <a:rPr lang="fr-FR" sz="1600" i="1" dirty="0" err="1"/>
              <a:t>Sex</a:t>
            </a:r>
            <a:r>
              <a:rPr lang="fr-FR" sz="1600" i="1" dirty="0"/>
              <a:t> </a:t>
            </a:r>
            <a:r>
              <a:rPr lang="fr-FR" sz="1600" i="1" dirty="0" err="1"/>
              <a:t>differences</a:t>
            </a:r>
            <a:r>
              <a:rPr lang="fr-FR" sz="1600" i="1" dirty="0"/>
              <a:t> in immune </a:t>
            </a:r>
            <a:r>
              <a:rPr lang="fr-FR" sz="1600" i="1" dirty="0" err="1"/>
              <a:t>responses</a:t>
            </a:r>
            <a:r>
              <a:rPr lang="fr-FR" sz="1600" i="1" dirty="0"/>
              <a:t> </a:t>
            </a:r>
            <a:r>
              <a:rPr lang="fr-FR" sz="1600" i="1" dirty="0" err="1"/>
              <a:t>that</a:t>
            </a:r>
            <a:r>
              <a:rPr lang="fr-FR" sz="1600" i="1" dirty="0"/>
              <a:t> </a:t>
            </a:r>
            <a:r>
              <a:rPr lang="fr-FR" sz="1600" i="1" dirty="0" err="1"/>
              <a:t>underlie</a:t>
            </a:r>
            <a:r>
              <a:rPr lang="fr-FR" sz="1600" i="1" dirty="0"/>
              <a:t> COVID-19 </a:t>
            </a:r>
            <a:r>
              <a:rPr lang="fr-FR" sz="1600" i="1" dirty="0" err="1"/>
              <a:t>disease</a:t>
            </a:r>
            <a:r>
              <a:rPr lang="fr-FR" sz="1600" i="1" dirty="0"/>
              <a:t> </a:t>
            </a:r>
            <a:r>
              <a:rPr lang="fr-FR" sz="1600" i="1" dirty="0" err="1"/>
              <a:t>outcomes</a:t>
            </a:r>
            <a:r>
              <a:rPr lang="fr-FR" sz="1600" i="1" dirty="0"/>
              <a:t>. Nature. 2020; 588: 315–320</a:t>
            </a:r>
          </a:p>
        </p:txBody>
      </p:sp>
      <p:sp>
        <p:nvSpPr>
          <p:cNvPr id="7" name="Rectangle 6">
            <a:extLst>
              <a:ext uri="{FF2B5EF4-FFF2-40B4-BE49-F238E27FC236}">
                <a16:creationId xmlns:a16="http://schemas.microsoft.com/office/drawing/2014/main" id="{8CBAAAE9-9DC9-B647-8B7A-F50A942A416E}"/>
              </a:ext>
            </a:extLst>
          </p:cNvPr>
          <p:cNvSpPr>
            <a:spLocks noChangeArrowheads="1"/>
          </p:cNvSpPr>
          <p:nvPr/>
        </p:nvSpPr>
        <p:spPr bwMode="auto">
          <a:xfrm>
            <a:off x="0" y="16561"/>
            <a:ext cx="12192000" cy="546003"/>
          </a:xfrm>
          <a:prstGeom prst="rect">
            <a:avLst/>
          </a:prstGeom>
          <a:gradFill rotWithShape="0">
            <a:gsLst>
              <a:gs pos="100000">
                <a:schemeClr val="accent1">
                  <a:lumMod val="75000"/>
                </a:schemeClr>
              </a:gs>
              <a:gs pos="0">
                <a:schemeClr val="accent1">
                  <a:lumMod val="60000"/>
                  <a:lumOff val="40000"/>
                </a:schemeClr>
              </a:gs>
              <a:gs pos="100000">
                <a:srgbClr val="99CC00">
                  <a:alpha val="93999"/>
                </a:srgbClr>
              </a:gs>
            </a:gsLst>
            <a:lin ang="5400000" scaled="1"/>
          </a:gra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8" name="Text Box 2">
            <a:extLst>
              <a:ext uri="{FF2B5EF4-FFF2-40B4-BE49-F238E27FC236}">
                <a16:creationId xmlns:a16="http://schemas.microsoft.com/office/drawing/2014/main" id="{34AE05A0-CC3C-3F40-B2B7-CC8DD30D16DD}"/>
              </a:ext>
            </a:extLst>
          </p:cNvPr>
          <p:cNvSpPr txBox="1">
            <a:spLocks noChangeArrowheads="1"/>
          </p:cNvSpPr>
          <p:nvPr/>
        </p:nvSpPr>
        <p:spPr bwMode="auto">
          <a:xfrm>
            <a:off x="0" y="57639"/>
            <a:ext cx="12191999"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9pPr>
          </a:lstStyle>
          <a:p>
            <a:pPr algn="ctr">
              <a:buClrTx/>
              <a:buFontTx/>
              <a:buNone/>
            </a:pPr>
            <a:r>
              <a:rPr lang="fr-FR" b="1" i="1" dirty="0" err="1">
                <a:solidFill>
                  <a:srgbClr val="FFFFFF"/>
                </a:solidFill>
                <a:ea typeface="Arial" charset="0"/>
                <a:cs typeface="Arial" charset="0"/>
              </a:rPr>
              <a:t>Sex</a:t>
            </a:r>
            <a:r>
              <a:rPr lang="fr-FR" b="1" i="1" dirty="0">
                <a:solidFill>
                  <a:srgbClr val="FFFFFF"/>
                </a:solidFill>
                <a:ea typeface="Arial" charset="0"/>
                <a:cs typeface="Arial" charset="0"/>
              </a:rPr>
              <a:t> </a:t>
            </a:r>
            <a:r>
              <a:rPr lang="fr-FR" b="1" i="1" dirty="0" err="1">
                <a:solidFill>
                  <a:srgbClr val="FFFFFF"/>
                </a:solidFill>
                <a:ea typeface="Arial" charset="0"/>
                <a:cs typeface="Arial" charset="0"/>
              </a:rPr>
              <a:t>differences</a:t>
            </a:r>
            <a:r>
              <a:rPr lang="fr-FR" b="1" i="1" dirty="0">
                <a:solidFill>
                  <a:srgbClr val="FFFFFF"/>
                </a:solidFill>
                <a:ea typeface="Arial" charset="0"/>
                <a:cs typeface="Arial" charset="0"/>
              </a:rPr>
              <a:t> in immune </a:t>
            </a:r>
            <a:r>
              <a:rPr lang="fr-FR" b="1" i="1" dirty="0" err="1">
                <a:solidFill>
                  <a:srgbClr val="FFFFFF"/>
                </a:solidFill>
                <a:ea typeface="Arial" charset="0"/>
                <a:cs typeface="Arial" charset="0"/>
              </a:rPr>
              <a:t>responses</a:t>
            </a:r>
            <a:r>
              <a:rPr lang="fr-FR" b="1" i="1" dirty="0">
                <a:solidFill>
                  <a:srgbClr val="FFFFFF"/>
                </a:solidFill>
                <a:ea typeface="Arial" charset="0"/>
                <a:cs typeface="Arial" charset="0"/>
              </a:rPr>
              <a:t> </a:t>
            </a:r>
            <a:r>
              <a:rPr lang="fr-FR" b="1" i="1" dirty="0" err="1">
                <a:solidFill>
                  <a:srgbClr val="FFFFFF"/>
                </a:solidFill>
                <a:ea typeface="Arial" charset="0"/>
                <a:cs typeface="Arial" charset="0"/>
              </a:rPr>
              <a:t>that</a:t>
            </a:r>
            <a:r>
              <a:rPr lang="fr-FR" b="1" i="1" dirty="0">
                <a:solidFill>
                  <a:srgbClr val="FFFFFF"/>
                </a:solidFill>
                <a:ea typeface="Arial" charset="0"/>
                <a:cs typeface="Arial" charset="0"/>
              </a:rPr>
              <a:t> </a:t>
            </a:r>
            <a:r>
              <a:rPr lang="fr-FR" b="1" i="1" dirty="0" err="1">
                <a:solidFill>
                  <a:srgbClr val="FFFFFF"/>
                </a:solidFill>
                <a:ea typeface="Arial" charset="0"/>
                <a:cs typeface="Arial" charset="0"/>
              </a:rPr>
              <a:t>underlie</a:t>
            </a:r>
            <a:r>
              <a:rPr lang="fr-FR" b="1" i="1" dirty="0">
                <a:solidFill>
                  <a:srgbClr val="FFFFFF"/>
                </a:solidFill>
                <a:ea typeface="Arial" charset="0"/>
                <a:cs typeface="Arial" charset="0"/>
              </a:rPr>
              <a:t> COVID-19 </a:t>
            </a:r>
            <a:r>
              <a:rPr lang="fr-FR" b="1" i="1" dirty="0" err="1">
                <a:solidFill>
                  <a:srgbClr val="FFFFFF"/>
                </a:solidFill>
                <a:ea typeface="Arial" charset="0"/>
                <a:cs typeface="Arial" charset="0"/>
              </a:rPr>
              <a:t>disease</a:t>
            </a:r>
            <a:r>
              <a:rPr lang="fr-FR" b="1" i="1" dirty="0">
                <a:solidFill>
                  <a:srgbClr val="FFFFFF"/>
                </a:solidFill>
                <a:ea typeface="Arial" charset="0"/>
                <a:cs typeface="Arial" charset="0"/>
              </a:rPr>
              <a:t> </a:t>
            </a:r>
            <a:r>
              <a:rPr lang="fr-FR" b="1" i="1" dirty="0" err="1">
                <a:solidFill>
                  <a:srgbClr val="FFFFFF"/>
                </a:solidFill>
                <a:ea typeface="Arial" charset="0"/>
                <a:cs typeface="Arial" charset="0"/>
              </a:rPr>
              <a:t>outcomes</a:t>
            </a:r>
            <a:endParaRPr lang="fr-FR" b="1" i="1" dirty="0">
              <a:solidFill>
                <a:srgbClr val="FFFFFF"/>
              </a:solidFill>
              <a:ea typeface="Arial" charset="0"/>
              <a:cs typeface="Arial" charset="0"/>
            </a:endParaRPr>
          </a:p>
        </p:txBody>
      </p:sp>
    </p:spTree>
    <p:extLst>
      <p:ext uri="{BB962C8B-B14F-4D97-AF65-F5344CB8AC3E}">
        <p14:creationId xmlns:p14="http://schemas.microsoft.com/office/powerpoint/2010/main" val="1197359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7"/>
          <p:cNvSpPr txBox="1">
            <a:spLocks/>
          </p:cNvSpPr>
          <p:nvPr/>
        </p:nvSpPr>
        <p:spPr>
          <a:xfrm>
            <a:off x="407985" y="1167703"/>
            <a:ext cx="11485473" cy="4896544"/>
          </a:xfrm>
          <a:prstGeom prst="rect">
            <a:avLst/>
          </a:prstGeom>
        </p:spPr>
        <p:txBody>
          <a:bodyPr/>
          <a:lstStyle>
            <a:lvl1pPr marL="342900" indent="-342900" algn="l" defTabSz="457200" rtl="0" eaLnBrk="1" latinLnBrk="0" hangingPunct="1">
              <a:spcBef>
                <a:spcPct val="20000"/>
              </a:spcBef>
              <a:buFont typeface="Arial"/>
              <a:buChar char="•"/>
              <a:defRPr sz="32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baseline="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2800" b="1" dirty="0"/>
              <a:t>Aux Etats-Unis, la prévalence des comorbidités identifiées comme facteurs de risque principaux de la Covid-19 est supérieure chez les hommes comparativement aux femmes:</a:t>
            </a:r>
          </a:p>
          <a:p>
            <a:pPr marL="0" indent="0">
              <a:buNone/>
            </a:pPr>
            <a:r>
              <a:rPr lang="fr-FR" sz="2800" b="1" dirty="0"/>
              <a:t>    </a:t>
            </a:r>
            <a:r>
              <a:rPr lang="fr-FR" sz="2800" b="1" i="1" dirty="0"/>
              <a:t>Les maladies cardiovasculaires, l’HTA, la BPCO, le tabac, le diabète et le   surpoids</a:t>
            </a:r>
          </a:p>
          <a:p>
            <a:pPr marL="0" indent="0">
              <a:buNone/>
            </a:pPr>
            <a:r>
              <a:rPr lang="fr-FR" sz="2800" b="1" dirty="0"/>
              <a:t> </a:t>
            </a:r>
          </a:p>
          <a:p>
            <a:r>
              <a:rPr lang="fr-FR" sz="2800" b="1" dirty="0"/>
              <a:t>Les hommes constituent une population plus vulnérable face à la Covid-19 en raison de ces comorbidités, indépendamment d’autres facteurs</a:t>
            </a:r>
          </a:p>
          <a:p>
            <a:pPr lvl="2"/>
            <a:endParaRPr lang="fr-FR" sz="2800" b="1" dirty="0"/>
          </a:p>
        </p:txBody>
      </p:sp>
      <p:sp>
        <p:nvSpPr>
          <p:cNvPr id="4" name="ZoneTexte 3">
            <a:extLst>
              <a:ext uri="{FF2B5EF4-FFF2-40B4-BE49-F238E27FC236}">
                <a16:creationId xmlns:a16="http://schemas.microsoft.com/office/drawing/2014/main" id="{A9EB2599-4454-9745-B238-165A70195E5B}"/>
              </a:ext>
            </a:extLst>
          </p:cNvPr>
          <p:cNvSpPr txBox="1"/>
          <p:nvPr/>
        </p:nvSpPr>
        <p:spPr>
          <a:xfrm>
            <a:off x="5610827" y="5495104"/>
            <a:ext cx="5942011" cy="338554"/>
          </a:xfrm>
          <a:prstGeom prst="rect">
            <a:avLst/>
          </a:prstGeom>
          <a:noFill/>
        </p:spPr>
        <p:txBody>
          <a:bodyPr wrap="none" rtlCol="0">
            <a:spAutoFit/>
          </a:bodyPr>
          <a:lstStyle/>
          <a:p>
            <a:r>
              <a:rPr lang="fr-FR" sz="1600" i="1" dirty="0">
                <a:hlinkClick r:id="rId3"/>
              </a:rPr>
              <a:t>https://covid.cdc.gov/covid-data-tracker/#underlying-med-conditions</a:t>
            </a:r>
            <a:endParaRPr lang="fr-FR" sz="1600" i="1" dirty="0"/>
          </a:p>
        </p:txBody>
      </p:sp>
      <p:sp>
        <p:nvSpPr>
          <p:cNvPr id="6" name="Rectangle 5">
            <a:extLst>
              <a:ext uri="{FF2B5EF4-FFF2-40B4-BE49-F238E27FC236}">
                <a16:creationId xmlns:a16="http://schemas.microsoft.com/office/drawing/2014/main" id="{F1CDE6E2-CDCA-8D4C-A0B8-37011BC169E7}"/>
              </a:ext>
            </a:extLst>
          </p:cNvPr>
          <p:cNvSpPr>
            <a:spLocks noChangeArrowheads="1"/>
          </p:cNvSpPr>
          <p:nvPr/>
        </p:nvSpPr>
        <p:spPr bwMode="auto">
          <a:xfrm>
            <a:off x="0" y="16561"/>
            <a:ext cx="12192000" cy="546003"/>
          </a:xfrm>
          <a:prstGeom prst="rect">
            <a:avLst/>
          </a:prstGeom>
          <a:gradFill rotWithShape="0">
            <a:gsLst>
              <a:gs pos="100000">
                <a:schemeClr val="accent1">
                  <a:lumMod val="75000"/>
                </a:schemeClr>
              </a:gs>
              <a:gs pos="0">
                <a:schemeClr val="accent1">
                  <a:lumMod val="60000"/>
                  <a:lumOff val="40000"/>
                </a:schemeClr>
              </a:gs>
              <a:gs pos="100000">
                <a:srgbClr val="99CC00">
                  <a:alpha val="93999"/>
                </a:srgbClr>
              </a:gs>
            </a:gsLst>
            <a:lin ang="5400000" scaled="1"/>
          </a:gra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7" name="Text Box 2">
            <a:extLst>
              <a:ext uri="{FF2B5EF4-FFF2-40B4-BE49-F238E27FC236}">
                <a16:creationId xmlns:a16="http://schemas.microsoft.com/office/drawing/2014/main" id="{CD7549E1-246B-924A-A5B0-8BA956C60E46}"/>
              </a:ext>
            </a:extLst>
          </p:cNvPr>
          <p:cNvSpPr txBox="1">
            <a:spLocks noChangeArrowheads="1"/>
          </p:cNvSpPr>
          <p:nvPr/>
        </p:nvSpPr>
        <p:spPr bwMode="auto">
          <a:xfrm>
            <a:off x="481117" y="57639"/>
            <a:ext cx="10988263"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9pPr>
          </a:lstStyle>
          <a:p>
            <a:pPr algn="ctr">
              <a:buClrTx/>
              <a:buFontTx/>
              <a:buNone/>
            </a:pPr>
            <a:r>
              <a:rPr lang="fr-FR" b="1" dirty="0">
                <a:solidFill>
                  <a:srgbClr val="FFFFFF"/>
                </a:solidFill>
                <a:ea typeface="Arial" charset="0"/>
                <a:cs typeface="Arial" charset="0"/>
              </a:rPr>
              <a:t>Différences de comorbidité</a:t>
            </a:r>
          </a:p>
        </p:txBody>
      </p:sp>
    </p:spTree>
    <p:extLst>
      <p:ext uri="{BB962C8B-B14F-4D97-AF65-F5344CB8AC3E}">
        <p14:creationId xmlns:p14="http://schemas.microsoft.com/office/powerpoint/2010/main" val="16121996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7"/>
          <p:cNvSpPr txBox="1">
            <a:spLocks/>
          </p:cNvSpPr>
          <p:nvPr/>
        </p:nvSpPr>
        <p:spPr>
          <a:xfrm>
            <a:off x="224366" y="1179268"/>
            <a:ext cx="6420527" cy="4287167"/>
          </a:xfrm>
          <a:prstGeom prst="rect">
            <a:avLst/>
          </a:prstGeom>
        </p:spPr>
        <p:txBody>
          <a:bodyPr/>
          <a:lstStyle>
            <a:lvl1pPr marL="342900" indent="-342900" algn="l" defTabSz="457200" rtl="0" eaLnBrk="1" latinLnBrk="0" hangingPunct="1">
              <a:spcBef>
                <a:spcPct val="20000"/>
              </a:spcBef>
              <a:buFont typeface="Arial"/>
              <a:buChar char="•"/>
              <a:defRPr sz="32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baseline="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2800" b="1" dirty="0"/>
              <a:t>USA: un taux de pauvreté haut est associé à une mortalité de la </a:t>
            </a:r>
            <a:r>
              <a:rPr lang="fr-FR" sz="2800" b="1" dirty="0" err="1"/>
              <a:t>Covid</a:t>
            </a:r>
            <a:r>
              <a:rPr lang="fr-FR" sz="2800" b="1" dirty="0"/>
              <a:t> 19 significativement supérieure à la moyenne nationale .</a:t>
            </a:r>
          </a:p>
          <a:p>
            <a:r>
              <a:rPr lang="fr-FR" sz="2800" b="1" dirty="0"/>
              <a:t>A tout âge, les afro-américains et amérindiens présentent significativement plus de facteurs de risque de la </a:t>
            </a:r>
            <a:r>
              <a:rPr lang="fr-FR" sz="2800" b="1" dirty="0" err="1"/>
              <a:t>Covid</a:t>
            </a:r>
            <a:r>
              <a:rPr lang="fr-FR" sz="2800" b="1" dirty="0"/>
              <a:t> 19 comparativement aux caucasiens.</a:t>
            </a:r>
          </a:p>
        </p:txBody>
      </p:sp>
      <p:sp>
        <p:nvSpPr>
          <p:cNvPr id="7" name="ZoneTexte 6">
            <a:extLst>
              <a:ext uri="{FF2B5EF4-FFF2-40B4-BE49-F238E27FC236}">
                <a16:creationId xmlns:a16="http://schemas.microsoft.com/office/drawing/2014/main" id="{BE7DF6EC-4BB6-1342-BE6F-5464A6428453}"/>
              </a:ext>
            </a:extLst>
          </p:cNvPr>
          <p:cNvSpPr txBox="1"/>
          <p:nvPr/>
        </p:nvSpPr>
        <p:spPr>
          <a:xfrm>
            <a:off x="748395" y="6134500"/>
            <a:ext cx="11298621" cy="584775"/>
          </a:xfrm>
          <a:prstGeom prst="rect">
            <a:avLst/>
          </a:prstGeom>
          <a:noFill/>
        </p:spPr>
        <p:txBody>
          <a:bodyPr wrap="square" rtlCol="0">
            <a:spAutoFit/>
          </a:bodyPr>
          <a:lstStyle/>
          <a:p>
            <a:pPr algn="r"/>
            <a:r>
              <a:rPr lang="fr-FR" sz="1600" i="1" dirty="0">
                <a:hlinkClick r:id="rId3"/>
              </a:rPr>
              <a:t>https://covid.cdc.gov/covid-data-tracker/#underlying-med-conditions</a:t>
            </a:r>
            <a:endParaRPr lang="fr-FR" sz="1600" i="1" dirty="0"/>
          </a:p>
          <a:p>
            <a:pPr algn="r"/>
            <a:r>
              <a:rPr lang="fr-FR" sz="1600" i="1" dirty="0" err="1"/>
              <a:t>Disparities</a:t>
            </a:r>
            <a:r>
              <a:rPr lang="fr-FR" sz="1600" i="1" dirty="0"/>
              <a:t> in the Population at </a:t>
            </a:r>
            <a:r>
              <a:rPr lang="fr-FR" sz="1600" i="1" dirty="0" err="1"/>
              <a:t>Risk</a:t>
            </a:r>
            <a:r>
              <a:rPr lang="fr-FR" sz="1600" i="1" dirty="0"/>
              <a:t> of </a:t>
            </a:r>
            <a:r>
              <a:rPr lang="fr-FR" sz="1600" i="1" dirty="0" err="1"/>
              <a:t>Severe</a:t>
            </a:r>
            <a:r>
              <a:rPr lang="fr-FR" sz="1600" i="1" dirty="0"/>
              <a:t> </a:t>
            </a:r>
            <a:r>
              <a:rPr lang="fr-FR" sz="1600" i="1" dirty="0" err="1"/>
              <a:t>Illness</a:t>
            </a:r>
            <a:r>
              <a:rPr lang="fr-FR" sz="1600" i="1" dirty="0"/>
              <a:t> </a:t>
            </a:r>
            <a:r>
              <a:rPr lang="fr-FR" sz="1600" i="1" dirty="0" err="1"/>
              <a:t>From</a:t>
            </a:r>
            <a:r>
              <a:rPr lang="fr-FR" sz="1600" i="1" dirty="0"/>
              <a:t> COVID-19 by Race/</a:t>
            </a:r>
            <a:r>
              <a:rPr lang="fr-FR" sz="1600" i="1" dirty="0" err="1"/>
              <a:t>Ethnicity</a:t>
            </a:r>
            <a:r>
              <a:rPr lang="fr-FR" sz="1600" i="1" dirty="0"/>
              <a:t> and </a:t>
            </a:r>
            <a:r>
              <a:rPr lang="fr-FR" sz="1600" i="1" dirty="0" err="1"/>
              <a:t>Income</a:t>
            </a:r>
            <a:r>
              <a:rPr lang="fr-FR" sz="1600" i="1" dirty="0"/>
              <a:t>. Am J </a:t>
            </a:r>
            <a:r>
              <a:rPr lang="fr-FR" sz="1600" i="1" dirty="0" err="1"/>
              <a:t>Prev</a:t>
            </a:r>
            <a:r>
              <a:rPr lang="fr-FR" sz="1600" i="1" dirty="0"/>
              <a:t> Med. 2020; 59: 137–139</a:t>
            </a:r>
          </a:p>
        </p:txBody>
      </p:sp>
      <p:pic>
        <p:nvPicPr>
          <p:cNvPr id="8" name="Image 7">
            <a:extLst>
              <a:ext uri="{FF2B5EF4-FFF2-40B4-BE49-F238E27FC236}">
                <a16:creationId xmlns:a16="http://schemas.microsoft.com/office/drawing/2014/main" id="{33152DDA-B08D-6D42-B8E6-2B4B994134B4}"/>
              </a:ext>
            </a:extLst>
          </p:cNvPr>
          <p:cNvPicPr>
            <a:picLocks noChangeAspect="1"/>
          </p:cNvPicPr>
          <p:nvPr/>
        </p:nvPicPr>
        <p:blipFill>
          <a:blip r:embed="rId4"/>
          <a:stretch>
            <a:fillRect/>
          </a:stretch>
        </p:blipFill>
        <p:spPr>
          <a:xfrm>
            <a:off x="6457835" y="1167704"/>
            <a:ext cx="5589181" cy="3278172"/>
          </a:xfrm>
          <a:prstGeom prst="rect">
            <a:avLst/>
          </a:prstGeom>
        </p:spPr>
      </p:pic>
      <p:sp>
        <p:nvSpPr>
          <p:cNvPr id="10" name="Espace réservé du texte 7">
            <a:extLst>
              <a:ext uri="{FF2B5EF4-FFF2-40B4-BE49-F238E27FC236}">
                <a16:creationId xmlns:a16="http://schemas.microsoft.com/office/drawing/2014/main" id="{35827EFB-0256-254A-AAAB-2ED1ED01E3EA}"/>
              </a:ext>
            </a:extLst>
          </p:cNvPr>
          <p:cNvSpPr txBox="1">
            <a:spLocks/>
          </p:cNvSpPr>
          <p:nvPr/>
        </p:nvSpPr>
        <p:spPr>
          <a:xfrm>
            <a:off x="231664" y="5113941"/>
            <a:ext cx="11125076" cy="2580687"/>
          </a:xfrm>
          <a:prstGeom prst="rect">
            <a:avLst/>
          </a:prstGeom>
        </p:spPr>
        <p:txBody>
          <a:bodyPr/>
          <a:lstStyle>
            <a:lvl1pPr marL="342900" indent="-342900" algn="l" defTabSz="457200" rtl="0" eaLnBrk="1" latinLnBrk="0" hangingPunct="1">
              <a:spcBef>
                <a:spcPct val="20000"/>
              </a:spcBef>
              <a:buFont typeface="Arial"/>
              <a:buChar char="•"/>
              <a:defRPr sz="32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baseline="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2800" b="1" dirty="0"/>
              <a:t>Prévalence plus importante de facteurs de risque de la </a:t>
            </a:r>
            <a:r>
              <a:rPr lang="fr-FR" sz="2800" b="1" dirty="0" err="1"/>
              <a:t>Covid</a:t>
            </a:r>
            <a:r>
              <a:rPr lang="fr-FR" sz="2800" b="1" dirty="0"/>
              <a:t> telles que l’obésité, le diabète, la BPCO chez les américains les plus pauvres.</a:t>
            </a:r>
          </a:p>
        </p:txBody>
      </p:sp>
      <p:sp>
        <p:nvSpPr>
          <p:cNvPr id="9" name="Rectangle 8">
            <a:extLst>
              <a:ext uri="{FF2B5EF4-FFF2-40B4-BE49-F238E27FC236}">
                <a16:creationId xmlns:a16="http://schemas.microsoft.com/office/drawing/2014/main" id="{D1B39039-99B9-0B47-94E9-57DEE431A6FE}"/>
              </a:ext>
            </a:extLst>
          </p:cNvPr>
          <p:cNvSpPr>
            <a:spLocks noChangeArrowheads="1"/>
          </p:cNvSpPr>
          <p:nvPr/>
        </p:nvSpPr>
        <p:spPr bwMode="auto">
          <a:xfrm>
            <a:off x="0" y="16561"/>
            <a:ext cx="12192000" cy="546003"/>
          </a:xfrm>
          <a:prstGeom prst="rect">
            <a:avLst/>
          </a:prstGeom>
          <a:gradFill rotWithShape="0">
            <a:gsLst>
              <a:gs pos="100000">
                <a:schemeClr val="accent1">
                  <a:lumMod val="75000"/>
                </a:schemeClr>
              </a:gs>
              <a:gs pos="0">
                <a:schemeClr val="accent1">
                  <a:lumMod val="60000"/>
                  <a:lumOff val="40000"/>
                </a:schemeClr>
              </a:gs>
              <a:gs pos="100000">
                <a:srgbClr val="99CC00">
                  <a:alpha val="93999"/>
                </a:srgbClr>
              </a:gs>
            </a:gsLst>
            <a:lin ang="5400000" scaled="1"/>
          </a:gra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11" name="Text Box 2">
            <a:extLst>
              <a:ext uri="{FF2B5EF4-FFF2-40B4-BE49-F238E27FC236}">
                <a16:creationId xmlns:a16="http://schemas.microsoft.com/office/drawing/2014/main" id="{8153CD1D-AF56-0A4A-9B46-BFFDCE6135F6}"/>
              </a:ext>
            </a:extLst>
          </p:cNvPr>
          <p:cNvSpPr txBox="1">
            <a:spLocks noChangeArrowheads="1"/>
          </p:cNvSpPr>
          <p:nvPr/>
        </p:nvSpPr>
        <p:spPr bwMode="auto">
          <a:xfrm>
            <a:off x="481117" y="57639"/>
            <a:ext cx="10988263"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9pPr>
          </a:lstStyle>
          <a:p>
            <a:pPr algn="ctr">
              <a:buClrTx/>
              <a:buFontTx/>
              <a:buNone/>
            </a:pPr>
            <a:r>
              <a:rPr lang="fr-FR" b="1" dirty="0">
                <a:solidFill>
                  <a:srgbClr val="FFFFFF"/>
                </a:solidFill>
                <a:ea typeface="Arial" charset="0"/>
                <a:cs typeface="Arial" charset="0"/>
              </a:rPr>
              <a:t>Facteurs socio-économiques et précarité</a:t>
            </a:r>
          </a:p>
        </p:txBody>
      </p:sp>
    </p:spTree>
    <p:extLst>
      <p:ext uri="{BB962C8B-B14F-4D97-AF65-F5344CB8AC3E}">
        <p14:creationId xmlns:p14="http://schemas.microsoft.com/office/powerpoint/2010/main" val="20277634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7"/>
          <p:cNvSpPr txBox="1">
            <a:spLocks/>
          </p:cNvSpPr>
          <p:nvPr/>
        </p:nvSpPr>
        <p:spPr>
          <a:xfrm>
            <a:off x="407985" y="1167703"/>
            <a:ext cx="6420527" cy="4896544"/>
          </a:xfrm>
          <a:prstGeom prst="rect">
            <a:avLst/>
          </a:prstGeom>
        </p:spPr>
        <p:txBody>
          <a:bodyPr/>
          <a:lstStyle>
            <a:lvl1pPr marL="342900" indent="-342900" algn="l" defTabSz="457200" rtl="0" eaLnBrk="1" latinLnBrk="0" hangingPunct="1">
              <a:spcBef>
                <a:spcPct val="20000"/>
              </a:spcBef>
              <a:buFont typeface="Arial"/>
              <a:buChar char="•"/>
              <a:defRPr sz="32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baseline="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2800" b="1" dirty="0"/>
              <a:t>les hommes afro-américains constituent le groupe le plus à risque</a:t>
            </a:r>
          </a:p>
          <a:p>
            <a:pPr marL="0" indent="0">
              <a:buNone/>
            </a:pPr>
            <a:r>
              <a:rPr lang="fr-FR" sz="2800" b="1" dirty="0"/>
              <a:t> </a:t>
            </a:r>
          </a:p>
          <a:p>
            <a:r>
              <a:rPr lang="fr-FR" sz="2800" b="1" dirty="0"/>
              <a:t>Les femmes afro-américaines ont un risque de mortalité plus élevé que les hommes blancs</a:t>
            </a:r>
          </a:p>
          <a:p>
            <a:endParaRPr lang="fr-FR" sz="2800" b="1" dirty="0"/>
          </a:p>
          <a:p>
            <a:r>
              <a:rPr lang="fr-FR" sz="2800" b="1" dirty="0"/>
              <a:t>Démontre les limites des analyses unidimensionnelles et montrent l’intersection entre la race et le sexe</a:t>
            </a:r>
          </a:p>
          <a:p>
            <a:pPr lvl="2"/>
            <a:endParaRPr lang="fr-FR" sz="2800" b="1" dirty="0"/>
          </a:p>
        </p:txBody>
      </p:sp>
      <p:sp>
        <p:nvSpPr>
          <p:cNvPr id="4" name="ZoneTexte 3">
            <a:extLst>
              <a:ext uri="{FF2B5EF4-FFF2-40B4-BE49-F238E27FC236}">
                <a16:creationId xmlns:a16="http://schemas.microsoft.com/office/drawing/2014/main" id="{A9EB2599-4454-9745-B238-165A70195E5B}"/>
              </a:ext>
            </a:extLst>
          </p:cNvPr>
          <p:cNvSpPr txBox="1"/>
          <p:nvPr/>
        </p:nvSpPr>
        <p:spPr>
          <a:xfrm>
            <a:off x="2646909" y="6255743"/>
            <a:ext cx="9087616" cy="338554"/>
          </a:xfrm>
          <a:prstGeom prst="rect">
            <a:avLst/>
          </a:prstGeom>
          <a:noFill/>
        </p:spPr>
        <p:txBody>
          <a:bodyPr wrap="none" rtlCol="0">
            <a:spAutoFit/>
          </a:bodyPr>
          <a:lstStyle/>
          <a:p>
            <a:r>
              <a:rPr lang="fr-FR" sz="1600" i="1" dirty="0" err="1"/>
              <a:t>Sex</a:t>
            </a:r>
            <a:r>
              <a:rPr lang="fr-FR" sz="1600" i="1" dirty="0"/>
              <a:t> </a:t>
            </a:r>
            <a:r>
              <a:rPr lang="fr-FR" sz="1600" i="1" dirty="0" err="1"/>
              <a:t>Disparities</a:t>
            </a:r>
            <a:r>
              <a:rPr lang="fr-FR" sz="1600" i="1" dirty="0"/>
              <a:t> in COVID-19 </a:t>
            </a:r>
            <a:r>
              <a:rPr lang="fr-FR" sz="1600" i="1" dirty="0" err="1"/>
              <a:t>Mortality</a:t>
            </a:r>
            <a:r>
              <a:rPr lang="fr-FR" sz="1600" i="1" dirty="0"/>
              <a:t> </a:t>
            </a:r>
            <a:r>
              <a:rPr lang="fr-FR" sz="1600" i="1" dirty="0" err="1"/>
              <a:t>Vary</a:t>
            </a:r>
            <a:r>
              <a:rPr lang="fr-FR" sz="1600" i="1" dirty="0"/>
              <a:t> </a:t>
            </a:r>
            <a:r>
              <a:rPr lang="fr-FR" sz="1600" i="1" dirty="0" err="1"/>
              <a:t>Across</a:t>
            </a:r>
            <a:r>
              <a:rPr lang="fr-FR" sz="1600" i="1" dirty="0"/>
              <a:t> US Racial Groups. J </a:t>
            </a:r>
            <a:r>
              <a:rPr lang="fr-FR" sz="1600" i="1" dirty="0" err="1"/>
              <a:t>Gen</a:t>
            </a:r>
            <a:r>
              <a:rPr lang="fr-FR" sz="1600" i="1" dirty="0"/>
              <a:t> </a:t>
            </a:r>
            <a:r>
              <a:rPr lang="fr-FR" sz="1600" i="1" dirty="0" err="1"/>
              <a:t>Intern</a:t>
            </a:r>
            <a:r>
              <a:rPr lang="fr-FR" sz="1600" i="1" dirty="0"/>
              <a:t> Med. 2021;36(6):1696‐701</a:t>
            </a:r>
          </a:p>
        </p:txBody>
      </p:sp>
      <p:pic>
        <p:nvPicPr>
          <p:cNvPr id="3" name="Image 2">
            <a:extLst>
              <a:ext uri="{FF2B5EF4-FFF2-40B4-BE49-F238E27FC236}">
                <a16:creationId xmlns:a16="http://schemas.microsoft.com/office/drawing/2014/main" id="{A067D1B5-9077-C043-8963-45C7AB1176FE}"/>
              </a:ext>
            </a:extLst>
          </p:cNvPr>
          <p:cNvPicPr>
            <a:picLocks noChangeAspect="1"/>
          </p:cNvPicPr>
          <p:nvPr/>
        </p:nvPicPr>
        <p:blipFill>
          <a:blip r:embed="rId3"/>
          <a:stretch>
            <a:fillRect/>
          </a:stretch>
        </p:blipFill>
        <p:spPr>
          <a:xfrm>
            <a:off x="6828512" y="1240690"/>
            <a:ext cx="4987084" cy="4750569"/>
          </a:xfrm>
          <a:prstGeom prst="rect">
            <a:avLst/>
          </a:prstGeom>
        </p:spPr>
      </p:pic>
      <p:sp>
        <p:nvSpPr>
          <p:cNvPr id="6" name="Rectangle 5">
            <a:extLst>
              <a:ext uri="{FF2B5EF4-FFF2-40B4-BE49-F238E27FC236}">
                <a16:creationId xmlns:a16="http://schemas.microsoft.com/office/drawing/2014/main" id="{5069E13D-D034-E44D-B1CF-793A6F39E957}"/>
              </a:ext>
            </a:extLst>
          </p:cNvPr>
          <p:cNvSpPr>
            <a:spLocks noChangeArrowheads="1"/>
          </p:cNvSpPr>
          <p:nvPr/>
        </p:nvSpPr>
        <p:spPr bwMode="auto">
          <a:xfrm>
            <a:off x="0" y="16561"/>
            <a:ext cx="12192000" cy="546003"/>
          </a:xfrm>
          <a:prstGeom prst="rect">
            <a:avLst/>
          </a:prstGeom>
          <a:gradFill rotWithShape="0">
            <a:gsLst>
              <a:gs pos="100000">
                <a:schemeClr val="accent1">
                  <a:lumMod val="75000"/>
                </a:schemeClr>
              </a:gs>
              <a:gs pos="0">
                <a:schemeClr val="accent1">
                  <a:lumMod val="60000"/>
                  <a:lumOff val="40000"/>
                </a:schemeClr>
              </a:gs>
              <a:gs pos="100000">
                <a:srgbClr val="99CC00">
                  <a:alpha val="93999"/>
                </a:srgbClr>
              </a:gs>
            </a:gsLst>
            <a:lin ang="5400000" scaled="1"/>
          </a:gra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7" name="Text Box 2">
            <a:extLst>
              <a:ext uri="{FF2B5EF4-FFF2-40B4-BE49-F238E27FC236}">
                <a16:creationId xmlns:a16="http://schemas.microsoft.com/office/drawing/2014/main" id="{7B9CE74A-2212-3F42-8726-2116F89D4CA0}"/>
              </a:ext>
            </a:extLst>
          </p:cNvPr>
          <p:cNvSpPr txBox="1">
            <a:spLocks noChangeArrowheads="1"/>
          </p:cNvSpPr>
          <p:nvPr/>
        </p:nvSpPr>
        <p:spPr bwMode="auto">
          <a:xfrm>
            <a:off x="481117" y="57639"/>
            <a:ext cx="10988263"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9pPr>
          </a:lstStyle>
          <a:p>
            <a:pPr algn="ctr">
              <a:buClrTx/>
              <a:buFontTx/>
              <a:buNone/>
            </a:pPr>
            <a:r>
              <a:rPr lang="fr-FR" b="1" dirty="0">
                <a:solidFill>
                  <a:srgbClr val="FFFFFF"/>
                </a:solidFill>
                <a:ea typeface="Arial" charset="0"/>
                <a:cs typeface="Arial" charset="0"/>
              </a:rPr>
              <a:t>Facteurs raciaux/</a:t>
            </a:r>
            <a:r>
              <a:rPr lang="fr-FR" b="1" dirty="0" err="1">
                <a:solidFill>
                  <a:srgbClr val="FFFFFF"/>
                </a:solidFill>
                <a:ea typeface="Arial" charset="0"/>
                <a:cs typeface="Arial" charset="0"/>
              </a:rPr>
              <a:t>intersectionnalité</a:t>
            </a:r>
            <a:endParaRPr lang="fr-FR" b="1" dirty="0">
              <a:solidFill>
                <a:srgbClr val="FFFFFF"/>
              </a:solidFill>
              <a:ea typeface="Arial" charset="0"/>
              <a:cs typeface="Arial" charset="0"/>
            </a:endParaRPr>
          </a:p>
        </p:txBody>
      </p:sp>
    </p:spTree>
    <p:extLst>
      <p:ext uri="{BB962C8B-B14F-4D97-AF65-F5344CB8AC3E}">
        <p14:creationId xmlns:p14="http://schemas.microsoft.com/office/powerpoint/2010/main" val="839276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16561"/>
            <a:ext cx="12192000" cy="546003"/>
          </a:xfrm>
          <a:prstGeom prst="rect">
            <a:avLst/>
          </a:prstGeom>
          <a:gradFill rotWithShape="0">
            <a:gsLst>
              <a:gs pos="100000">
                <a:schemeClr val="accent1">
                  <a:lumMod val="75000"/>
                </a:schemeClr>
              </a:gs>
              <a:gs pos="0">
                <a:schemeClr val="accent1">
                  <a:lumMod val="60000"/>
                  <a:lumOff val="40000"/>
                </a:schemeClr>
              </a:gs>
              <a:gs pos="100000">
                <a:srgbClr val="99CC00">
                  <a:alpha val="93999"/>
                </a:srgbClr>
              </a:gs>
            </a:gsLst>
            <a:lin ang="5400000" scaled="1"/>
          </a:gradFill>
          <a:ln>
            <a:noFill/>
          </a:ln>
          <a:effectLst/>
          <a:extLs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5" name="Text Box 2"/>
          <p:cNvSpPr txBox="1">
            <a:spLocks noChangeArrowheads="1"/>
          </p:cNvSpPr>
          <p:nvPr/>
        </p:nvSpPr>
        <p:spPr bwMode="auto">
          <a:xfrm>
            <a:off x="468629" y="51694"/>
            <a:ext cx="11228071" cy="46384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9pPr>
          </a:lstStyle>
          <a:p>
            <a:pPr>
              <a:buClrTx/>
              <a:buFontTx/>
              <a:buNone/>
            </a:pPr>
            <a:r>
              <a:rPr lang="fr-FR" b="1" i="1" dirty="0">
                <a:solidFill>
                  <a:srgbClr val="FFFFFF"/>
                </a:solidFill>
                <a:ea typeface="Arial" charset="0"/>
                <a:cs typeface="Arial" charset="0"/>
              </a:rPr>
              <a:t>1- Une crise « systémique »</a:t>
            </a:r>
          </a:p>
        </p:txBody>
      </p:sp>
      <p:sp>
        <p:nvSpPr>
          <p:cNvPr id="3" name="Espace réservé du numéro de diapositive 2">
            <a:extLst>
              <a:ext uri="{FF2B5EF4-FFF2-40B4-BE49-F238E27FC236}">
                <a16:creationId xmlns:a16="http://schemas.microsoft.com/office/drawing/2014/main" id="{F4133B01-93F7-4F01-A509-30E0ADB35D55}"/>
              </a:ext>
            </a:extLst>
          </p:cNvPr>
          <p:cNvSpPr>
            <a:spLocks noGrp="1"/>
          </p:cNvSpPr>
          <p:nvPr>
            <p:ph type="sldNum" sz="quarter" idx="12"/>
          </p:nvPr>
        </p:nvSpPr>
        <p:spPr>
          <a:xfrm>
            <a:off x="9208048" y="6441181"/>
            <a:ext cx="2743200" cy="365125"/>
          </a:xfrm>
        </p:spPr>
        <p:txBody>
          <a:bodyPr/>
          <a:lstStyle/>
          <a:p>
            <a:fld id="{5387AF55-B268-49B9-9318-AC9478C47BB9}" type="slidenum">
              <a:rPr lang="fr-FR" smtClean="0"/>
              <a:t>6</a:t>
            </a:fld>
            <a:endParaRPr lang="fr-FR" dirty="0"/>
          </a:p>
        </p:txBody>
      </p:sp>
      <p:pic>
        <p:nvPicPr>
          <p:cNvPr id="1026" name="Picture 2" descr="https://file1.science-et-vie.com/var/scienceetvie/storage/images/1/0/9/109920/observez-diffusion-coronavirus-sur-planete-dans-ces-animations.png?alias=original">
            <a:extLst>
              <a:ext uri="{FF2B5EF4-FFF2-40B4-BE49-F238E27FC236}">
                <a16:creationId xmlns:a16="http://schemas.microsoft.com/office/drawing/2014/main" id="{131E239C-2356-4E70-9068-CA672B66E5AE}"/>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7131406" y="826443"/>
            <a:ext cx="4662849" cy="183853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7F57F86C-3371-4B07-A1D9-758FAA7AE84B}"/>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71072" y="826443"/>
            <a:ext cx="4662849" cy="1838535"/>
          </a:xfrm>
          <a:prstGeom prst="rect">
            <a:avLst/>
          </a:prstGeom>
        </p:spPr>
      </p:pic>
      <p:pic>
        <p:nvPicPr>
          <p:cNvPr id="16" name="Image 15">
            <a:extLst>
              <a:ext uri="{FF2B5EF4-FFF2-40B4-BE49-F238E27FC236}">
                <a16:creationId xmlns:a16="http://schemas.microsoft.com/office/drawing/2014/main" id="{F628D60E-50DA-41D2-AFFB-4D0419316A63}"/>
              </a:ext>
            </a:extLst>
          </p:cNvPr>
          <p:cNvPicPr>
            <a:picLocks noChangeAspect="1"/>
          </p:cNvPicPr>
          <p:nvPr/>
        </p:nvPicPr>
        <p:blipFill rotWithShape="1">
          <a:blip r:embed="rId5">
            <a:extLst>
              <a:ext uri="{28A0092B-C50C-407E-A947-70E740481C1C}">
                <a14:useLocalDpi xmlns:a14="http://schemas.microsoft.com/office/drawing/2010/main"/>
              </a:ext>
            </a:extLst>
          </a:blip>
          <a:srcRect t="12356"/>
          <a:stretch/>
        </p:blipFill>
        <p:spPr>
          <a:xfrm>
            <a:off x="371072" y="3000500"/>
            <a:ext cx="11500539" cy="3176750"/>
          </a:xfrm>
          <a:prstGeom prst="rect">
            <a:avLst/>
          </a:prstGeom>
          <a:ln>
            <a:solidFill>
              <a:srgbClr val="74A2BD"/>
            </a:solidFill>
          </a:ln>
        </p:spPr>
      </p:pic>
      <p:pic>
        <p:nvPicPr>
          <p:cNvPr id="17" name="Image 16">
            <a:extLst>
              <a:ext uri="{FF2B5EF4-FFF2-40B4-BE49-F238E27FC236}">
                <a16:creationId xmlns:a16="http://schemas.microsoft.com/office/drawing/2014/main" id="{1BA142EF-BA58-4B95-BFDE-B8C262598F00}"/>
              </a:ext>
            </a:extLst>
          </p:cNvPr>
          <p:cNvPicPr>
            <a:picLocks noChangeAspect="1"/>
          </p:cNvPicPr>
          <p:nvPr/>
        </p:nvPicPr>
        <p:blipFill>
          <a:blip r:embed="rId6"/>
          <a:stretch>
            <a:fillRect/>
          </a:stretch>
        </p:blipFill>
        <p:spPr>
          <a:xfrm>
            <a:off x="9365041" y="6539569"/>
            <a:ext cx="2429214" cy="266737"/>
          </a:xfrm>
          <a:prstGeom prst="rect">
            <a:avLst/>
          </a:prstGeom>
        </p:spPr>
      </p:pic>
      <p:sp>
        <p:nvSpPr>
          <p:cNvPr id="6" name="Flèche : trois pointes 5">
            <a:extLst>
              <a:ext uri="{FF2B5EF4-FFF2-40B4-BE49-F238E27FC236}">
                <a16:creationId xmlns:a16="http://schemas.microsoft.com/office/drawing/2014/main" id="{8CF77B4B-EF5B-4F2C-B631-DDC0AD41C401}"/>
              </a:ext>
            </a:extLst>
          </p:cNvPr>
          <p:cNvSpPr/>
          <p:nvPr/>
        </p:nvSpPr>
        <p:spPr>
          <a:xfrm rot="10800000">
            <a:off x="5422403" y="1437158"/>
            <a:ext cx="1397875" cy="991313"/>
          </a:xfrm>
          <a:prstGeom prst="leftRightUp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0021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16561"/>
            <a:ext cx="12192000" cy="546003"/>
          </a:xfrm>
          <a:prstGeom prst="rect">
            <a:avLst/>
          </a:prstGeom>
          <a:gradFill rotWithShape="0">
            <a:gsLst>
              <a:gs pos="100000">
                <a:schemeClr val="accent1">
                  <a:lumMod val="75000"/>
                </a:schemeClr>
              </a:gs>
              <a:gs pos="0">
                <a:schemeClr val="accent1">
                  <a:lumMod val="60000"/>
                  <a:lumOff val="40000"/>
                </a:schemeClr>
              </a:gs>
              <a:gs pos="100000">
                <a:srgbClr val="99CC00">
                  <a:alpha val="93999"/>
                </a:srgbClr>
              </a:gs>
            </a:gsLst>
            <a:lin ang="5400000" scaled="1"/>
          </a:gradFill>
          <a:ln>
            <a:noFill/>
          </a:ln>
          <a:effectLst/>
          <a:extLs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5" name="Text Box 2"/>
          <p:cNvSpPr txBox="1">
            <a:spLocks noChangeArrowheads="1"/>
          </p:cNvSpPr>
          <p:nvPr/>
        </p:nvSpPr>
        <p:spPr bwMode="auto">
          <a:xfrm>
            <a:off x="468629" y="51694"/>
            <a:ext cx="11228071" cy="46384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9pPr>
          </a:lstStyle>
          <a:p>
            <a:pPr>
              <a:buClrTx/>
              <a:buFontTx/>
              <a:buNone/>
            </a:pPr>
            <a:r>
              <a:rPr lang="fr-FR" b="1" i="1" dirty="0">
                <a:solidFill>
                  <a:srgbClr val="FFFFFF"/>
                </a:solidFill>
                <a:ea typeface="Arial" charset="0"/>
                <a:cs typeface="Arial" charset="0"/>
              </a:rPr>
              <a:t>3- La découverte d’un nouveau coronavirus </a:t>
            </a:r>
          </a:p>
        </p:txBody>
      </p:sp>
      <p:sp>
        <p:nvSpPr>
          <p:cNvPr id="15" name="Flèche vers la droite 12">
            <a:extLst>
              <a:ext uri="{FF2B5EF4-FFF2-40B4-BE49-F238E27FC236}">
                <a16:creationId xmlns:a16="http://schemas.microsoft.com/office/drawing/2014/main" id="{523E980E-F954-4DF4-9B28-6581645A24FA}"/>
              </a:ext>
            </a:extLst>
          </p:cNvPr>
          <p:cNvSpPr/>
          <p:nvPr/>
        </p:nvSpPr>
        <p:spPr>
          <a:xfrm>
            <a:off x="5542604" y="2019011"/>
            <a:ext cx="1080120" cy="646331"/>
          </a:xfrm>
          <a:prstGeom prst="rightArrow">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latin typeface="Calibri"/>
            </a:endParaRPr>
          </a:p>
        </p:txBody>
      </p:sp>
      <p:sp>
        <p:nvSpPr>
          <p:cNvPr id="19" name="ZoneTexte 18">
            <a:extLst>
              <a:ext uri="{FF2B5EF4-FFF2-40B4-BE49-F238E27FC236}">
                <a16:creationId xmlns:a16="http://schemas.microsoft.com/office/drawing/2014/main" id="{BF0C7A91-4FF0-45B3-8214-DD6F5F993349}"/>
              </a:ext>
            </a:extLst>
          </p:cNvPr>
          <p:cNvSpPr txBox="1"/>
          <p:nvPr/>
        </p:nvSpPr>
        <p:spPr>
          <a:xfrm>
            <a:off x="455293" y="4335559"/>
            <a:ext cx="5627371" cy="2062103"/>
          </a:xfrm>
          <a:prstGeom prst="rect">
            <a:avLst/>
          </a:prstGeom>
          <a:solidFill>
            <a:schemeClr val="bg1"/>
          </a:solidFill>
          <a:ln>
            <a:solidFill>
              <a:schemeClr val="tx1"/>
            </a:solidFill>
          </a:ln>
        </p:spPr>
        <p:txBody>
          <a:bodyPr wrap="square" rtlCol="0">
            <a:spAutoFit/>
          </a:bodyPr>
          <a:lstStyle/>
          <a:p>
            <a:pPr marL="285750" indent="-285750" defTabSz="457200">
              <a:buFontTx/>
              <a:buChar char="-"/>
              <a:defRPr/>
            </a:pPr>
            <a:r>
              <a:rPr lang="fr-FR" sz="1600" dirty="0">
                <a:solidFill>
                  <a:prstClr val="black"/>
                </a:solidFill>
                <a:sym typeface="Wingdings"/>
              </a:rPr>
              <a:t>Virus </a:t>
            </a:r>
            <a:r>
              <a:rPr lang="fr-FR" sz="1600" b="1" i="1" dirty="0">
                <a:solidFill>
                  <a:prstClr val="black"/>
                </a:solidFill>
                <a:sym typeface="Wingdings"/>
              </a:rPr>
              <a:t>ARN enveloppé</a:t>
            </a:r>
            <a:r>
              <a:rPr lang="fr-FR" sz="1600" dirty="0">
                <a:solidFill>
                  <a:prstClr val="black"/>
                </a:solidFill>
                <a:sym typeface="Wingdings"/>
              </a:rPr>
              <a:t>, </a:t>
            </a:r>
            <a:r>
              <a:rPr lang="fr-FR" sz="1600" b="1" i="1" dirty="0" err="1">
                <a:solidFill>
                  <a:prstClr val="black"/>
                </a:solidFill>
                <a:sym typeface="Wingdings"/>
              </a:rPr>
              <a:t>Coronaviridae</a:t>
            </a:r>
            <a:r>
              <a:rPr lang="fr-FR" sz="1600" i="1" dirty="0">
                <a:solidFill>
                  <a:prstClr val="black"/>
                </a:solidFill>
                <a:sym typeface="Wingdings"/>
              </a:rPr>
              <a:t>, genre </a:t>
            </a:r>
            <a:r>
              <a:rPr lang="fr-FR" sz="1600" i="1" dirty="0" err="1">
                <a:solidFill>
                  <a:prstClr val="black"/>
                </a:solidFill>
                <a:sym typeface="Wingdings"/>
              </a:rPr>
              <a:t>betacoronavirus</a:t>
            </a:r>
            <a:endParaRPr lang="fr-FR" sz="1600" dirty="0">
              <a:solidFill>
                <a:prstClr val="black"/>
              </a:solidFill>
              <a:sym typeface="Wingdings"/>
            </a:endParaRPr>
          </a:p>
          <a:p>
            <a:pPr marL="285750" indent="-285750" defTabSz="457200">
              <a:buFontTx/>
              <a:buChar char="-"/>
              <a:defRPr/>
            </a:pPr>
            <a:r>
              <a:rPr lang="fr-FR" sz="1600" dirty="0">
                <a:solidFill>
                  <a:prstClr val="black"/>
                </a:solidFill>
                <a:sym typeface="Wingdings"/>
              </a:rPr>
              <a:t>Chez l’homme </a:t>
            </a:r>
            <a:r>
              <a:rPr lang="fr-FR" sz="1600" b="1" dirty="0">
                <a:solidFill>
                  <a:prstClr val="black"/>
                </a:solidFill>
                <a:sym typeface="Wingdings"/>
              </a:rPr>
              <a:t>7 espèces de coronavirus connues:</a:t>
            </a:r>
          </a:p>
          <a:p>
            <a:pPr lvl="1" defTabSz="457200">
              <a:defRPr/>
            </a:pPr>
            <a:r>
              <a:rPr lang="fr-FR" sz="1600" dirty="0">
                <a:solidFill>
                  <a:prstClr val="black"/>
                </a:solidFill>
                <a:sym typeface="Wingdings"/>
              </a:rPr>
              <a:t>4 touchant les voies aériennes supérieures </a:t>
            </a:r>
          </a:p>
          <a:p>
            <a:pPr marL="1200150" lvl="2" indent="-285750" defTabSz="457200">
              <a:buFontTx/>
              <a:buChar char="-"/>
              <a:defRPr/>
            </a:pPr>
            <a:r>
              <a:rPr lang="fr-FR" sz="1600" dirty="0" err="1">
                <a:solidFill>
                  <a:prstClr val="black"/>
                </a:solidFill>
                <a:sym typeface="Wingdings"/>
              </a:rPr>
              <a:t>hCoV</a:t>
            </a:r>
            <a:r>
              <a:rPr lang="fr-FR" sz="1600" dirty="0">
                <a:solidFill>
                  <a:prstClr val="black"/>
                </a:solidFill>
                <a:sym typeface="Wingdings"/>
              </a:rPr>
              <a:t> saisonniers: 229E, OC43, NL63, HKU1</a:t>
            </a:r>
          </a:p>
          <a:p>
            <a:pPr lvl="1" defTabSz="457200">
              <a:defRPr/>
            </a:pPr>
            <a:r>
              <a:rPr lang="fr-FR" sz="1600" dirty="0">
                <a:solidFill>
                  <a:prstClr val="black"/>
                </a:solidFill>
                <a:sym typeface="Wingdings"/>
              </a:rPr>
              <a:t>3 responsables d’atteinte parenchymateuses</a:t>
            </a:r>
          </a:p>
          <a:p>
            <a:pPr marL="1200150" lvl="2" indent="-285750" defTabSz="457200">
              <a:buFontTx/>
              <a:buChar char="-"/>
              <a:defRPr/>
            </a:pPr>
            <a:r>
              <a:rPr lang="fr-FR" sz="1600" dirty="0">
                <a:solidFill>
                  <a:prstClr val="black"/>
                </a:solidFill>
                <a:sym typeface="Wingdings"/>
              </a:rPr>
              <a:t>SRAS-</a:t>
            </a:r>
            <a:r>
              <a:rPr lang="fr-FR" sz="1600" dirty="0" err="1">
                <a:solidFill>
                  <a:prstClr val="black"/>
                </a:solidFill>
                <a:sym typeface="Wingdings"/>
              </a:rPr>
              <a:t>CoV</a:t>
            </a:r>
            <a:r>
              <a:rPr lang="fr-FR" sz="1600" dirty="0">
                <a:solidFill>
                  <a:prstClr val="black"/>
                </a:solidFill>
                <a:sym typeface="Wingdings"/>
              </a:rPr>
              <a:t> : </a:t>
            </a:r>
            <a:r>
              <a:rPr lang="fr-FR" sz="1600" dirty="0">
                <a:solidFill>
                  <a:srgbClr val="FF0000"/>
                </a:solidFill>
                <a:sym typeface="Wingdings"/>
              </a:rPr>
              <a:t>létalité 10%</a:t>
            </a:r>
          </a:p>
          <a:p>
            <a:pPr marL="1200150" lvl="2" indent="-285750" defTabSz="457200">
              <a:buFontTx/>
              <a:buChar char="-"/>
              <a:defRPr/>
            </a:pPr>
            <a:r>
              <a:rPr lang="fr-FR" sz="1600" dirty="0">
                <a:solidFill>
                  <a:prstClr val="black"/>
                </a:solidFill>
                <a:sym typeface="Wingdings"/>
              </a:rPr>
              <a:t>MERS-</a:t>
            </a:r>
            <a:r>
              <a:rPr lang="fr-FR" sz="1600" dirty="0" err="1">
                <a:solidFill>
                  <a:prstClr val="black"/>
                </a:solidFill>
                <a:sym typeface="Wingdings"/>
              </a:rPr>
              <a:t>CoV</a:t>
            </a:r>
            <a:r>
              <a:rPr lang="fr-FR" sz="1600" dirty="0">
                <a:solidFill>
                  <a:prstClr val="black"/>
                </a:solidFill>
                <a:sym typeface="Wingdings"/>
              </a:rPr>
              <a:t> : </a:t>
            </a:r>
            <a:r>
              <a:rPr lang="fr-FR" sz="1600" dirty="0">
                <a:solidFill>
                  <a:srgbClr val="FF0000"/>
                </a:solidFill>
                <a:sym typeface="Wingdings"/>
              </a:rPr>
              <a:t>létalité 35%</a:t>
            </a:r>
          </a:p>
          <a:p>
            <a:pPr marL="1200150" lvl="2" indent="-285750" defTabSz="457200">
              <a:buFontTx/>
              <a:buChar char="-"/>
              <a:defRPr/>
            </a:pPr>
            <a:r>
              <a:rPr lang="fr-FR" sz="1600" b="1" dirty="0">
                <a:solidFill>
                  <a:srgbClr val="FF0000"/>
                </a:solidFill>
                <a:sym typeface="Wingdings"/>
              </a:rPr>
              <a:t>SARS-CoV-2 </a:t>
            </a:r>
          </a:p>
        </p:txBody>
      </p:sp>
      <p:sp>
        <p:nvSpPr>
          <p:cNvPr id="3" name="Espace réservé du numéro de diapositive 2">
            <a:extLst>
              <a:ext uri="{FF2B5EF4-FFF2-40B4-BE49-F238E27FC236}">
                <a16:creationId xmlns:a16="http://schemas.microsoft.com/office/drawing/2014/main" id="{F4133B01-93F7-4F01-A509-30E0ADB35D55}"/>
              </a:ext>
            </a:extLst>
          </p:cNvPr>
          <p:cNvSpPr>
            <a:spLocks noGrp="1"/>
          </p:cNvSpPr>
          <p:nvPr>
            <p:ph type="sldNum" sz="quarter" idx="12"/>
          </p:nvPr>
        </p:nvSpPr>
        <p:spPr>
          <a:xfrm>
            <a:off x="9444896" y="6503205"/>
            <a:ext cx="2743200" cy="365125"/>
          </a:xfrm>
        </p:spPr>
        <p:txBody>
          <a:bodyPr/>
          <a:lstStyle/>
          <a:p>
            <a:fld id="{5387AF55-B268-49B9-9318-AC9478C47BB9}" type="slidenum">
              <a:rPr lang="fr-FR" smtClean="0"/>
              <a:t>7</a:t>
            </a:fld>
            <a:endParaRPr lang="fr-FR" dirty="0"/>
          </a:p>
        </p:txBody>
      </p:sp>
      <p:pic>
        <p:nvPicPr>
          <p:cNvPr id="24" name="Image 23">
            <a:extLst>
              <a:ext uri="{FF2B5EF4-FFF2-40B4-BE49-F238E27FC236}">
                <a16:creationId xmlns:a16="http://schemas.microsoft.com/office/drawing/2014/main" id="{81614488-2758-4419-918B-0A062847991C}"/>
              </a:ext>
            </a:extLst>
          </p:cNvPr>
          <p:cNvPicPr/>
          <p:nvPr/>
        </p:nvPicPr>
        <p:blipFill rotWithShape="1">
          <a:blip r:embed="rId3">
            <a:extLst>
              <a:ext uri="{28A0092B-C50C-407E-A947-70E740481C1C}">
                <a14:useLocalDpi xmlns:a14="http://schemas.microsoft.com/office/drawing/2010/main"/>
              </a:ext>
            </a:extLst>
          </a:blip>
          <a:srcRect/>
          <a:stretch/>
        </p:blipFill>
        <p:spPr bwMode="auto">
          <a:xfrm>
            <a:off x="855397" y="725833"/>
            <a:ext cx="3636216" cy="3303556"/>
          </a:xfrm>
          <a:prstGeom prst="rect">
            <a:avLst/>
          </a:prstGeom>
          <a:noFill/>
          <a:ln>
            <a:noFill/>
          </a:ln>
        </p:spPr>
      </p:pic>
      <p:pic>
        <p:nvPicPr>
          <p:cNvPr id="25" name="Image 24">
            <a:extLst>
              <a:ext uri="{FF2B5EF4-FFF2-40B4-BE49-F238E27FC236}">
                <a16:creationId xmlns:a16="http://schemas.microsoft.com/office/drawing/2014/main" id="{053B575D-B1A3-4E24-B342-DAD8D3BD80A9}"/>
              </a:ext>
            </a:extLst>
          </p:cNvPr>
          <p:cNvPicPr>
            <a:picLocks noChangeAspect="1"/>
          </p:cNvPicPr>
          <p:nvPr/>
        </p:nvPicPr>
        <p:blipFill rotWithShape="1">
          <a:blip r:embed="rId4">
            <a:extLst>
              <a:ext uri="{28A0092B-C50C-407E-A947-70E740481C1C}">
                <a14:useLocalDpi xmlns:a14="http://schemas.microsoft.com/office/drawing/2010/main"/>
              </a:ext>
            </a:extLst>
          </a:blip>
          <a:srcRect b="-2897"/>
          <a:stretch/>
        </p:blipFill>
        <p:spPr>
          <a:xfrm>
            <a:off x="8087719" y="6288586"/>
            <a:ext cx="3858567" cy="546003"/>
          </a:xfrm>
          <a:prstGeom prst="rect">
            <a:avLst/>
          </a:prstGeom>
        </p:spPr>
      </p:pic>
      <p:sp>
        <p:nvSpPr>
          <p:cNvPr id="27" name="ZoneTexte 26">
            <a:extLst>
              <a:ext uri="{FF2B5EF4-FFF2-40B4-BE49-F238E27FC236}">
                <a16:creationId xmlns:a16="http://schemas.microsoft.com/office/drawing/2014/main" id="{588EB23D-00FB-4BB9-9FFC-87FA00859781}"/>
              </a:ext>
            </a:extLst>
          </p:cNvPr>
          <p:cNvSpPr txBox="1"/>
          <p:nvPr/>
        </p:nvSpPr>
        <p:spPr>
          <a:xfrm>
            <a:off x="6318915" y="4356856"/>
            <a:ext cx="5627371" cy="1323439"/>
          </a:xfrm>
          <a:prstGeom prst="rect">
            <a:avLst/>
          </a:prstGeom>
          <a:solidFill>
            <a:schemeClr val="bg1"/>
          </a:solidFill>
          <a:ln>
            <a:solidFill>
              <a:schemeClr val="tx1"/>
            </a:solidFill>
          </a:ln>
        </p:spPr>
        <p:txBody>
          <a:bodyPr wrap="square" rtlCol="0">
            <a:spAutoFit/>
          </a:bodyPr>
          <a:lstStyle/>
          <a:p>
            <a:pPr marL="285750" indent="-285750" defTabSz="457200">
              <a:buFontTx/>
              <a:buChar char="-"/>
              <a:defRPr/>
            </a:pPr>
            <a:r>
              <a:rPr lang="fr-FR" sz="1600" dirty="0">
                <a:solidFill>
                  <a:prstClr val="black"/>
                </a:solidFill>
                <a:sym typeface="Wingdings"/>
              </a:rPr>
              <a:t>Le </a:t>
            </a:r>
            <a:r>
              <a:rPr lang="fr-FR" sz="1600" b="1" dirty="0">
                <a:solidFill>
                  <a:prstClr val="black"/>
                </a:solidFill>
                <a:sym typeface="Wingdings"/>
              </a:rPr>
              <a:t>SARS-CoV-2 partage </a:t>
            </a:r>
          </a:p>
          <a:p>
            <a:pPr marL="285750" indent="-285750" defTabSz="457200">
              <a:buFontTx/>
              <a:buChar char="-"/>
              <a:defRPr/>
            </a:pPr>
            <a:endParaRPr lang="fr-FR" sz="1600" dirty="0">
              <a:solidFill>
                <a:prstClr val="black"/>
              </a:solidFill>
              <a:sym typeface="Wingdings"/>
            </a:endParaRPr>
          </a:p>
          <a:p>
            <a:pPr marL="742950" lvl="1" indent="-285750" defTabSz="457200">
              <a:buFontTx/>
              <a:buChar char="-"/>
              <a:defRPr/>
            </a:pPr>
            <a:r>
              <a:rPr lang="fr-FR" sz="1600" dirty="0">
                <a:solidFill>
                  <a:prstClr val="black"/>
                </a:solidFill>
                <a:sym typeface="Wingdings"/>
              </a:rPr>
              <a:t>80 % d’identité génétique avec le </a:t>
            </a:r>
            <a:r>
              <a:rPr lang="fr-FR" sz="1600" b="1" dirty="0">
                <a:solidFill>
                  <a:prstClr val="black"/>
                </a:solidFill>
                <a:sym typeface="Wingdings"/>
              </a:rPr>
              <a:t>SARS-</a:t>
            </a:r>
            <a:r>
              <a:rPr lang="fr-FR" sz="1600" b="1" dirty="0" err="1">
                <a:solidFill>
                  <a:prstClr val="black"/>
                </a:solidFill>
                <a:sym typeface="Wingdings"/>
              </a:rPr>
              <a:t>CoV</a:t>
            </a:r>
            <a:endParaRPr lang="fr-FR" sz="1600" b="1" dirty="0">
              <a:solidFill>
                <a:prstClr val="black"/>
              </a:solidFill>
              <a:sym typeface="Wingdings"/>
            </a:endParaRPr>
          </a:p>
          <a:p>
            <a:pPr marL="742950" lvl="1" indent="-285750" defTabSz="457200">
              <a:buFontTx/>
              <a:buChar char="-"/>
              <a:defRPr/>
            </a:pPr>
            <a:r>
              <a:rPr lang="fr-FR" sz="1600" dirty="0">
                <a:solidFill>
                  <a:prstClr val="black"/>
                </a:solidFill>
                <a:sym typeface="Wingdings"/>
              </a:rPr>
              <a:t>96% avec Bat </a:t>
            </a:r>
            <a:r>
              <a:rPr lang="fr-FR" sz="1600" dirty="0" err="1">
                <a:solidFill>
                  <a:prstClr val="black"/>
                </a:solidFill>
                <a:sym typeface="Wingdings"/>
              </a:rPr>
              <a:t>SARr-CoV</a:t>
            </a:r>
            <a:r>
              <a:rPr lang="fr-FR" sz="1600" dirty="0">
                <a:solidFill>
                  <a:prstClr val="black"/>
                </a:solidFill>
                <a:sym typeface="Wingdings"/>
              </a:rPr>
              <a:t> RaTG13 (Chauve souris)</a:t>
            </a:r>
          </a:p>
          <a:p>
            <a:pPr marL="285750" indent="-285750" defTabSz="457200">
              <a:buFontTx/>
              <a:buChar char="-"/>
              <a:defRPr/>
            </a:pPr>
            <a:endParaRPr lang="fr-FR" sz="1600" dirty="0">
              <a:solidFill>
                <a:prstClr val="black"/>
              </a:solidFill>
            </a:endParaRPr>
          </a:p>
        </p:txBody>
      </p:sp>
      <p:pic>
        <p:nvPicPr>
          <p:cNvPr id="31" name="Image 30">
            <a:extLst>
              <a:ext uri="{FF2B5EF4-FFF2-40B4-BE49-F238E27FC236}">
                <a16:creationId xmlns:a16="http://schemas.microsoft.com/office/drawing/2014/main" id="{66A29441-9C1D-41A4-9C0C-12C391271E8E}"/>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7209226" y="725833"/>
            <a:ext cx="3858567" cy="3416404"/>
          </a:xfrm>
          <a:prstGeom prst="rect">
            <a:avLst/>
          </a:prstGeom>
        </p:spPr>
      </p:pic>
    </p:spTree>
    <p:extLst>
      <p:ext uri="{BB962C8B-B14F-4D97-AF65-F5344CB8AC3E}">
        <p14:creationId xmlns:p14="http://schemas.microsoft.com/office/powerpoint/2010/main" val="100374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ppt_w</p:attrName>
                                        </p:attrNameLst>
                                      </p:cBhvr>
                                      <p:tavLst>
                                        <p:tav tm="0">
                                          <p:val>
                                            <p:fltVal val="0"/>
                                          </p:val>
                                        </p:tav>
                                        <p:tav tm="100000">
                                          <p:val>
                                            <p:strVal val="#ppt_w"/>
                                          </p:val>
                                        </p:tav>
                                      </p:tavLst>
                                    </p:anim>
                                    <p:anim calcmode="lin" valueType="num">
                                      <p:cBhvr>
                                        <p:cTn id="20" dur="500" fill="hold"/>
                                        <p:tgtEl>
                                          <p:spTgt spid="27"/>
                                        </p:tgtEl>
                                        <p:attrNameLst>
                                          <p:attrName>ppt_h</p:attrName>
                                        </p:attrNameLst>
                                      </p:cBhvr>
                                      <p:tavLst>
                                        <p:tav tm="0">
                                          <p:val>
                                            <p:fltVal val="0"/>
                                          </p:val>
                                        </p:tav>
                                        <p:tav tm="100000">
                                          <p:val>
                                            <p:strVal val="#ppt_h"/>
                                          </p:val>
                                        </p:tav>
                                      </p:tavLst>
                                    </p:anim>
                                    <p:animEffect transition="in" filter="fade">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16561"/>
            <a:ext cx="12192000" cy="546003"/>
          </a:xfrm>
          <a:prstGeom prst="rect">
            <a:avLst/>
          </a:prstGeom>
          <a:gradFill rotWithShape="0">
            <a:gsLst>
              <a:gs pos="100000">
                <a:schemeClr val="accent1">
                  <a:lumMod val="75000"/>
                </a:schemeClr>
              </a:gs>
              <a:gs pos="0">
                <a:schemeClr val="accent1">
                  <a:lumMod val="60000"/>
                  <a:lumOff val="40000"/>
                </a:schemeClr>
              </a:gs>
              <a:gs pos="100000">
                <a:srgbClr val="99CC00">
                  <a:alpha val="93999"/>
                </a:srgbClr>
              </a:gs>
            </a:gsLst>
            <a:lin ang="5400000" scaled="1"/>
          </a:gradFill>
          <a:ln>
            <a:noFill/>
          </a:ln>
          <a:effectLst/>
          <a:extLs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5" name="Text Box 2"/>
          <p:cNvSpPr txBox="1">
            <a:spLocks noChangeArrowheads="1"/>
          </p:cNvSpPr>
          <p:nvPr/>
        </p:nvSpPr>
        <p:spPr bwMode="auto">
          <a:xfrm>
            <a:off x="468629" y="51694"/>
            <a:ext cx="11228071" cy="46384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9pPr>
          </a:lstStyle>
          <a:p>
            <a:pPr>
              <a:buClrTx/>
              <a:buFontTx/>
              <a:buNone/>
            </a:pPr>
            <a:r>
              <a:rPr lang="fr-FR" b="1" i="1" dirty="0">
                <a:solidFill>
                  <a:srgbClr val="FFFFFF"/>
                </a:solidFill>
                <a:ea typeface="Arial" charset="0"/>
                <a:cs typeface="Arial" charset="0"/>
              </a:rPr>
              <a:t>2- Un virus particulièrement contagieux et mortel ? </a:t>
            </a:r>
          </a:p>
        </p:txBody>
      </p:sp>
      <p:pic>
        <p:nvPicPr>
          <p:cNvPr id="10" name="Image 9">
            <a:extLst>
              <a:ext uri="{FF2B5EF4-FFF2-40B4-BE49-F238E27FC236}">
                <a16:creationId xmlns:a16="http://schemas.microsoft.com/office/drawing/2014/main" id="{A233CA75-3642-4BBA-9542-50A53EAE92B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33046" y="5860665"/>
            <a:ext cx="11725907" cy="362278"/>
          </a:xfrm>
          <a:prstGeom prst="rect">
            <a:avLst/>
          </a:prstGeom>
        </p:spPr>
      </p:pic>
      <p:pic>
        <p:nvPicPr>
          <p:cNvPr id="8" name="Image 7">
            <a:extLst>
              <a:ext uri="{FF2B5EF4-FFF2-40B4-BE49-F238E27FC236}">
                <a16:creationId xmlns:a16="http://schemas.microsoft.com/office/drawing/2014/main" id="{E27C9F12-A0CF-4658-B5FA-AFBA77B2F220}"/>
              </a:ext>
            </a:extLst>
          </p:cNvPr>
          <p:cNvPicPr>
            <a:picLocks noChangeAspect="1"/>
          </p:cNvPicPr>
          <p:nvPr/>
        </p:nvPicPr>
        <p:blipFill>
          <a:blip r:embed="rId4"/>
          <a:stretch>
            <a:fillRect/>
          </a:stretch>
        </p:blipFill>
        <p:spPr>
          <a:xfrm>
            <a:off x="-13336" y="6426020"/>
            <a:ext cx="12192000" cy="435767"/>
          </a:xfrm>
          <a:prstGeom prst="rect">
            <a:avLst/>
          </a:prstGeom>
        </p:spPr>
      </p:pic>
      <p:grpSp>
        <p:nvGrpSpPr>
          <p:cNvPr id="14" name="Groupe 13">
            <a:extLst>
              <a:ext uri="{FF2B5EF4-FFF2-40B4-BE49-F238E27FC236}">
                <a16:creationId xmlns:a16="http://schemas.microsoft.com/office/drawing/2014/main" id="{EB568DB8-8046-4FBE-A334-21ED7FF05142}"/>
              </a:ext>
            </a:extLst>
          </p:cNvPr>
          <p:cNvGrpSpPr/>
          <p:nvPr/>
        </p:nvGrpSpPr>
        <p:grpSpPr>
          <a:xfrm>
            <a:off x="468629" y="925975"/>
            <a:ext cx="11325972" cy="4650762"/>
            <a:chOff x="468629" y="925975"/>
            <a:chExt cx="11325972" cy="4650762"/>
          </a:xfrm>
        </p:grpSpPr>
        <p:grpSp>
          <p:nvGrpSpPr>
            <p:cNvPr id="7" name="Groupe 6">
              <a:extLst>
                <a:ext uri="{FF2B5EF4-FFF2-40B4-BE49-F238E27FC236}">
                  <a16:creationId xmlns:a16="http://schemas.microsoft.com/office/drawing/2014/main" id="{66C3AC3B-3B0F-4224-A9FE-70B56685701D}"/>
                </a:ext>
              </a:extLst>
            </p:cNvPr>
            <p:cNvGrpSpPr/>
            <p:nvPr/>
          </p:nvGrpSpPr>
          <p:grpSpPr>
            <a:xfrm>
              <a:off x="468629" y="925975"/>
              <a:ext cx="11325972" cy="4650762"/>
              <a:chOff x="639735" y="1406732"/>
              <a:chExt cx="10531719" cy="4128048"/>
            </a:xfrm>
          </p:grpSpPr>
          <p:pic>
            <p:nvPicPr>
              <p:cNvPr id="6" name="Image 5">
                <a:extLst>
                  <a:ext uri="{FF2B5EF4-FFF2-40B4-BE49-F238E27FC236}">
                    <a16:creationId xmlns:a16="http://schemas.microsoft.com/office/drawing/2014/main" id="{954A6D53-AF09-4E36-AC16-AE27A8F9CC58}"/>
                  </a:ext>
                </a:extLst>
              </p:cNvPr>
              <p:cNvPicPr>
                <a:picLocks noChangeAspect="1"/>
              </p:cNvPicPr>
              <p:nvPr/>
            </p:nvPicPr>
            <p:blipFill rotWithShape="1">
              <a:blip r:embed="rId5">
                <a:extLst>
                  <a:ext uri="{28A0092B-C50C-407E-A947-70E740481C1C}">
                    <a14:useLocalDpi xmlns:a14="http://schemas.microsoft.com/office/drawing/2010/main"/>
                  </a:ext>
                </a:extLst>
              </a:blip>
              <a:srcRect t="1674" r="741" b="-1"/>
              <a:stretch/>
            </p:blipFill>
            <p:spPr>
              <a:xfrm>
                <a:off x="944212" y="1406732"/>
                <a:ext cx="10227242" cy="3947795"/>
              </a:xfrm>
              <a:prstGeom prst="rect">
                <a:avLst/>
              </a:prstGeom>
            </p:spPr>
          </p:pic>
          <p:sp>
            <p:nvSpPr>
              <p:cNvPr id="3" name="ZoneTexte 2">
                <a:extLst>
                  <a:ext uri="{FF2B5EF4-FFF2-40B4-BE49-F238E27FC236}">
                    <a16:creationId xmlns:a16="http://schemas.microsoft.com/office/drawing/2014/main" id="{9A55630C-4EF3-4266-9E1D-3770D6B0B7AE}"/>
                  </a:ext>
                </a:extLst>
              </p:cNvPr>
              <p:cNvSpPr txBox="1"/>
              <p:nvPr/>
            </p:nvSpPr>
            <p:spPr>
              <a:xfrm>
                <a:off x="1524000" y="2511972"/>
                <a:ext cx="595035" cy="307777"/>
              </a:xfrm>
              <a:prstGeom prst="rect">
                <a:avLst/>
              </a:prstGeom>
              <a:noFill/>
            </p:spPr>
            <p:txBody>
              <a:bodyPr wrap="none" rtlCol="0">
                <a:spAutoFit/>
              </a:bodyPr>
              <a:lstStyle/>
              <a:p>
                <a:r>
                  <a:rPr lang="fr-FR" sz="1400" dirty="0">
                    <a:solidFill>
                      <a:schemeClr val="accent1"/>
                    </a:solidFill>
                  </a:rPr>
                  <a:t>H5N1</a:t>
                </a:r>
              </a:p>
            </p:txBody>
          </p:sp>
          <p:sp>
            <p:nvSpPr>
              <p:cNvPr id="9" name="ZoneTexte 8">
                <a:extLst>
                  <a:ext uri="{FF2B5EF4-FFF2-40B4-BE49-F238E27FC236}">
                    <a16:creationId xmlns:a16="http://schemas.microsoft.com/office/drawing/2014/main" id="{B0B18CC5-45C7-461C-9AE9-78DF20A7B42D}"/>
                  </a:ext>
                </a:extLst>
              </p:cNvPr>
              <p:cNvSpPr txBox="1"/>
              <p:nvPr/>
            </p:nvSpPr>
            <p:spPr>
              <a:xfrm>
                <a:off x="1243448" y="3347038"/>
                <a:ext cx="603883" cy="307777"/>
              </a:xfrm>
              <a:prstGeom prst="rect">
                <a:avLst/>
              </a:prstGeom>
              <a:noFill/>
            </p:spPr>
            <p:txBody>
              <a:bodyPr wrap="none" rtlCol="0">
                <a:spAutoFit/>
              </a:bodyPr>
              <a:lstStyle/>
              <a:p>
                <a:r>
                  <a:rPr lang="fr-FR" sz="1400" dirty="0">
                    <a:solidFill>
                      <a:schemeClr val="accent1"/>
                    </a:solidFill>
                  </a:rPr>
                  <a:t>MERS</a:t>
                </a:r>
              </a:p>
            </p:txBody>
          </p:sp>
          <p:sp>
            <p:nvSpPr>
              <p:cNvPr id="11" name="ZoneTexte 10">
                <a:extLst>
                  <a:ext uri="{FF2B5EF4-FFF2-40B4-BE49-F238E27FC236}">
                    <a16:creationId xmlns:a16="http://schemas.microsoft.com/office/drawing/2014/main" id="{0D8A6A4B-FD23-432A-82B5-39386872FAD3}"/>
                  </a:ext>
                </a:extLst>
              </p:cNvPr>
              <p:cNvSpPr txBox="1"/>
              <p:nvPr/>
            </p:nvSpPr>
            <p:spPr>
              <a:xfrm>
                <a:off x="639735" y="4800031"/>
                <a:ext cx="1597745" cy="307777"/>
              </a:xfrm>
              <a:prstGeom prst="rect">
                <a:avLst/>
              </a:prstGeom>
              <a:noFill/>
            </p:spPr>
            <p:txBody>
              <a:bodyPr wrap="none" rtlCol="0">
                <a:spAutoFit/>
              </a:bodyPr>
              <a:lstStyle/>
              <a:p>
                <a:r>
                  <a:rPr lang="fr-FR" sz="1400" dirty="0">
                    <a:solidFill>
                      <a:schemeClr val="accent1"/>
                    </a:solidFill>
                  </a:rPr>
                  <a:t>Grippe saisonnière</a:t>
                </a:r>
              </a:p>
            </p:txBody>
          </p:sp>
          <p:sp>
            <p:nvSpPr>
              <p:cNvPr id="12" name="ZoneTexte 11">
                <a:extLst>
                  <a:ext uri="{FF2B5EF4-FFF2-40B4-BE49-F238E27FC236}">
                    <a16:creationId xmlns:a16="http://schemas.microsoft.com/office/drawing/2014/main" id="{F168C6A4-79E7-46B2-9435-E601078F0FC4}"/>
                  </a:ext>
                </a:extLst>
              </p:cNvPr>
              <p:cNvSpPr txBox="1"/>
              <p:nvPr/>
            </p:nvSpPr>
            <p:spPr>
              <a:xfrm>
                <a:off x="3224684" y="5227003"/>
                <a:ext cx="579005" cy="307777"/>
              </a:xfrm>
              <a:prstGeom prst="rect">
                <a:avLst/>
              </a:prstGeom>
              <a:noFill/>
            </p:spPr>
            <p:txBody>
              <a:bodyPr wrap="none" rtlCol="0">
                <a:spAutoFit/>
              </a:bodyPr>
              <a:lstStyle/>
              <a:p>
                <a:r>
                  <a:rPr lang="fr-FR" sz="1400" dirty="0" err="1">
                    <a:solidFill>
                      <a:schemeClr val="accent1"/>
                    </a:solidFill>
                  </a:rPr>
                  <a:t>HepB</a:t>
                </a:r>
                <a:endParaRPr lang="fr-FR" sz="1400" dirty="0">
                  <a:solidFill>
                    <a:schemeClr val="accent1"/>
                  </a:solidFill>
                </a:endParaRPr>
              </a:p>
            </p:txBody>
          </p:sp>
        </p:grpSp>
        <p:sp>
          <p:nvSpPr>
            <p:cNvPr id="13" name="ZoneTexte 12">
              <a:extLst>
                <a:ext uri="{FF2B5EF4-FFF2-40B4-BE49-F238E27FC236}">
                  <a16:creationId xmlns:a16="http://schemas.microsoft.com/office/drawing/2014/main" id="{FD14DD23-A612-4EE5-A38D-8C8169B6B66B}"/>
                </a:ext>
              </a:extLst>
            </p:cNvPr>
            <p:cNvSpPr txBox="1"/>
            <p:nvPr/>
          </p:nvSpPr>
          <p:spPr>
            <a:xfrm>
              <a:off x="3361118" y="4478118"/>
              <a:ext cx="510076" cy="307777"/>
            </a:xfrm>
            <a:prstGeom prst="rect">
              <a:avLst/>
            </a:prstGeom>
            <a:noFill/>
          </p:spPr>
          <p:txBody>
            <a:bodyPr wrap="none" rtlCol="0">
              <a:spAutoFit/>
            </a:bodyPr>
            <a:lstStyle/>
            <a:p>
              <a:r>
                <a:rPr lang="fr-FR" sz="1400" dirty="0">
                  <a:solidFill>
                    <a:schemeClr val="accent1"/>
                  </a:solidFill>
                </a:rPr>
                <a:t>ZIKA</a:t>
              </a:r>
            </a:p>
          </p:txBody>
        </p:sp>
      </p:grpSp>
    </p:spTree>
    <p:extLst>
      <p:ext uri="{BB962C8B-B14F-4D97-AF65-F5344CB8AC3E}">
        <p14:creationId xmlns:p14="http://schemas.microsoft.com/office/powerpoint/2010/main" val="333927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5378"/>
            <a:ext cx="12192000" cy="546003"/>
          </a:xfrm>
          <a:prstGeom prst="rect">
            <a:avLst/>
          </a:prstGeom>
          <a:gradFill rotWithShape="0">
            <a:gsLst>
              <a:gs pos="100000">
                <a:schemeClr val="accent1">
                  <a:lumMod val="75000"/>
                </a:schemeClr>
              </a:gs>
              <a:gs pos="0">
                <a:schemeClr val="accent1">
                  <a:lumMod val="60000"/>
                  <a:lumOff val="40000"/>
                </a:schemeClr>
              </a:gs>
              <a:gs pos="100000">
                <a:srgbClr val="99CC00">
                  <a:alpha val="93999"/>
                </a:srgbClr>
              </a:gs>
            </a:gsLst>
            <a:lin ang="5400000" scaled="1"/>
          </a:gra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3" name="Espace réservé du numéro de diapositive 2">
            <a:extLst>
              <a:ext uri="{FF2B5EF4-FFF2-40B4-BE49-F238E27FC236}">
                <a16:creationId xmlns:a16="http://schemas.microsoft.com/office/drawing/2014/main" id="{F4133B01-93F7-4F01-A509-30E0ADB35D55}"/>
              </a:ext>
            </a:extLst>
          </p:cNvPr>
          <p:cNvSpPr>
            <a:spLocks noGrp="1"/>
          </p:cNvSpPr>
          <p:nvPr>
            <p:ph type="sldNum" sz="quarter" idx="12"/>
          </p:nvPr>
        </p:nvSpPr>
        <p:spPr>
          <a:xfrm>
            <a:off x="9444896" y="6503205"/>
            <a:ext cx="2743200" cy="365125"/>
          </a:xfrm>
        </p:spPr>
        <p:txBody>
          <a:bodyPr/>
          <a:lstStyle/>
          <a:p>
            <a:fld id="{5387AF55-B268-49B9-9318-AC9478C47BB9}" type="slidenum">
              <a:rPr lang="fr-FR" smtClean="0"/>
              <a:t>9</a:t>
            </a:fld>
            <a:endParaRPr lang="fr-FR" dirty="0"/>
          </a:p>
        </p:txBody>
      </p:sp>
      <p:sp>
        <p:nvSpPr>
          <p:cNvPr id="22" name="Text Box 2">
            <a:extLst>
              <a:ext uri="{FF2B5EF4-FFF2-40B4-BE49-F238E27FC236}">
                <a16:creationId xmlns:a16="http://schemas.microsoft.com/office/drawing/2014/main" id="{901A461D-96BE-4DBF-BF8C-FAC1077CA48A}"/>
              </a:ext>
            </a:extLst>
          </p:cNvPr>
          <p:cNvSpPr txBox="1">
            <a:spLocks noChangeArrowheads="1"/>
          </p:cNvSpPr>
          <p:nvPr/>
        </p:nvSpPr>
        <p:spPr bwMode="auto">
          <a:xfrm>
            <a:off x="400051" y="51694"/>
            <a:ext cx="11296650" cy="46384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9pPr>
          </a:lstStyle>
          <a:p>
            <a:pPr>
              <a:buClrTx/>
              <a:buFontTx/>
              <a:buNone/>
            </a:pPr>
            <a:r>
              <a:rPr lang="fr-FR" b="1" i="1" dirty="0">
                <a:solidFill>
                  <a:srgbClr val="FFFFFF"/>
                </a:solidFill>
                <a:ea typeface="Arial" charset="0"/>
                <a:cs typeface="Arial" charset="0"/>
              </a:rPr>
              <a:t>1- Aspect physiopathologique « classique »</a:t>
            </a:r>
          </a:p>
        </p:txBody>
      </p:sp>
      <p:sp>
        <p:nvSpPr>
          <p:cNvPr id="16" name="ZoneTexte 15">
            <a:extLst>
              <a:ext uri="{FF2B5EF4-FFF2-40B4-BE49-F238E27FC236}">
                <a16:creationId xmlns:a16="http://schemas.microsoft.com/office/drawing/2014/main" id="{A39482FA-94A4-458A-ACF3-AE29177D6592}"/>
              </a:ext>
            </a:extLst>
          </p:cNvPr>
          <p:cNvSpPr txBox="1"/>
          <p:nvPr/>
        </p:nvSpPr>
        <p:spPr>
          <a:xfrm>
            <a:off x="9264019" y="6565186"/>
            <a:ext cx="2630913" cy="276999"/>
          </a:xfrm>
          <a:prstGeom prst="rect">
            <a:avLst/>
          </a:prstGeom>
          <a:noFill/>
        </p:spPr>
        <p:txBody>
          <a:bodyPr wrap="none" rtlCol="0">
            <a:spAutoFit/>
          </a:bodyPr>
          <a:lstStyle/>
          <a:p>
            <a:pPr defTabSz="457200"/>
            <a:r>
              <a:rPr lang="fr-FR" sz="1200" dirty="0">
                <a:solidFill>
                  <a:prstClr val="black"/>
                </a:solidFill>
              </a:rPr>
              <a:t>Tay MZ et al. Nat </a:t>
            </a:r>
            <a:r>
              <a:rPr lang="fr-FR" sz="1200" dirty="0" err="1">
                <a:solidFill>
                  <a:prstClr val="black"/>
                </a:solidFill>
              </a:rPr>
              <a:t>review</a:t>
            </a:r>
            <a:r>
              <a:rPr lang="fr-FR" sz="1200" dirty="0">
                <a:solidFill>
                  <a:prstClr val="black"/>
                </a:solidFill>
              </a:rPr>
              <a:t> </a:t>
            </a:r>
            <a:r>
              <a:rPr lang="fr-FR" sz="1200" dirty="0" err="1">
                <a:solidFill>
                  <a:prstClr val="black"/>
                </a:solidFill>
              </a:rPr>
              <a:t>Immunol</a:t>
            </a:r>
            <a:r>
              <a:rPr lang="fr-FR" sz="1200" dirty="0">
                <a:solidFill>
                  <a:prstClr val="black"/>
                </a:solidFill>
              </a:rPr>
              <a:t> 2020</a:t>
            </a:r>
          </a:p>
        </p:txBody>
      </p:sp>
      <p:pic>
        <p:nvPicPr>
          <p:cNvPr id="17" name="Image 16">
            <a:extLst>
              <a:ext uri="{FF2B5EF4-FFF2-40B4-BE49-F238E27FC236}">
                <a16:creationId xmlns:a16="http://schemas.microsoft.com/office/drawing/2014/main" id="{8A374E5B-E38A-4282-9A32-AC388F57071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97068" y="625065"/>
            <a:ext cx="5154805" cy="6093822"/>
          </a:xfrm>
          <a:prstGeom prst="rect">
            <a:avLst/>
          </a:prstGeom>
        </p:spPr>
      </p:pic>
      <p:sp>
        <p:nvSpPr>
          <p:cNvPr id="18" name="ZoneTexte 17">
            <a:extLst>
              <a:ext uri="{FF2B5EF4-FFF2-40B4-BE49-F238E27FC236}">
                <a16:creationId xmlns:a16="http://schemas.microsoft.com/office/drawing/2014/main" id="{0ACC01C7-517A-48DB-BCD3-FF18B07C75E1}"/>
              </a:ext>
            </a:extLst>
          </p:cNvPr>
          <p:cNvSpPr txBox="1"/>
          <p:nvPr/>
        </p:nvSpPr>
        <p:spPr>
          <a:xfrm>
            <a:off x="6267561" y="1203015"/>
            <a:ext cx="5627371" cy="4770537"/>
          </a:xfrm>
          <a:prstGeom prst="rect">
            <a:avLst/>
          </a:prstGeom>
          <a:solidFill>
            <a:schemeClr val="bg1"/>
          </a:solidFill>
          <a:ln>
            <a:solidFill>
              <a:schemeClr val="tx1"/>
            </a:solidFill>
          </a:ln>
        </p:spPr>
        <p:txBody>
          <a:bodyPr wrap="square" rtlCol="0">
            <a:spAutoFit/>
          </a:bodyPr>
          <a:lstStyle/>
          <a:p>
            <a:pPr algn="ctr" defTabSz="457200">
              <a:defRPr/>
            </a:pPr>
            <a:r>
              <a:rPr lang="fr-FR" b="1" dirty="0">
                <a:solidFill>
                  <a:srgbClr val="FF0000"/>
                </a:solidFill>
                <a:sym typeface="Wingdings"/>
              </a:rPr>
              <a:t>Phase d’invasion « classique »</a:t>
            </a:r>
          </a:p>
          <a:p>
            <a:pPr defTabSz="457200">
              <a:defRPr/>
            </a:pPr>
            <a:endParaRPr lang="fr-FR" sz="1600" b="1" dirty="0">
              <a:sym typeface="Wingdings"/>
            </a:endParaRPr>
          </a:p>
          <a:p>
            <a:pPr marL="285750" indent="-285750" defTabSz="457200">
              <a:buFontTx/>
              <a:buChar char="-"/>
              <a:defRPr/>
            </a:pPr>
            <a:r>
              <a:rPr lang="fr-FR" sz="1600" b="1" dirty="0">
                <a:sym typeface="Wingdings"/>
              </a:rPr>
              <a:t>Liaison à la cellules </a:t>
            </a:r>
            <a:r>
              <a:rPr lang="fr-FR" sz="1600" dirty="0">
                <a:solidFill>
                  <a:prstClr val="black"/>
                </a:solidFill>
                <a:sym typeface="Wingdings"/>
              </a:rPr>
              <a:t>via le récepteur à l’</a:t>
            </a:r>
            <a:r>
              <a:rPr lang="fr-FR" sz="1600" b="1" u="sng" dirty="0">
                <a:solidFill>
                  <a:prstClr val="black"/>
                </a:solidFill>
                <a:sym typeface="Wingdings"/>
              </a:rPr>
              <a:t>ACE2</a:t>
            </a:r>
            <a:r>
              <a:rPr lang="fr-FR" sz="1600" dirty="0">
                <a:solidFill>
                  <a:prstClr val="black"/>
                </a:solidFill>
                <a:sym typeface="Wingdings"/>
              </a:rPr>
              <a:t> par sa </a:t>
            </a:r>
            <a:r>
              <a:rPr lang="fr-FR" sz="1600" b="1" u="sng" dirty="0">
                <a:solidFill>
                  <a:prstClr val="black"/>
                </a:solidFill>
                <a:sym typeface="Wingdings"/>
              </a:rPr>
              <a:t>protéine S </a:t>
            </a:r>
            <a:r>
              <a:rPr lang="fr-FR" sz="1600" dirty="0">
                <a:solidFill>
                  <a:prstClr val="black"/>
                </a:solidFill>
                <a:sym typeface="Wingdings"/>
              </a:rPr>
              <a:t>(Spike): Pulmonaire, rénale, cardiaque</a:t>
            </a:r>
          </a:p>
          <a:p>
            <a:pPr defTabSz="457200">
              <a:defRPr/>
            </a:pPr>
            <a:r>
              <a:rPr lang="fr-FR" sz="1600" dirty="0">
                <a:solidFill>
                  <a:prstClr val="black"/>
                </a:solidFill>
                <a:sym typeface="Wingdings"/>
              </a:rPr>
              <a:t> </a:t>
            </a:r>
          </a:p>
          <a:p>
            <a:pPr marL="285750" indent="-285750" defTabSz="457200">
              <a:buFontTx/>
              <a:buChar char="-"/>
              <a:defRPr/>
            </a:pPr>
            <a:r>
              <a:rPr lang="fr-FR" sz="1600" b="1" dirty="0">
                <a:solidFill>
                  <a:prstClr val="black"/>
                </a:solidFill>
                <a:sym typeface="Wingdings"/>
              </a:rPr>
              <a:t>Fusion de l’enveloppe virale </a:t>
            </a:r>
            <a:r>
              <a:rPr lang="fr-FR" sz="1600" dirty="0">
                <a:solidFill>
                  <a:prstClr val="black"/>
                </a:solidFill>
                <a:sym typeface="Wingdings"/>
              </a:rPr>
              <a:t>avec la membrane cellulaire (TMPRSS2)</a:t>
            </a:r>
            <a:r>
              <a:rPr lang="fr-FR" sz="1600" b="1" dirty="0">
                <a:solidFill>
                  <a:prstClr val="black"/>
                </a:solidFill>
                <a:sym typeface="Wingdings"/>
              </a:rPr>
              <a:t>:</a:t>
            </a:r>
          </a:p>
          <a:p>
            <a:pPr marL="285750" indent="-285750" defTabSz="457200">
              <a:buFontTx/>
              <a:buChar char="-"/>
              <a:defRPr/>
            </a:pPr>
            <a:endParaRPr lang="fr-FR" sz="1600" b="1" dirty="0">
              <a:solidFill>
                <a:prstClr val="black"/>
              </a:solidFill>
              <a:sym typeface="Wingdings"/>
            </a:endParaRPr>
          </a:p>
          <a:p>
            <a:pPr marL="285750" indent="-285750" defTabSz="457200">
              <a:buFontTx/>
              <a:buChar char="-"/>
              <a:defRPr/>
            </a:pPr>
            <a:r>
              <a:rPr lang="fr-FR" sz="1600" b="1" dirty="0">
                <a:solidFill>
                  <a:prstClr val="black"/>
                </a:solidFill>
                <a:sym typeface="Wingdings"/>
              </a:rPr>
              <a:t>Détournement </a:t>
            </a:r>
            <a:r>
              <a:rPr lang="fr-FR" sz="1600" dirty="0">
                <a:solidFill>
                  <a:prstClr val="black"/>
                </a:solidFill>
                <a:sym typeface="Wingdings"/>
              </a:rPr>
              <a:t>de la machinerie cellulaire</a:t>
            </a:r>
          </a:p>
          <a:p>
            <a:pPr marL="285750" indent="-285750" defTabSz="457200">
              <a:buFontTx/>
              <a:buChar char="-"/>
              <a:defRPr/>
            </a:pPr>
            <a:endParaRPr lang="fr-FR" sz="1600" b="1" dirty="0">
              <a:solidFill>
                <a:prstClr val="black"/>
              </a:solidFill>
              <a:sym typeface="Wingdings"/>
            </a:endParaRPr>
          </a:p>
          <a:p>
            <a:pPr marL="285750" indent="-285750" defTabSz="457200">
              <a:buFontTx/>
              <a:buChar char="-"/>
              <a:defRPr/>
            </a:pPr>
            <a:r>
              <a:rPr lang="fr-FR" sz="1600" b="1" dirty="0">
                <a:solidFill>
                  <a:prstClr val="black"/>
                </a:solidFill>
                <a:sym typeface="Wingdings"/>
              </a:rPr>
              <a:t>Lésions cellulaires directes, </a:t>
            </a:r>
            <a:r>
              <a:rPr lang="fr-FR" sz="1600" dirty="0" err="1">
                <a:solidFill>
                  <a:prstClr val="black"/>
                </a:solidFill>
                <a:sym typeface="Wingdings"/>
              </a:rPr>
              <a:t>pyroptosis</a:t>
            </a:r>
            <a:r>
              <a:rPr lang="fr-FR" sz="1600" dirty="0">
                <a:solidFill>
                  <a:prstClr val="black"/>
                </a:solidFill>
                <a:sym typeface="Wingdings"/>
              </a:rPr>
              <a:t>, relargage </a:t>
            </a:r>
            <a:r>
              <a:rPr lang="fr-FR" sz="1600" dirty="0" err="1">
                <a:solidFill>
                  <a:prstClr val="black"/>
                </a:solidFill>
                <a:sym typeface="Wingdings"/>
              </a:rPr>
              <a:t>damage-associated</a:t>
            </a:r>
            <a:r>
              <a:rPr lang="fr-FR" sz="1600" dirty="0">
                <a:solidFill>
                  <a:prstClr val="black"/>
                </a:solidFill>
                <a:sym typeface="Wingdings"/>
              </a:rPr>
              <a:t> molecular </a:t>
            </a:r>
          </a:p>
          <a:p>
            <a:pPr marL="285750" indent="-285750" defTabSz="457200">
              <a:buFontTx/>
              <a:buChar char="-"/>
              <a:defRPr/>
            </a:pPr>
            <a:endParaRPr lang="fr-FR" sz="1600" dirty="0">
              <a:solidFill>
                <a:prstClr val="black"/>
              </a:solidFill>
              <a:sym typeface="Wingdings"/>
            </a:endParaRPr>
          </a:p>
          <a:p>
            <a:pPr marL="285750" indent="-285750" defTabSz="457200">
              <a:buFontTx/>
              <a:buChar char="-"/>
              <a:defRPr/>
            </a:pPr>
            <a:r>
              <a:rPr lang="fr-FR" sz="1600" b="1" dirty="0">
                <a:solidFill>
                  <a:prstClr val="black"/>
                </a:solidFill>
                <a:sym typeface="Wingdings"/>
              </a:rPr>
              <a:t>Réponse inflammatoire </a:t>
            </a:r>
            <a:r>
              <a:rPr lang="fr-FR" sz="1600" dirty="0" err="1">
                <a:solidFill>
                  <a:prstClr val="black"/>
                </a:solidFill>
                <a:sym typeface="Wingdings"/>
              </a:rPr>
              <a:t>Ck</a:t>
            </a:r>
            <a:r>
              <a:rPr lang="fr-FR" sz="1600" dirty="0">
                <a:solidFill>
                  <a:prstClr val="black"/>
                </a:solidFill>
                <a:sym typeface="Wingdings"/>
              </a:rPr>
              <a:t>, chemokine: IL-6, MCP1, TNF</a:t>
            </a:r>
          </a:p>
          <a:p>
            <a:pPr marL="285750" indent="-285750" defTabSz="457200">
              <a:buFontTx/>
              <a:buChar char="-"/>
              <a:defRPr/>
            </a:pPr>
            <a:endParaRPr lang="fr-FR" sz="1600" dirty="0">
              <a:solidFill>
                <a:prstClr val="black"/>
              </a:solidFill>
              <a:sym typeface="Wingdings"/>
            </a:endParaRPr>
          </a:p>
          <a:p>
            <a:pPr marL="285750" indent="-285750" defTabSz="457200">
              <a:buFontTx/>
              <a:buChar char="-"/>
              <a:defRPr/>
            </a:pPr>
            <a:r>
              <a:rPr lang="fr-FR" sz="1600" b="1" dirty="0">
                <a:solidFill>
                  <a:prstClr val="black"/>
                </a:solidFill>
                <a:sym typeface="Wingdings"/>
              </a:rPr>
              <a:t>Afflux cellulaire monocytaires, macrophage, lymphocytes </a:t>
            </a:r>
            <a:r>
              <a:rPr lang="fr-FR" sz="1600" dirty="0">
                <a:solidFill>
                  <a:prstClr val="black"/>
                </a:solidFill>
                <a:sym typeface="Wingdings"/>
              </a:rPr>
              <a:t>T..</a:t>
            </a:r>
          </a:p>
          <a:p>
            <a:pPr marL="285750" indent="-285750" defTabSz="457200">
              <a:buFontTx/>
              <a:buChar char="-"/>
              <a:defRPr/>
            </a:pPr>
            <a:endParaRPr lang="fr-FR" sz="1600" dirty="0">
              <a:solidFill>
                <a:prstClr val="black"/>
              </a:solidFill>
              <a:sym typeface="Wingdings"/>
            </a:endParaRPr>
          </a:p>
          <a:p>
            <a:pPr marL="742950" lvl="1" indent="-285750" defTabSz="457200">
              <a:buFontTx/>
              <a:buChar char="-"/>
              <a:defRPr/>
            </a:pPr>
            <a:r>
              <a:rPr lang="fr-FR" sz="1600" dirty="0">
                <a:solidFill>
                  <a:prstClr val="black"/>
                </a:solidFill>
                <a:sym typeface="Wingdings"/>
              </a:rPr>
              <a:t>Elimination des cellules infectées/virus et contrôle de la réponse </a:t>
            </a:r>
            <a:r>
              <a:rPr lang="fr-FR" sz="1600" dirty="0" err="1">
                <a:solidFill>
                  <a:prstClr val="black"/>
                </a:solidFill>
                <a:sym typeface="Wingdings"/>
              </a:rPr>
              <a:t>inlfammatoire</a:t>
            </a:r>
            <a:endParaRPr lang="fr-FR" sz="1600" dirty="0">
              <a:solidFill>
                <a:prstClr val="black"/>
              </a:solidFill>
              <a:sym typeface="Wingdings"/>
            </a:endParaRPr>
          </a:p>
        </p:txBody>
      </p:sp>
    </p:spTree>
    <p:extLst>
      <p:ext uri="{BB962C8B-B14F-4D97-AF65-F5344CB8AC3E}">
        <p14:creationId xmlns:p14="http://schemas.microsoft.com/office/powerpoint/2010/main" val="134673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1146</TotalTime>
  <Words>11402</Words>
  <Application>Microsoft Macintosh PowerPoint</Application>
  <PresentationFormat>Grand écran</PresentationFormat>
  <Paragraphs>521</Paragraphs>
  <Slides>55</Slides>
  <Notes>54</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55</vt:i4>
      </vt:variant>
    </vt:vector>
  </HeadingPairs>
  <TitlesOfParts>
    <vt:vector size="60" baseType="lpstr">
      <vt:lpstr>Arial</vt:lpstr>
      <vt:lpstr>Calibri</vt:lpstr>
      <vt:lpstr>Calibri Light</vt:lpstr>
      <vt:lpstr>Wingdings</vt:lpstr>
      <vt:lpstr>Thème Office</vt:lpstr>
      <vt:lpstr>COVID-19 approche systémique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Patricia Lemarchand</dc:creator>
  <cp:lastModifiedBy>Patricia Lemarchand</cp:lastModifiedBy>
  <cp:revision>153</cp:revision>
  <cp:lastPrinted>2021-11-26T09:36:50Z</cp:lastPrinted>
  <dcterms:created xsi:type="dcterms:W3CDTF">2021-08-16T08:26:55Z</dcterms:created>
  <dcterms:modified xsi:type="dcterms:W3CDTF">2021-11-26T09:41:58Z</dcterms:modified>
</cp:coreProperties>
</file>