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1"/>
  </p:sldMasterIdLst>
  <p:notesMasterIdLst>
    <p:notesMasterId r:id="rId94"/>
  </p:notesMasterIdLst>
  <p:handoutMasterIdLst>
    <p:handoutMasterId r:id="rId95"/>
  </p:handoutMasterIdLst>
  <p:sldIdLst>
    <p:sldId id="472" r:id="rId2"/>
    <p:sldId id="275" r:id="rId3"/>
    <p:sldId id="320" r:id="rId4"/>
    <p:sldId id="276" r:id="rId5"/>
    <p:sldId id="408" r:id="rId6"/>
    <p:sldId id="281" r:id="rId7"/>
    <p:sldId id="282" r:id="rId8"/>
    <p:sldId id="283" r:id="rId9"/>
    <p:sldId id="288" r:id="rId10"/>
    <p:sldId id="354" r:id="rId11"/>
    <p:sldId id="321" r:id="rId12"/>
    <p:sldId id="473" r:id="rId13"/>
    <p:sldId id="291" r:id="rId14"/>
    <p:sldId id="293" r:id="rId15"/>
    <p:sldId id="292" r:id="rId16"/>
    <p:sldId id="294" r:id="rId17"/>
    <p:sldId id="297" r:id="rId18"/>
    <p:sldId id="296" r:id="rId19"/>
    <p:sldId id="298" r:id="rId20"/>
    <p:sldId id="299" r:id="rId21"/>
    <p:sldId id="350" r:id="rId22"/>
    <p:sldId id="295" r:id="rId23"/>
    <p:sldId id="351" r:id="rId24"/>
    <p:sldId id="352" r:id="rId25"/>
    <p:sldId id="403" r:id="rId26"/>
    <p:sldId id="404" r:id="rId27"/>
    <p:sldId id="405" r:id="rId28"/>
    <p:sldId id="322" r:id="rId29"/>
    <p:sldId id="406" r:id="rId30"/>
    <p:sldId id="474" r:id="rId31"/>
    <p:sldId id="481" r:id="rId32"/>
    <p:sldId id="482" r:id="rId33"/>
    <p:sldId id="483" r:id="rId34"/>
    <p:sldId id="416" r:id="rId35"/>
    <p:sldId id="484" r:id="rId36"/>
    <p:sldId id="475" r:id="rId37"/>
    <p:sldId id="309" r:id="rId38"/>
    <p:sldId id="420" r:id="rId39"/>
    <p:sldId id="314" r:id="rId40"/>
    <p:sldId id="476" r:id="rId41"/>
    <p:sldId id="417" r:id="rId42"/>
    <p:sldId id="477" r:id="rId43"/>
    <p:sldId id="421" r:id="rId44"/>
    <p:sldId id="422" r:id="rId45"/>
    <p:sldId id="313" r:id="rId46"/>
    <p:sldId id="311" r:id="rId47"/>
    <p:sldId id="423" r:id="rId48"/>
    <p:sldId id="424" r:id="rId49"/>
    <p:sldId id="327" r:id="rId50"/>
    <p:sldId id="328" r:id="rId51"/>
    <p:sldId id="425" r:id="rId52"/>
    <p:sldId id="431" r:id="rId53"/>
    <p:sldId id="478" r:id="rId54"/>
    <p:sldId id="432" r:id="rId55"/>
    <p:sldId id="426" r:id="rId56"/>
    <p:sldId id="427" r:id="rId57"/>
    <p:sldId id="428" r:id="rId58"/>
    <p:sldId id="479" r:id="rId59"/>
    <p:sldId id="480" r:id="rId60"/>
    <p:sldId id="323" r:id="rId61"/>
    <p:sldId id="324" r:id="rId62"/>
    <p:sldId id="325" r:id="rId63"/>
    <p:sldId id="409" r:id="rId64"/>
    <p:sldId id="410" r:id="rId65"/>
    <p:sldId id="430" r:id="rId66"/>
    <p:sldId id="419" r:id="rId67"/>
    <p:sldId id="470" r:id="rId68"/>
    <p:sldId id="411" r:id="rId69"/>
    <p:sldId id="412" r:id="rId70"/>
    <p:sldId id="429" r:id="rId71"/>
    <p:sldId id="418" r:id="rId72"/>
    <p:sldId id="471" r:id="rId73"/>
    <p:sldId id="333" r:id="rId74"/>
    <p:sldId id="334" r:id="rId75"/>
    <p:sldId id="335" r:id="rId76"/>
    <p:sldId id="336" r:id="rId77"/>
    <p:sldId id="287" r:id="rId78"/>
    <p:sldId id="286" r:id="rId79"/>
    <p:sldId id="338" r:id="rId80"/>
    <p:sldId id="339" r:id="rId81"/>
    <p:sldId id="340" r:id="rId82"/>
    <p:sldId id="345" r:id="rId83"/>
    <p:sldId id="341" r:id="rId84"/>
    <p:sldId id="342" r:id="rId85"/>
    <p:sldId id="343" r:id="rId86"/>
    <p:sldId id="344" r:id="rId87"/>
    <p:sldId id="337" r:id="rId88"/>
    <p:sldId id="353" r:id="rId89"/>
    <p:sldId id="329" r:id="rId90"/>
    <p:sldId id="331" r:id="rId91"/>
    <p:sldId id="290" r:id="rId92"/>
    <p:sldId id="485" r:id="rId9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ADA430AA-F966-4377-B9EC-07BBFEC59D2D}">
          <p14:sldIdLst>
            <p14:sldId id="472"/>
            <p14:sldId id="275"/>
          </p14:sldIdLst>
        </p14:section>
        <p14:section name="Introduction" id="{C31A0F63-C496-4111-A77E-467F6BD9EB0D}">
          <p14:sldIdLst>
            <p14:sldId id="320"/>
            <p14:sldId id="276"/>
            <p14:sldId id="408"/>
            <p14:sldId id="281"/>
            <p14:sldId id="282"/>
            <p14:sldId id="283"/>
            <p14:sldId id="288"/>
            <p14:sldId id="354"/>
          </p14:sldIdLst>
        </p14:section>
        <p14:section name="Partie 2 : changer notre regard sur la maladie" id="{E279EA19-6509-4F47-93C5-009F12ED82C8}">
          <p14:sldIdLst>
            <p14:sldId id="321"/>
            <p14:sldId id="473"/>
            <p14:sldId id="291"/>
            <p14:sldId id="293"/>
            <p14:sldId id="292"/>
            <p14:sldId id="294"/>
            <p14:sldId id="297"/>
            <p14:sldId id="296"/>
            <p14:sldId id="298"/>
            <p14:sldId id="299"/>
            <p14:sldId id="350"/>
            <p14:sldId id="295"/>
            <p14:sldId id="351"/>
            <p14:sldId id="352"/>
            <p14:sldId id="403"/>
            <p14:sldId id="404"/>
            <p14:sldId id="405"/>
          </p14:sldIdLst>
        </p14:section>
        <p14:section name="Partie 3 : La recherche translationnelle" id="{A76059E9-2D05-4803-95C5-6C1C3474055B}">
          <p14:sldIdLst>
            <p14:sldId id="322"/>
            <p14:sldId id="406"/>
            <p14:sldId id="474"/>
            <p14:sldId id="481"/>
            <p14:sldId id="482"/>
            <p14:sldId id="483"/>
            <p14:sldId id="416"/>
            <p14:sldId id="484"/>
            <p14:sldId id="475"/>
            <p14:sldId id="309"/>
            <p14:sldId id="420"/>
            <p14:sldId id="314"/>
            <p14:sldId id="476"/>
            <p14:sldId id="417"/>
            <p14:sldId id="477"/>
            <p14:sldId id="421"/>
            <p14:sldId id="422"/>
            <p14:sldId id="313"/>
            <p14:sldId id="311"/>
            <p14:sldId id="423"/>
            <p14:sldId id="424"/>
            <p14:sldId id="327"/>
            <p14:sldId id="328"/>
            <p14:sldId id="425"/>
            <p14:sldId id="431"/>
            <p14:sldId id="478"/>
            <p14:sldId id="432"/>
            <p14:sldId id="426"/>
            <p14:sldId id="427"/>
            <p14:sldId id="428"/>
            <p14:sldId id="479"/>
            <p14:sldId id="480"/>
            <p14:sldId id="323"/>
            <p14:sldId id="324"/>
            <p14:sldId id="325"/>
            <p14:sldId id="409"/>
            <p14:sldId id="410"/>
            <p14:sldId id="430"/>
            <p14:sldId id="419"/>
            <p14:sldId id="470"/>
            <p14:sldId id="411"/>
            <p14:sldId id="412"/>
            <p14:sldId id="429"/>
            <p14:sldId id="418"/>
            <p14:sldId id="471"/>
            <p14:sldId id="333"/>
            <p14:sldId id="334"/>
            <p14:sldId id="335"/>
          </p14:sldIdLst>
        </p14:section>
        <p14:section name="Améliorer la prise en charge du patient asthmatique" id="{8029356D-76CA-433D-B2C1-792B3A0A62C3}">
          <p14:sldIdLst>
            <p14:sldId id="336"/>
            <p14:sldId id="287"/>
            <p14:sldId id="286"/>
            <p14:sldId id="338"/>
            <p14:sldId id="339"/>
            <p14:sldId id="340"/>
            <p14:sldId id="345"/>
            <p14:sldId id="341"/>
            <p14:sldId id="342"/>
            <p14:sldId id="343"/>
            <p14:sldId id="344"/>
          </p14:sldIdLst>
        </p14:section>
        <p14:section name="Avenir de la recherche dans l'asthme" id="{26B667DA-96DB-4B75-BDD1-A8DEE384652E}">
          <p14:sldIdLst>
            <p14:sldId id="337"/>
            <p14:sldId id="353"/>
            <p14:sldId id="329"/>
            <p14:sldId id="331"/>
            <p14:sldId id="290"/>
          </p14:sldIdLst>
        </p14:section>
        <p14:section name="Conclusion" id="{73AC268C-9B3E-4F4A-A59A-3EAC017127DF}">
          <p14:sldIdLst>
            <p14:sldId id="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7D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181" autoAdjust="0"/>
  </p:normalViewPr>
  <p:slideViewPr>
    <p:cSldViewPr snapToGrid="0" snapToObjects="1">
      <p:cViewPr varScale="1">
        <p:scale>
          <a:sx n="74" d="100"/>
          <a:sy n="74" d="100"/>
        </p:scale>
        <p:origin x="55" y="2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48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3ABD5-BA43-FB42-B0CD-B26339D442DC}" type="datetimeFigureOut">
              <a:rPr lang="fr-FR" smtClean="0"/>
              <a:pPr/>
              <a:t>10/11/2022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12D5B-1B3D-6F46-812F-233F0FEC43F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473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70B65-1BB5-8549-A2D5-BE6BD1F7E01E}" type="datetimeFigureOut">
              <a:rPr lang="fr-FR" smtClean="0"/>
              <a:pPr/>
              <a:t>10/11/2022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37038-17E3-024B-B6AA-D4550E60A4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80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Phénotypage, </a:t>
            </a:r>
            <a:r>
              <a:rPr lang="fr-FR" dirty="0" err="1"/>
              <a:t>endotypage</a:t>
            </a:r>
            <a:r>
              <a:rPr lang="fr-FR" dirty="0"/>
              <a:t> ou comment en arriver à des stratégies d’identification de cibles spécifiques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6608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a été montré par l’équipe que Rac1 était impliquée dans la contraction des CML humaines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5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 ailleurs, Rac1 est activée dans les CML au sein des zones de remodelage dans l’asthme.</a:t>
            </a:r>
          </a:p>
          <a:p>
            <a:r>
              <a:rPr lang="fr-FR" dirty="0"/>
              <a:t>Lien de cause à effet ou association confondante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842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 ailleurs, Rac1 est activée dans les CML au sein des zones de remodelage dans l’asthme.</a:t>
            </a:r>
          </a:p>
          <a:p>
            <a:r>
              <a:rPr lang="fr-FR" dirty="0"/>
              <a:t>Lien de cause à effet ou association confondante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3964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 compléter l’exploration, il a été montré dans un modèle d’asthme que l’inhibition de Rac1 prévenait le développement du remodelage bronchique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75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Phénotypage, </a:t>
            </a:r>
            <a:r>
              <a:rPr lang="fr-FR" dirty="0" err="1"/>
              <a:t>endotypage</a:t>
            </a:r>
            <a:r>
              <a:rPr lang="fr-FR" dirty="0"/>
              <a:t> ou comment en arriver à des stratégies d’identification de cibles spécifiques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276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Phénotypage, </a:t>
            </a:r>
            <a:r>
              <a:rPr lang="fr-FR" dirty="0" err="1"/>
              <a:t>endotypage</a:t>
            </a:r>
            <a:r>
              <a:rPr lang="fr-FR" dirty="0"/>
              <a:t> ou comment en arriver à des stratégies d’identification de cibles spécifiques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044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291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107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92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6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026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 ailleurs, elle joue aussi un rôle dans les mécanismes de stress oxydatif avec son implication dans la production de ROS mais aussi dans les phénomènes de dégranulation.</a:t>
            </a:r>
          </a:p>
          <a:p>
            <a:r>
              <a:rPr lang="fr-FR" dirty="0"/>
              <a:t>La GTPase Rac jouerait-elle un rôle dans l’inflammation bronchique au cours de l’asthme ?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37038-17E3-024B-B6AA-D4550E60A4E7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169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3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1385" y="2895998"/>
            <a:ext cx="9777047" cy="1183634"/>
          </a:xfrm>
        </p:spPr>
        <p:txBody>
          <a:bodyPr anchor="ctr">
            <a:norm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 descr="INTHO-LogoQ-F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3360" y="4425154"/>
            <a:ext cx="1852396" cy="1508959"/>
          </a:xfrm>
          <a:prstGeom prst="rect">
            <a:avLst/>
          </a:prstGeom>
        </p:spPr>
      </p:pic>
      <p:pic>
        <p:nvPicPr>
          <p:cNvPr id="20" name="Picture 4" descr="D:\Vimla\Comm EXterne\2016\2016-11 Séminaire ICA 2016\Visuels\Photos Le Voyage à Nantes\Anneaux Buren\VAN-EST-07.12-MARG-BUR-007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 t="58314" b="7773"/>
          <a:stretch/>
        </p:blipFill>
        <p:spPr bwMode="auto">
          <a:xfrm>
            <a:off x="0" y="0"/>
            <a:ext cx="12192000" cy="27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5896135"/>
            <a:ext cx="867508" cy="879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 userDrawn="1"/>
        </p:nvSpPr>
        <p:spPr>
          <a:xfrm>
            <a:off x="85969" y="6370878"/>
            <a:ext cx="3688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BANDEAU TUTELLES</a:t>
            </a:r>
          </a:p>
        </p:txBody>
      </p:sp>
      <p:cxnSp>
        <p:nvCxnSpPr>
          <p:cNvPr id="21" name="Connecteur droit 20"/>
          <p:cNvCxnSpPr/>
          <p:nvPr userDrawn="1"/>
        </p:nvCxnSpPr>
        <p:spPr bwMode="auto">
          <a:xfrm>
            <a:off x="2979017" y="4425154"/>
            <a:ext cx="5483" cy="16835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8"/>
          <p:cNvSpPr/>
          <p:nvPr userDrawn="1"/>
        </p:nvSpPr>
        <p:spPr>
          <a:xfrm>
            <a:off x="3214468" y="5252322"/>
            <a:ext cx="7850919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8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L’unité de recherche de l’institut du thorax</a:t>
            </a:r>
          </a:p>
          <a:p>
            <a:pPr>
              <a:lnSpc>
                <a:spcPct val="120000"/>
              </a:lnSpc>
            </a:pPr>
            <a:r>
              <a:rPr lang="fr-FR" altLang="fr-FR" sz="18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Inserm UMR 1087 / CNRS UMR 6291</a:t>
            </a:r>
          </a:p>
          <a:p>
            <a:pPr>
              <a:lnSpc>
                <a:spcPct val="120000"/>
              </a:lnSpc>
            </a:pPr>
            <a:r>
              <a:rPr lang="fr-FR" altLang="fr-FR" sz="18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Nantes, France</a:t>
            </a:r>
          </a:p>
        </p:txBody>
      </p:sp>
      <p:pic>
        <p:nvPicPr>
          <p:cNvPr id="11" name="Image 10" descr="Bandeau logos x4 2018.png"/>
          <p:cNvPicPr>
            <a:picLocks noChangeAspect="1"/>
          </p:cNvPicPr>
          <p:nvPr userDrawn="1"/>
        </p:nvPicPr>
        <p:blipFill>
          <a:blip r:embed="rId4"/>
          <a:srcRect t="38517" r="11853" b="35990"/>
          <a:stretch>
            <a:fillRect/>
          </a:stretch>
        </p:blipFill>
        <p:spPr>
          <a:xfrm>
            <a:off x="154502" y="6367995"/>
            <a:ext cx="2513636" cy="384241"/>
          </a:xfrm>
          <a:prstGeom prst="rect">
            <a:avLst/>
          </a:prstGeom>
        </p:spPr>
      </p:pic>
      <p:sp>
        <p:nvSpPr>
          <p:cNvPr id="13" name="Espace réservé du contenu 12"/>
          <p:cNvSpPr>
            <a:spLocks noGrp="1"/>
          </p:cNvSpPr>
          <p:nvPr>
            <p:ph sz="quarter" idx="12" hasCustomPrompt="1"/>
          </p:nvPr>
        </p:nvSpPr>
        <p:spPr>
          <a:xfrm>
            <a:off x="3214468" y="4156269"/>
            <a:ext cx="4600575" cy="539750"/>
          </a:xfrm>
        </p:spPr>
        <p:txBody>
          <a:bodyPr anchor="ctr">
            <a:normAutofit/>
          </a:bodyPr>
          <a:lstStyle>
            <a:lvl1pPr marL="0" indent="0">
              <a:buNone/>
              <a:defRPr sz="2000" b="1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 dirty="0"/>
              <a:t>Prénom NOM, 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3" hasCustomPrompt="1"/>
          </p:nvPr>
        </p:nvSpPr>
        <p:spPr>
          <a:xfrm>
            <a:off x="6756400" y="6367995"/>
            <a:ext cx="5295900" cy="372530"/>
          </a:xfrm>
        </p:spPr>
        <p:txBody>
          <a:bodyPr anchor="b">
            <a:noAutofit/>
          </a:bodyPr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sz="1800">
                <a:solidFill>
                  <a:schemeClr val="accent6"/>
                </a:solidFill>
                <a:latin typeface="+mn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>
                <a:solidFill>
                  <a:schemeClr val="accent6"/>
                </a:solidFill>
              </a:rPr>
              <a:t>Nom de l’événement, JJ mois AAAA </a:t>
            </a:r>
            <a:r>
              <a:rPr lang="mr-IN" dirty="0">
                <a:solidFill>
                  <a:schemeClr val="accent6"/>
                </a:solidFill>
              </a:rPr>
              <a:t>–</a:t>
            </a:r>
            <a:r>
              <a:rPr lang="fr-FR" dirty="0">
                <a:solidFill>
                  <a:schemeClr val="accent6"/>
                </a:solidFill>
              </a:rPr>
              <a:t> Ville, Pays</a:t>
            </a:r>
          </a:p>
        </p:txBody>
      </p:sp>
      <p:sp>
        <p:nvSpPr>
          <p:cNvPr id="14" name="Espace réservé du contenu 12"/>
          <p:cNvSpPr>
            <a:spLocks noGrp="1"/>
          </p:cNvSpPr>
          <p:nvPr>
            <p:ph sz="quarter" idx="14" hasCustomPrompt="1"/>
          </p:nvPr>
        </p:nvSpPr>
        <p:spPr>
          <a:xfrm>
            <a:off x="3214468" y="4701894"/>
            <a:ext cx="4600575" cy="539750"/>
          </a:xfrm>
        </p:spPr>
        <p:txBody>
          <a:bodyPr anchor="ctr">
            <a:normAutofit/>
          </a:bodyPr>
          <a:lstStyle>
            <a:lvl1pPr marL="0" indent="0">
              <a:buNone/>
              <a:defRPr sz="1800" b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Equipe XXX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 descr="20180209 Bloc page titre diaporama ITX.jpg"/>
          <p:cNvPicPr>
            <a:picLocks noChangeAspect="1"/>
          </p:cNvPicPr>
          <p:nvPr userDrawn="1"/>
        </p:nvPicPr>
        <p:blipFill rotWithShape="1">
          <a:blip r:embed="rId2"/>
          <a:srcRect l="559" t="58496" r="240"/>
          <a:stretch/>
        </p:blipFill>
        <p:spPr>
          <a:xfrm>
            <a:off x="-1" y="3500436"/>
            <a:ext cx="12192001" cy="3378793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154500" y="6028547"/>
            <a:ext cx="8699568" cy="85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L’unité de recherche de l’institut du thorax</a:t>
            </a:r>
          </a:p>
          <a:p>
            <a:pPr>
              <a:lnSpc>
                <a:spcPct val="120000"/>
              </a:lnSpc>
            </a:pPr>
            <a:r>
              <a:rPr lang="fr-FR" altLang="fr-F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Inserm UMR 1087 / CNRS UMR 6291</a:t>
            </a:r>
          </a:p>
          <a:p>
            <a:pPr>
              <a:lnSpc>
                <a:spcPct val="120000"/>
              </a:lnSpc>
            </a:pPr>
            <a:r>
              <a:rPr lang="fr-FR" altLang="fr-FR" sz="1400" b="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Nantes, France</a:t>
            </a:r>
          </a:p>
        </p:txBody>
      </p:sp>
      <p:pic>
        <p:nvPicPr>
          <p:cNvPr id="19" name="Image 18" descr="INTHO-LogoB-F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868854" y="5029189"/>
            <a:ext cx="1392852" cy="1134615"/>
          </a:xfrm>
          <a:prstGeom prst="rect">
            <a:avLst/>
          </a:prstGeom>
        </p:spPr>
      </p:pic>
      <p:sp>
        <p:nvSpPr>
          <p:cNvPr id="20" name="Text Box 11"/>
          <p:cNvSpPr txBox="1">
            <a:spLocks noChangeArrowheads="1"/>
          </p:cNvSpPr>
          <p:nvPr userDrawn="1"/>
        </p:nvSpPr>
        <p:spPr bwMode="auto">
          <a:xfrm>
            <a:off x="4743893" y="6386009"/>
            <a:ext cx="3157411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fr-FR" altLang="fr-FR" sz="1800" b="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umr1087.univ-nantes.fr</a:t>
            </a:r>
            <a:endParaRPr lang="fr-FR" altLang="fr-FR" sz="1800" b="0" baseline="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DE804BA-6C4D-BE41-964F-0D16CC0F7B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23393" y="6327690"/>
            <a:ext cx="2966577" cy="392275"/>
          </a:xfrm>
          <a:prstGeom prst="rect">
            <a:avLst/>
          </a:prstGeom>
        </p:spPr>
      </p:pic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E8B3F619-EFB5-44E2-AF47-4B0156A9EB2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4500" y="5336665"/>
            <a:ext cx="5389562" cy="404676"/>
          </a:xfrm>
        </p:spPr>
        <p:txBody>
          <a:bodyPr anchor="b">
            <a:norm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fr-FR" dirty="0"/>
              <a:t>Dorian HASSOUN, MD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93FFC178-7AA1-4DCB-BEFD-E611B5A2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54500" y="5752915"/>
            <a:ext cx="5389562" cy="328603"/>
          </a:xfrm>
        </p:spPr>
        <p:txBody>
          <a:bodyPr anchor="b"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fr-FR" dirty="0"/>
              <a:t>dorian.hassoun@univ-nantes.fr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19511F9-5836-4B7C-B425-32CD1995A86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750535" y="3378241"/>
            <a:ext cx="1120641" cy="78612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2F2ED31-2F46-413D-A824-B3AAF69B8C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20911" b="23196"/>
          <a:stretch/>
        </p:blipFill>
        <p:spPr>
          <a:xfrm>
            <a:off x="1434423" y="4164362"/>
            <a:ext cx="1752867" cy="6858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62CA187-92FA-45DB-A94C-32BD7246C55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1374" y="3357564"/>
            <a:ext cx="879013" cy="100579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2BF28CB-6C1F-E812-0E6C-51618A759E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391349" y="337902"/>
            <a:ext cx="4425839" cy="295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4B3D1DB-B1B8-ACEF-4EAB-852DCD19F0C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7749" y="3358838"/>
            <a:ext cx="819380" cy="8055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E33275-42C7-A8B9-FCAE-DE6AEB56758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26759" y="3486735"/>
            <a:ext cx="1214706" cy="8598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37ABB3-E3CA-F327-95AA-0B09D1A1A878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03643" y="334349"/>
            <a:ext cx="6939505" cy="2952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CB9C69-5671-B3D1-A2C1-36EAAB06BAC1}"/>
              </a:ext>
            </a:extLst>
          </p:cNvPr>
          <p:cNvSpPr txBox="1"/>
          <p:nvPr userDrawn="1"/>
        </p:nvSpPr>
        <p:spPr>
          <a:xfrm>
            <a:off x="3553788" y="3535532"/>
            <a:ext cx="5084422" cy="130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Merci pour votre attention !</a:t>
            </a:r>
          </a:p>
          <a:p>
            <a:pPr algn="ctr">
              <a:lnSpc>
                <a:spcPct val="150000"/>
              </a:lnSpc>
            </a:pPr>
            <a:r>
              <a:rPr lang="fr-FR" sz="2800" b="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Place aux questions</a:t>
            </a:r>
            <a:endParaRPr lang="en-US" sz="2800" b="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647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 userDrawn="1"/>
        </p:nvSpPr>
        <p:spPr bwMode="auto">
          <a:xfrm>
            <a:off x="8665142" y="3571744"/>
            <a:ext cx="4024648" cy="40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altLang="fr-FR" sz="1800" b="0" dirty="0">
                <a:solidFill>
                  <a:schemeClr val="accent4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umr1087.univ-nantes.fr</a:t>
            </a:r>
            <a:endParaRPr lang="fr-FR" altLang="fr-FR" sz="1800" b="0" baseline="0" dirty="0">
              <a:solidFill>
                <a:schemeClr val="accent4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1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6212446" y="227236"/>
            <a:ext cx="5783396" cy="2951289"/>
          </a:xfrm>
        </p:spPr>
        <p:txBody>
          <a:bodyPr/>
          <a:lstStyle>
            <a:lvl1pPr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/>
              <a:t>Photo d’équipe ?</a:t>
            </a:r>
          </a:p>
        </p:txBody>
      </p:sp>
      <p:sp>
        <p:nvSpPr>
          <p:cNvPr id="22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154501" y="216802"/>
            <a:ext cx="2869356" cy="2961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r-FR" dirty="0"/>
              <a:t>NOM Prénom</a:t>
            </a:r>
            <a:r>
              <a:rPr lang="mr-IN" dirty="0"/>
              <a:t>…</a:t>
            </a:r>
            <a:endParaRPr lang="fr-FR" dirty="0"/>
          </a:p>
        </p:txBody>
      </p:sp>
      <p:sp>
        <p:nvSpPr>
          <p:cNvPr id="23" name="Espace réservé du contenu 2"/>
          <p:cNvSpPr>
            <a:spLocks noGrp="1"/>
          </p:cNvSpPr>
          <p:nvPr>
            <p:ph sz="half" idx="12" hasCustomPrompt="1"/>
          </p:nvPr>
        </p:nvSpPr>
        <p:spPr>
          <a:xfrm>
            <a:off x="3206948" y="227237"/>
            <a:ext cx="2869356" cy="296172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r-FR" dirty="0"/>
              <a:t>NOM Prénom...</a:t>
            </a:r>
          </a:p>
        </p:txBody>
      </p:sp>
      <p:pic>
        <p:nvPicPr>
          <p:cNvPr id="17" name="Picture 4" descr="D:\Vimla\Comm EXterne\2016\2016-11 Séminaire ICA 2016\Visuels\Photos Le Voyage à Nantes\Anneaux Buren\VAN-EST-07.12-MARG-BUR-007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3" t="58314" r="17362" b="7773"/>
          <a:stretch/>
        </p:blipFill>
        <p:spPr bwMode="auto">
          <a:xfrm>
            <a:off x="6897624" y="4099169"/>
            <a:ext cx="5294376" cy="275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riangle rectangle 1"/>
          <p:cNvSpPr/>
          <p:nvPr userDrawn="1"/>
        </p:nvSpPr>
        <p:spPr>
          <a:xfrm rot="5400000">
            <a:off x="6549336" y="4319441"/>
            <a:ext cx="2883710" cy="2187134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itre 1"/>
          <p:cNvSpPr>
            <a:spLocks noGrp="1"/>
          </p:cNvSpPr>
          <p:nvPr>
            <p:ph type="title" hasCustomPrompt="1"/>
          </p:nvPr>
        </p:nvSpPr>
        <p:spPr>
          <a:xfrm>
            <a:off x="154501" y="3323501"/>
            <a:ext cx="8358563" cy="1299942"/>
          </a:xfrm>
        </p:spPr>
        <p:txBody>
          <a:bodyPr/>
          <a:lstStyle>
            <a:lvl1pPr>
              <a:defRPr baseline="0"/>
            </a:lvl1pPr>
          </a:lstStyle>
          <a:p>
            <a:br>
              <a:rPr lang="fr-FR"/>
            </a:br>
            <a:r>
              <a:rPr lang="fr-FR"/>
              <a:t>Mettre </a:t>
            </a:r>
            <a:r>
              <a:rPr lang="fr-FR" dirty="0"/>
              <a:t>les logos des </a:t>
            </a:r>
            <a:r>
              <a:rPr lang="fr-FR"/>
              <a:t>financeurs ici</a:t>
            </a:r>
            <a:br>
              <a:rPr lang="fr-FR"/>
            </a:br>
            <a:endParaRPr lang="fr-FR" dirty="0"/>
          </a:p>
        </p:txBody>
      </p:sp>
      <p:sp>
        <p:nvSpPr>
          <p:cNvPr id="3" name="Rectangle 2"/>
          <p:cNvSpPr/>
          <p:nvPr userDrawn="1"/>
        </p:nvSpPr>
        <p:spPr>
          <a:xfrm>
            <a:off x="2423" y="6075143"/>
            <a:ext cx="1672405" cy="79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 descr="INTHO-LogoQ-F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23" y="4869797"/>
            <a:ext cx="1494691" cy="1217573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1582549" y="5451788"/>
            <a:ext cx="3832988" cy="9589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6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L’unité de recherche de l’institut du thorax  </a:t>
            </a:r>
          </a:p>
          <a:p>
            <a:pPr>
              <a:lnSpc>
                <a:spcPct val="120000"/>
              </a:lnSpc>
            </a:pPr>
            <a:r>
              <a:rPr lang="fr-FR" altLang="fr-FR" sz="16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Inserm UMR 1087 / CNRS UMR 6291</a:t>
            </a:r>
          </a:p>
          <a:p>
            <a:pPr>
              <a:lnSpc>
                <a:spcPct val="120000"/>
              </a:lnSpc>
            </a:pPr>
            <a:r>
              <a:rPr lang="fr-FR" altLang="fr-FR" sz="1600" b="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Nantes, France</a:t>
            </a:r>
          </a:p>
        </p:txBody>
      </p:sp>
      <p:sp>
        <p:nvSpPr>
          <p:cNvPr id="30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1582549" y="4762908"/>
            <a:ext cx="3458309" cy="3646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 baseline="0">
                <a:solidFill>
                  <a:schemeClr val="accent4"/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r-FR" dirty="0"/>
              <a:t>Prénom NOM, Titre</a:t>
            </a:r>
          </a:p>
        </p:txBody>
      </p:sp>
      <p:sp>
        <p:nvSpPr>
          <p:cNvPr id="31" name="Espace réservé du contenu 2"/>
          <p:cNvSpPr>
            <a:spLocks noGrp="1"/>
          </p:cNvSpPr>
          <p:nvPr>
            <p:ph sz="half" idx="14" hasCustomPrompt="1"/>
          </p:nvPr>
        </p:nvSpPr>
        <p:spPr>
          <a:xfrm>
            <a:off x="1582549" y="5149387"/>
            <a:ext cx="3458309" cy="3646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>
                <a:solidFill>
                  <a:schemeClr val="accent6"/>
                </a:solidFill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fr-FR" dirty="0"/>
              <a:t>Adresse mail</a:t>
            </a:r>
          </a:p>
        </p:txBody>
      </p:sp>
      <p:pic>
        <p:nvPicPr>
          <p:cNvPr id="15" name="Image 14" descr="Bandeau logos x4 2018.png"/>
          <p:cNvPicPr>
            <a:picLocks noChangeAspect="1"/>
          </p:cNvPicPr>
          <p:nvPr userDrawn="1"/>
        </p:nvPicPr>
        <p:blipFill>
          <a:blip r:embed="rId4"/>
          <a:srcRect t="38517" r="11853" b="35990"/>
          <a:stretch>
            <a:fillRect/>
          </a:stretch>
        </p:blipFill>
        <p:spPr>
          <a:xfrm>
            <a:off x="154502" y="6418795"/>
            <a:ext cx="2513636" cy="38424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10787468" y="6304002"/>
            <a:ext cx="14045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8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r-FR" sz="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Daniel Buren et Patrick Bouchain, Les Anneaux, Quai des Antilles, Nantes, création pérenne Estuaire 2007 © Martin </a:t>
            </a:r>
            <a:r>
              <a:rPr lang="fr-FR" sz="400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Argyroglo</a:t>
            </a:r>
            <a:r>
              <a:rPr lang="fr-FR" sz="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/LVAN </a:t>
            </a:r>
            <a:endParaRPr lang="fr-FR" sz="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93123"/>
            <a:ext cx="10515600" cy="518384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02278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sans contenu déf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06998" y="6366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3925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950734"/>
            <a:ext cx="10265731" cy="730429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762188"/>
            <a:ext cx="10265731" cy="44274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100759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20180209 Bloc page titre diaporama ITX v2.jpg"/>
          <p:cNvPicPr>
            <a:picLocks noChangeAspect="1"/>
          </p:cNvPicPr>
          <p:nvPr userDrawn="1"/>
        </p:nvPicPr>
        <p:blipFill rotWithShape="1">
          <a:blip r:embed="rId2"/>
          <a:srcRect l="2604" t="55812" r="22414"/>
          <a:stretch/>
        </p:blipFill>
        <p:spPr>
          <a:xfrm>
            <a:off x="0" y="3827557"/>
            <a:ext cx="12192001" cy="303044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313312" y="1004151"/>
            <a:ext cx="9596747" cy="2614064"/>
          </a:xfrm>
        </p:spPr>
        <p:txBody>
          <a:bodyPr anchor="ctr"/>
          <a:lstStyle>
            <a:lvl1pPr algn="l">
              <a:defRPr sz="3600">
                <a:latin typeface="Arial Rounded MT Bold" panose="020F0704030504030204" pitchFamily="34" charset="0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pic>
        <p:nvPicPr>
          <p:cNvPr id="12" name="Image 11" descr="INTHO-LogoQ-F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34571"/>
            <a:ext cx="2257425" cy="1838895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941608" y="5633903"/>
            <a:ext cx="7165512" cy="439643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lnSpc>
                <a:spcPct val="120000"/>
              </a:lnSpc>
            </a:pPr>
            <a:r>
              <a:rPr lang="fr-FR" altLang="fr-FR" sz="1800" b="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Nom de l’évènement, JJ mois AAAA </a:t>
            </a:r>
            <a:r>
              <a:rPr lang="mr-IN" altLang="fr-FR" sz="1800" b="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–</a:t>
            </a:r>
            <a:r>
              <a:rPr lang="fr-FR" altLang="fr-FR" sz="1800" b="0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Ville, Pays</a:t>
            </a:r>
          </a:p>
        </p:txBody>
      </p:sp>
      <p:sp>
        <p:nvSpPr>
          <p:cNvPr id="22" name="Text Box 3"/>
          <p:cNvSpPr txBox="1">
            <a:spLocks noChangeArrowheads="1"/>
          </p:cNvSpPr>
          <p:nvPr userDrawn="1"/>
        </p:nvSpPr>
        <p:spPr bwMode="auto">
          <a:xfrm>
            <a:off x="3413749" y="6081556"/>
            <a:ext cx="7565374" cy="6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fr-FR" altLang="fr-FR" sz="1600" b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L’unité de recherche de l’institut du thorax,  Inserm UMR 1087 / CNRS UMR 6291</a:t>
            </a:r>
          </a:p>
          <a:p>
            <a:pPr>
              <a:lnSpc>
                <a:spcPct val="120000"/>
              </a:lnSpc>
            </a:pPr>
            <a:r>
              <a:rPr lang="fr-FR" altLang="fr-FR" sz="1600" b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Nantes, France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 hasCustomPrompt="1"/>
          </p:nvPr>
        </p:nvSpPr>
        <p:spPr>
          <a:xfrm>
            <a:off x="3413749" y="3881969"/>
            <a:ext cx="4572000" cy="520700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sz="2400" b="1">
                <a:solidFill>
                  <a:schemeClr val="accent4"/>
                </a:solidFill>
                <a:latin typeface="Arial Rounded MT Bold" panose="020F070403050403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/>
              <a:t>Prénom NOM, Titre</a:t>
            </a:r>
          </a:p>
        </p:txBody>
      </p:sp>
      <p:sp>
        <p:nvSpPr>
          <p:cNvPr id="9" name="Espace réservé du contenu 7"/>
          <p:cNvSpPr>
            <a:spLocks noGrp="1"/>
          </p:cNvSpPr>
          <p:nvPr>
            <p:ph sz="quarter" idx="14" hasCustomPrompt="1"/>
          </p:nvPr>
        </p:nvSpPr>
        <p:spPr>
          <a:xfrm>
            <a:off x="3413749" y="4402669"/>
            <a:ext cx="4572000" cy="520700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sz="24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/>
              <a:t>Equipe XXX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C6D8099-CCA7-4547-893F-F73D10484F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5636" y="6412331"/>
            <a:ext cx="2314894" cy="30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5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n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 déf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76EF77-2331-4697-9887-CAEF71D822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438" y="6049518"/>
            <a:ext cx="10781656" cy="74997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fr-FR" dirty="0"/>
              <a:t>Références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950734"/>
            <a:ext cx="10265731" cy="730429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762189"/>
            <a:ext cx="10265731" cy="406657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85B266F5-F237-45C5-862C-E42666B2BD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438" y="6049518"/>
            <a:ext cx="10781656" cy="74997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fr-FR" dirty="0"/>
              <a:t>Références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993123"/>
            <a:ext cx="10515600" cy="48226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A7D68FDB-DA21-4340-8105-41F55BF51F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438" y="6049518"/>
            <a:ext cx="10781656" cy="74997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fr-FR" dirty="0"/>
              <a:t>Références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908344"/>
            <a:ext cx="5181600" cy="49550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908344"/>
            <a:ext cx="5181600" cy="49550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691A3DEE-924A-4086-B9E9-FB893C40BE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438" y="6049518"/>
            <a:ext cx="10781656" cy="74997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fr-FR" dirty="0"/>
              <a:t>Références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950734"/>
            <a:ext cx="5157787" cy="730429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1762189"/>
            <a:ext cx="5157787" cy="40752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950734"/>
            <a:ext cx="5183188" cy="730429"/>
          </a:xfrm>
        </p:spPr>
        <p:txBody>
          <a:bodyPr anchor="ctr">
            <a:noAutofit/>
          </a:bodyPr>
          <a:lstStyle>
            <a:lvl1pPr marL="0" indent="0">
              <a:buNone/>
              <a:defRPr sz="2800" b="1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1762188"/>
            <a:ext cx="5183188" cy="40752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Titre 3"/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5B57A2DE-6456-4EB0-801F-80D91E2C5F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7438" y="6049518"/>
            <a:ext cx="10781656" cy="749978"/>
          </a:xfrm>
        </p:spPr>
        <p:txBody>
          <a:bodyPr>
            <a:normAutofit/>
          </a:bodyPr>
          <a:lstStyle>
            <a:lvl1pPr marL="0" indent="0">
              <a:buNone/>
              <a:defRPr sz="1600" i="1"/>
            </a:lvl1pPr>
          </a:lstStyle>
          <a:p>
            <a:pPr lvl="0"/>
            <a:r>
              <a:rPr lang="fr-FR" dirty="0"/>
              <a:t>Références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7F1A75-05B4-4683-B3CB-E5907FC80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340" y="3825617"/>
            <a:ext cx="10267319" cy="537164"/>
          </a:xfrm>
        </p:spPr>
        <p:txBody>
          <a:bodyPr/>
          <a:lstStyle>
            <a:lvl1pPr algn="l">
              <a:defRPr sz="2800" b="0" i="1"/>
            </a:lvl1pPr>
          </a:lstStyle>
          <a:p>
            <a:r>
              <a:rPr lang="fr-FR" dirty="0"/>
              <a:t>Partie X :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8E62CB0-2B3D-4A74-98E5-C8ABCB724B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6A01A5-0FCE-4D66-9968-BC9ACF5939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B9E5147-F82E-40C4-A70D-0900678E09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2025" y="4362450"/>
            <a:ext cx="10267950" cy="682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/>
            </a:pPr>
            <a:r>
              <a:rPr lang="fr-FR" dirty="0">
                <a:solidFill>
                  <a:srgbClr val="C00000"/>
                </a:solidFill>
              </a:rPr>
              <a:t>Titre de la section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391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98679"/>
            <a:ext cx="10267319" cy="5371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932567"/>
            <a:ext cx="10515600" cy="52443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306998" y="6366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E2268-8A41-C646-85A3-E1F596F8C5F5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9" y="6025232"/>
            <a:ext cx="941381" cy="7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29" r:id="rId2"/>
    <p:sldLayoutId id="2147483711" r:id="rId3"/>
    <p:sldLayoutId id="2147483712" r:id="rId4"/>
    <p:sldLayoutId id="2147483717" r:id="rId5"/>
    <p:sldLayoutId id="2147483713" r:id="rId6"/>
    <p:sldLayoutId id="2147483714" r:id="rId7"/>
    <p:sldLayoutId id="2147483715" r:id="rId8"/>
    <p:sldLayoutId id="2147483727" r:id="rId9"/>
    <p:sldLayoutId id="2147483732" r:id="rId10"/>
    <p:sldLayoutId id="2147483716" r:id="rId11"/>
    <p:sldLayoutId id="2147483728" r:id="rId12"/>
    <p:sldLayoutId id="2147483730" r:id="rId13"/>
    <p:sldLayoutId id="2147483731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CA61BA-CBC9-4549-3B96-C3AD0F4222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Voie de recherche dans l’asthme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28930D-3D50-079A-D3C9-1C443C139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UE Biologie et pathologie du Thorax, le 10/11/2022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AC83E08-A3F0-A22E-664E-D988D9249A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13313" y="3429000"/>
            <a:ext cx="4572000" cy="520700"/>
          </a:xfrm>
        </p:spPr>
        <p:txBody>
          <a:bodyPr/>
          <a:lstStyle/>
          <a:p>
            <a:r>
              <a:rPr lang="fr-FR" dirty="0"/>
              <a:t>Dorian HASSOUN, MD</a:t>
            </a:r>
            <a:endParaRPr lang="en-US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044EFCB9-704F-7934-8EC5-8B12BBFF23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313312" y="3949700"/>
            <a:ext cx="8191063" cy="1150966"/>
          </a:xfrm>
        </p:spPr>
        <p:txBody>
          <a:bodyPr>
            <a:normAutofit/>
          </a:bodyPr>
          <a:lstStyle/>
          <a:p>
            <a:r>
              <a:rPr lang="fr-FR" dirty="0"/>
              <a:t>Service des explorations fonctionnelles, CHU de Nantes</a:t>
            </a:r>
          </a:p>
          <a:p>
            <a:r>
              <a:rPr lang="fr-FR" dirty="0"/>
              <a:t>Equipe 3 Pathologies vasculaires et pulmonaires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1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03069C9-CAAC-4F26-802D-A58C30F4A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Asthme : une explosion des études cliniques et fondamentales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4593F8-EE35-4962-A307-EA08D489F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9C619B1-BB3A-F2F0-859D-69C54BE2E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4" y="1060962"/>
            <a:ext cx="5373524" cy="3684553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56A87AF4-58BF-2FFF-DB32-4527221E1BB1}"/>
              </a:ext>
            </a:extLst>
          </p:cNvPr>
          <p:cNvSpPr txBox="1">
            <a:spLocks/>
          </p:cNvSpPr>
          <p:nvPr/>
        </p:nvSpPr>
        <p:spPr>
          <a:xfrm>
            <a:off x="141802" y="4964880"/>
            <a:ext cx="5458584" cy="622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Courier New" panose="02070309020205020404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ourier New" panose="02070309020205020404" pitchFamily="49" charset="0"/>
              <a:buNone/>
            </a:pPr>
            <a:r>
              <a:rPr lang="en-US" sz="1600" i="1" dirty="0"/>
              <a:t>("asthma"[</a:t>
            </a:r>
            <a:r>
              <a:rPr lang="en-US" sz="1600" i="1" dirty="0" err="1"/>
              <a:t>MeSH</a:t>
            </a:r>
            <a:r>
              <a:rPr lang="en-US" sz="1600" i="1" dirty="0"/>
              <a:t> Major Topic] NOT "review"[Publication Type] ) </a:t>
            </a:r>
            <a:br>
              <a:rPr lang="en-US" sz="1600" i="1" dirty="0"/>
            </a:br>
            <a:r>
              <a:rPr lang="en-US" sz="1600" i="1" dirty="0"/>
              <a:t>NOT ("clinical trial"[Publication Type])</a:t>
            </a:r>
          </a:p>
        </p:txBody>
      </p:sp>
      <p:sp>
        <p:nvSpPr>
          <p:cNvPr id="12" name="Espace réservé du contenu 1">
            <a:extLst>
              <a:ext uri="{FF2B5EF4-FFF2-40B4-BE49-F238E27FC236}">
                <a16:creationId xmlns:a16="http://schemas.microsoft.com/office/drawing/2014/main" id="{FBC2B8E4-58D6-29CF-89BC-1D34A534E486}"/>
              </a:ext>
            </a:extLst>
          </p:cNvPr>
          <p:cNvSpPr txBox="1">
            <a:spLocks/>
          </p:cNvSpPr>
          <p:nvPr/>
        </p:nvSpPr>
        <p:spPr>
          <a:xfrm>
            <a:off x="5361297" y="1893396"/>
            <a:ext cx="6688901" cy="285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Augmentation constante des publications sur le domaine de l’asthme depuis le début des années 80</a:t>
            </a:r>
          </a:p>
          <a:p>
            <a:pPr marL="0" indent="0" algn="ctr">
              <a:buFont typeface="Arial"/>
              <a:buNone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3600 publications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originales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hors revues et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essais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cliniques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(2021)</a:t>
            </a:r>
          </a:p>
        </p:txBody>
      </p:sp>
    </p:spTree>
    <p:extLst>
      <p:ext uri="{BB962C8B-B14F-4D97-AF65-F5344CB8AC3E}">
        <p14:creationId xmlns:p14="http://schemas.microsoft.com/office/powerpoint/2010/main" val="237227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C560A-AC69-40BA-960E-DBC17934F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656" y="3825617"/>
            <a:ext cx="10267319" cy="537164"/>
          </a:xfrm>
        </p:spPr>
        <p:txBody>
          <a:bodyPr/>
          <a:lstStyle/>
          <a:p>
            <a:r>
              <a:rPr lang="fr-FR" dirty="0"/>
              <a:t>Partie 2 : les études cliniques observationnelles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4513137-4DEE-4308-9F96-CD4126658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9ECF45-CB34-4321-9ECD-D14D37213EC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Au service de nouveaux concepts</a:t>
            </a:r>
          </a:p>
        </p:txBody>
      </p:sp>
    </p:spTree>
    <p:extLst>
      <p:ext uri="{BB962C8B-B14F-4D97-AF65-F5344CB8AC3E}">
        <p14:creationId xmlns:p14="http://schemas.microsoft.com/office/powerpoint/2010/main" val="46905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04BCD30-8F71-420C-B974-09F586F5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822" y="1110856"/>
            <a:ext cx="5169272" cy="4636287"/>
          </a:xfrm>
        </p:spPr>
        <p:txBody>
          <a:bodyPr/>
          <a:lstStyle/>
          <a:p>
            <a:r>
              <a:rPr lang="fr-FR" dirty="0"/>
              <a:t>UNE maladie asthmatique traitée de </a:t>
            </a:r>
            <a:r>
              <a:rPr lang="fr-FR" dirty="0">
                <a:solidFill>
                  <a:srgbClr val="00B050"/>
                </a:solidFill>
              </a:rPr>
              <a:t>manière COMMUNE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42CA89A-EE9E-439E-8830-ACF7B9E3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asthme ? Des asthmes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CE3FB-3994-48AE-8402-06F6CA3B5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Wenzel, S.E., </a:t>
            </a:r>
            <a:r>
              <a:rPr lang="en-US" dirty="0"/>
              <a:t>Asthma phenotypes: the evolution from clinical to molecular approaches.</a:t>
            </a:r>
            <a:r>
              <a:rPr lang="en-US" i="0" dirty="0"/>
              <a:t> Nat Med, 2012. </a:t>
            </a:r>
            <a:r>
              <a:rPr lang="en-US" b="1" i="0" dirty="0"/>
              <a:t>18</a:t>
            </a:r>
            <a:r>
              <a:rPr lang="en-US" i="0" dirty="0"/>
              <a:t>(5): p. 716-25.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97E6BD-FE11-41A9-A708-27E0177CD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3" y="878657"/>
            <a:ext cx="6124909" cy="50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23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04BCD30-8F71-420C-B974-09F586F54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822" y="1110856"/>
            <a:ext cx="5169272" cy="4636287"/>
          </a:xfrm>
        </p:spPr>
        <p:txBody>
          <a:bodyPr/>
          <a:lstStyle/>
          <a:p>
            <a:r>
              <a:rPr lang="fr-FR" dirty="0"/>
              <a:t>UNE maladie asthmatique traitée de </a:t>
            </a:r>
            <a:r>
              <a:rPr lang="fr-FR" dirty="0">
                <a:solidFill>
                  <a:srgbClr val="00B050"/>
                </a:solidFill>
              </a:rPr>
              <a:t>manière COMMUNE</a:t>
            </a:r>
          </a:p>
          <a:p>
            <a:r>
              <a:rPr lang="fr-FR" dirty="0"/>
              <a:t>MAIS :</a:t>
            </a:r>
          </a:p>
          <a:p>
            <a:pPr lvl="1"/>
            <a:r>
              <a:rPr lang="fr-FR" dirty="0"/>
              <a:t>Présentations cliniques hétérogènes ++</a:t>
            </a:r>
          </a:p>
          <a:p>
            <a:pPr lvl="1"/>
            <a:r>
              <a:rPr lang="fr-FR" dirty="0"/>
              <a:t>Altérations variables de la fonction respiratoire</a:t>
            </a:r>
          </a:p>
          <a:p>
            <a:pPr lvl="1"/>
            <a:r>
              <a:rPr lang="fr-FR" dirty="0"/>
              <a:t>Réponses non homogènes au traitement</a:t>
            </a:r>
          </a:p>
          <a:p>
            <a:r>
              <a:rPr lang="fr-FR" dirty="0"/>
              <a:t>Mécanismes physiopathologiques différents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42CA89A-EE9E-439E-8830-ACF7B9E31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asthme ? Des asthmes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0CE3FB-3994-48AE-8402-06F6CA3B5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Wenzel, S.E., </a:t>
            </a:r>
            <a:r>
              <a:rPr lang="en-US" dirty="0"/>
              <a:t>Asthma phenotypes: the evolution from clinical to molecular approaches.</a:t>
            </a:r>
            <a:r>
              <a:rPr lang="en-US" i="0" dirty="0"/>
              <a:t> Nat Med, 2012. </a:t>
            </a:r>
            <a:r>
              <a:rPr lang="en-US" b="1" i="0" dirty="0"/>
              <a:t>18</a:t>
            </a:r>
            <a:r>
              <a:rPr lang="en-US" i="0" dirty="0"/>
              <a:t>(5): p. 716-25.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197E6BD-FE11-41A9-A708-27E0177CD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3" y="878657"/>
            <a:ext cx="6124909" cy="500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194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D6F1DC8-ED33-4AB6-8AF0-B6E0E053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3196" y="1851910"/>
            <a:ext cx="4640567" cy="3154179"/>
          </a:xfrm>
        </p:spPr>
        <p:txBody>
          <a:bodyPr/>
          <a:lstStyle/>
          <a:p>
            <a:r>
              <a:rPr lang="fr-FR" dirty="0"/>
              <a:t>Travaux issus des grandes cohortes de patients asthmatiques</a:t>
            </a:r>
          </a:p>
          <a:p>
            <a:r>
              <a:rPr lang="fr-FR" dirty="0"/>
              <a:t>Analyses non hiérarchisées</a:t>
            </a:r>
          </a:p>
          <a:p>
            <a:r>
              <a:rPr lang="fr-FR" b="1" dirty="0"/>
              <a:t>Objectif : </a:t>
            </a:r>
            <a:r>
              <a:rPr lang="fr-FR" dirty="0"/>
              <a:t>constituer des groupes homogènes de patients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275DC2-D9B2-453C-9E43-E4B01DC7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du concept de phénotypes d’asthme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2B8F9-AC8E-461E-ACEF-F47A82884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8423612-ED77-448E-BCB8-D317556D9E53}"/>
              </a:ext>
            </a:extLst>
          </p:cNvPr>
          <p:cNvSpPr/>
          <p:nvPr/>
        </p:nvSpPr>
        <p:spPr>
          <a:xfrm>
            <a:off x="481035" y="926328"/>
            <a:ext cx="6054108" cy="484176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DE13CB-7E62-4860-99C7-77A282CB8C9B}"/>
              </a:ext>
            </a:extLst>
          </p:cNvPr>
          <p:cNvSpPr txBox="1"/>
          <p:nvPr/>
        </p:nvSpPr>
        <p:spPr>
          <a:xfrm rot="19809722">
            <a:off x="193898" y="1130326"/>
            <a:ext cx="2334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Patients asthmatiques</a:t>
            </a:r>
          </a:p>
        </p:txBody>
      </p: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DE0D45AD-AF27-45DA-82A2-A548E6DF08C0}"/>
              </a:ext>
            </a:extLst>
          </p:cNvPr>
          <p:cNvGrpSpPr/>
          <p:nvPr/>
        </p:nvGrpSpPr>
        <p:grpSpPr>
          <a:xfrm>
            <a:off x="965798" y="2741239"/>
            <a:ext cx="1463147" cy="1361117"/>
            <a:chOff x="767822" y="2820855"/>
            <a:chExt cx="1170565" cy="1201484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110DD0E-B0E4-4155-8A4C-E2D9466E2FCE}"/>
                </a:ext>
              </a:extLst>
            </p:cNvPr>
            <p:cNvSpPr/>
            <p:nvPr/>
          </p:nvSpPr>
          <p:spPr>
            <a:xfrm>
              <a:off x="797391" y="3100190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65429BB1-DA13-465E-B41D-8B5F2C4B6E2E}"/>
                </a:ext>
              </a:extLst>
            </p:cNvPr>
            <p:cNvSpPr/>
            <p:nvPr/>
          </p:nvSpPr>
          <p:spPr>
            <a:xfrm>
              <a:off x="1023464" y="3261257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7C868CF-F318-42F6-B6DC-DB1BBAE838BB}"/>
                </a:ext>
              </a:extLst>
            </p:cNvPr>
            <p:cNvSpPr/>
            <p:nvPr/>
          </p:nvSpPr>
          <p:spPr>
            <a:xfrm>
              <a:off x="1040775" y="2934762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67557EC-5F68-4E9F-9D86-0C1CD503561B}"/>
                </a:ext>
              </a:extLst>
            </p:cNvPr>
            <p:cNvSpPr/>
            <p:nvPr/>
          </p:nvSpPr>
          <p:spPr>
            <a:xfrm>
              <a:off x="767822" y="3416603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A455AF71-AE5E-44B2-8D20-39E59A540B08}"/>
                </a:ext>
              </a:extLst>
            </p:cNvPr>
            <p:cNvSpPr/>
            <p:nvPr/>
          </p:nvSpPr>
          <p:spPr>
            <a:xfrm>
              <a:off x="1040775" y="3542687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2A040E54-DA61-4FB0-B78F-D7A3A18E43FC}"/>
                </a:ext>
              </a:extLst>
            </p:cNvPr>
            <p:cNvSpPr/>
            <p:nvPr/>
          </p:nvSpPr>
          <p:spPr>
            <a:xfrm>
              <a:off x="1665433" y="3231767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DA014502-8BDB-4B9B-9B76-A54100A66D2F}"/>
                </a:ext>
              </a:extLst>
            </p:cNvPr>
            <p:cNvSpPr/>
            <p:nvPr/>
          </p:nvSpPr>
          <p:spPr>
            <a:xfrm>
              <a:off x="1404801" y="3498942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76EBED4E-C4E8-410C-A1BB-15BA28D08448}"/>
                </a:ext>
              </a:extLst>
            </p:cNvPr>
            <p:cNvSpPr/>
            <p:nvPr/>
          </p:nvSpPr>
          <p:spPr>
            <a:xfrm>
              <a:off x="1352311" y="2820855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4A7B035-9112-4054-B0CF-FC98BE247050}"/>
                </a:ext>
              </a:extLst>
            </p:cNvPr>
            <p:cNvSpPr/>
            <p:nvPr/>
          </p:nvSpPr>
          <p:spPr>
            <a:xfrm>
              <a:off x="903811" y="3780374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02A1944-908B-4675-9685-ABF895750BCD}"/>
                </a:ext>
              </a:extLst>
            </p:cNvPr>
            <p:cNvSpPr/>
            <p:nvPr/>
          </p:nvSpPr>
          <p:spPr>
            <a:xfrm>
              <a:off x="1332926" y="3193548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D7BE35D-0E70-485D-8D66-CECC3DD9EC1F}"/>
                </a:ext>
              </a:extLst>
            </p:cNvPr>
            <p:cNvSpPr/>
            <p:nvPr/>
          </p:nvSpPr>
          <p:spPr>
            <a:xfrm>
              <a:off x="1756418" y="3568338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27571E8F-CB44-4935-9A74-06691946063D}"/>
                </a:ext>
              </a:extLst>
            </p:cNvPr>
            <p:cNvSpPr/>
            <p:nvPr/>
          </p:nvSpPr>
          <p:spPr>
            <a:xfrm>
              <a:off x="1703928" y="2890251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C948F1C-F1D6-47D8-8132-98A129965452}"/>
                </a:ext>
              </a:extLst>
            </p:cNvPr>
            <p:cNvSpPr/>
            <p:nvPr/>
          </p:nvSpPr>
          <p:spPr>
            <a:xfrm>
              <a:off x="1626620" y="3844826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D4691DF-79BB-44DD-99B4-7AE94E3BDBDC}"/>
                </a:ext>
              </a:extLst>
            </p:cNvPr>
            <p:cNvSpPr/>
            <p:nvPr/>
          </p:nvSpPr>
          <p:spPr>
            <a:xfrm>
              <a:off x="1267837" y="3857661"/>
              <a:ext cx="181969" cy="1646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CFAB591D-A30A-4FD4-9789-762D8DB22638}"/>
              </a:ext>
            </a:extLst>
          </p:cNvPr>
          <p:cNvGrpSpPr/>
          <p:nvPr/>
        </p:nvGrpSpPr>
        <p:grpSpPr>
          <a:xfrm flipV="1">
            <a:off x="3057050" y="4347548"/>
            <a:ext cx="1142286" cy="1070411"/>
            <a:chOff x="920222" y="2973255"/>
            <a:chExt cx="1170565" cy="1201484"/>
          </a:xfrm>
          <a:solidFill>
            <a:srgbClr val="FFC000"/>
          </a:solidFill>
        </p:grpSpPr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589BE3FE-BFAA-40B0-96A7-CC24BB749123}"/>
                </a:ext>
              </a:extLst>
            </p:cNvPr>
            <p:cNvSpPr/>
            <p:nvPr/>
          </p:nvSpPr>
          <p:spPr>
            <a:xfrm>
              <a:off x="949791" y="3252590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E263F9FD-1A7A-47A5-B6E8-331144D52FE8}"/>
                </a:ext>
              </a:extLst>
            </p:cNvPr>
            <p:cNvSpPr/>
            <p:nvPr/>
          </p:nvSpPr>
          <p:spPr>
            <a:xfrm>
              <a:off x="1175864" y="3413657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id="{6A4FBB02-93FB-474C-8C6E-145F4568D284}"/>
                </a:ext>
              </a:extLst>
            </p:cNvPr>
            <p:cNvSpPr/>
            <p:nvPr/>
          </p:nvSpPr>
          <p:spPr>
            <a:xfrm>
              <a:off x="1193175" y="3087162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F885D1BC-6261-480C-A78A-767F4318DE7E}"/>
                </a:ext>
              </a:extLst>
            </p:cNvPr>
            <p:cNvSpPr/>
            <p:nvPr/>
          </p:nvSpPr>
          <p:spPr>
            <a:xfrm>
              <a:off x="920222" y="3569003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4DCD0DFA-455F-40DE-B4AC-4E78CE177EC4}"/>
                </a:ext>
              </a:extLst>
            </p:cNvPr>
            <p:cNvSpPr/>
            <p:nvPr/>
          </p:nvSpPr>
          <p:spPr>
            <a:xfrm>
              <a:off x="1193175" y="3695087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59FF9595-7F6B-4FF1-AFE0-BFF95C7DB0F3}"/>
                </a:ext>
              </a:extLst>
            </p:cNvPr>
            <p:cNvSpPr/>
            <p:nvPr/>
          </p:nvSpPr>
          <p:spPr>
            <a:xfrm>
              <a:off x="1504711" y="3334929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84FC9DF9-377F-40F2-992B-24618C638EA2}"/>
                </a:ext>
              </a:extLst>
            </p:cNvPr>
            <p:cNvSpPr/>
            <p:nvPr/>
          </p:nvSpPr>
          <p:spPr>
            <a:xfrm>
              <a:off x="1557201" y="3651342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FECAB80F-745B-4BF0-831F-85F8964D3E14}"/>
                </a:ext>
              </a:extLst>
            </p:cNvPr>
            <p:cNvSpPr/>
            <p:nvPr/>
          </p:nvSpPr>
          <p:spPr>
            <a:xfrm>
              <a:off x="1504711" y="2973255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63D15643-6E07-42E7-B3B6-992E385A2EF5}"/>
                </a:ext>
              </a:extLst>
            </p:cNvPr>
            <p:cNvSpPr/>
            <p:nvPr/>
          </p:nvSpPr>
          <p:spPr>
            <a:xfrm>
              <a:off x="1056211" y="3932774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759A0407-E4DE-429C-BDD2-EB936E6A8E58}"/>
                </a:ext>
              </a:extLst>
            </p:cNvPr>
            <p:cNvSpPr/>
            <p:nvPr/>
          </p:nvSpPr>
          <p:spPr>
            <a:xfrm>
              <a:off x="1856328" y="3404325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B894673D-83F3-44AF-B804-9E4A3A247E36}"/>
                </a:ext>
              </a:extLst>
            </p:cNvPr>
            <p:cNvSpPr/>
            <p:nvPr/>
          </p:nvSpPr>
          <p:spPr>
            <a:xfrm>
              <a:off x="1908818" y="3720738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58" name="Ellipse 57">
              <a:extLst>
                <a:ext uri="{FF2B5EF4-FFF2-40B4-BE49-F238E27FC236}">
                  <a16:creationId xmlns:a16="http://schemas.microsoft.com/office/drawing/2014/main" id="{5115176A-0930-4BFB-AFCF-A656D6421DAC}"/>
                </a:ext>
              </a:extLst>
            </p:cNvPr>
            <p:cNvSpPr/>
            <p:nvPr/>
          </p:nvSpPr>
          <p:spPr>
            <a:xfrm>
              <a:off x="1856328" y="3042651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E61466D1-D84A-4D3F-95C1-AF720DD6C611}"/>
                </a:ext>
              </a:extLst>
            </p:cNvPr>
            <p:cNvSpPr/>
            <p:nvPr/>
          </p:nvSpPr>
          <p:spPr>
            <a:xfrm>
              <a:off x="1779020" y="3997226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BDE21D2-E8EA-469E-A91F-A6F493C9BBB6}"/>
                </a:ext>
              </a:extLst>
            </p:cNvPr>
            <p:cNvSpPr/>
            <p:nvPr/>
          </p:nvSpPr>
          <p:spPr>
            <a:xfrm>
              <a:off x="1420237" y="4010061"/>
              <a:ext cx="181969" cy="16467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accent2"/>
                </a:solidFill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59A06D66-4C1D-4688-BD6F-A8A3879BBC89}"/>
              </a:ext>
            </a:extLst>
          </p:cNvPr>
          <p:cNvGrpSpPr/>
          <p:nvPr/>
        </p:nvGrpSpPr>
        <p:grpSpPr>
          <a:xfrm>
            <a:off x="3395302" y="1647858"/>
            <a:ext cx="2074720" cy="1697548"/>
            <a:chOff x="2787440" y="1586657"/>
            <a:chExt cx="2074720" cy="1697548"/>
          </a:xfrm>
          <a:solidFill>
            <a:srgbClr val="00B050"/>
          </a:solidFill>
        </p:grpSpPr>
        <p:grpSp>
          <p:nvGrpSpPr>
            <p:cNvPr id="64" name="Groupe 63">
              <a:extLst>
                <a:ext uri="{FF2B5EF4-FFF2-40B4-BE49-F238E27FC236}">
                  <a16:creationId xmlns:a16="http://schemas.microsoft.com/office/drawing/2014/main" id="{4895F8BA-51D1-48B2-9744-ECC06CB0566B}"/>
                </a:ext>
              </a:extLst>
            </p:cNvPr>
            <p:cNvGrpSpPr/>
            <p:nvPr/>
          </p:nvGrpSpPr>
          <p:grpSpPr>
            <a:xfrm flipV="1">
              <a:off x="2787440" y="1922886"/>
              <a:ext cx="1142286" cy="1070411"/>
              <a:chOff x="920222" y="2973255"/>
              <a:chExt cx="1170565" cy="1201484"/>
            </a:xfrm>
            <a:grpFill/>
          </p:grpSpPr>
          <p:sp>
            <p:nvSpPr>
              <p:cNvPr id="65" name="Ellipse 64">
                <a:extLst>
                  <a:ext uri="{FF2B5EF4-FFF2-40B4-BE49-F238E27FC236}">
                    <a16:creationId xmlns:a16="http://schemas.microsoft.com/office/drawing/2014/main" id="{40D85F75-16D1-435C-80DE-6BC31626232E}"/>
                  </a:ext>
                </a:extLst>
              </p:cNvPr>
              <p:cNvSpPr/>
              <p:nvPr/>
            </p:nvSpPr>
            <p:spPr>
              <a:xfrm>
                <a:off x="949791" y="3252590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717D7017-1504-4C22-BAF0-5F091E6A93B7}"/>
                  </a:ext>
                </a:extLst>
              </p:cNvPr>
              <p:cNvSpPr/>
              <p:nvPr/>
            </p:nvSpPr>
            <p:spPr>
              <a:xfrm>
                <a:off x="1175864" y="3413657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67" name="Ellipse 66">
                <a:extLst>
                  <a:ext uri="{FF2B5EF4-FFF2-40B4-BE49-F238E27FC236}">
                    <a16:creationId xmlns:a16="http://schemas.microsoft.com/office/drawing/2014/main" id="{F1AB73EF-210C-4EE4-933A-6825898CC257}"/>
                  </a:ext>
                </a:extLst>
              </p:cNvPr>
              <p:cNvSpPr/>
              <p:nvPr/>
            </p:nvSpPr>
            <p:spPr>
              <a:xfrm>
                <a:off x="1193175" y="3087162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68" name="Ellipse 67">
                <a:extLst>
                  <a:ext uri="{FF2B5EF4-FFF2-40B4-BE49-F238E27FC236}">
                    <a16:creationId xmlns:a16="http://schemas.microsoft.com/office/drawing/2014/main" id="{1DD16163-DEB1-4640-AF1A-1D95CAFE7448}"/>
                  </a:ext>
                </a:extLst>
              </p:cNvPr>
              <p:cNvSpPr/>
              <p:nvPr/>
            </p:nvSpPr>
            <p:spPr>
              <a:xfrm>
                <a:off x="920222" y="3569003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69" name="Ellipse 68">
                <a:extLst>
                  <a:ext uri="{FF2B5EF4-FFF2-40B4-BE49-F238E27FC236}">
                    <a16:creationId xmlns:a16="http://schemas.microsoft.com/office/drawing/2014/main" id="{D03B487F-8C66-49F3-A0FE-EB60CF6B1199}"/>
                  </a:ext>
                </a:extLst>
              </p:cNvPr>
              <p:cNvSpPr/>
              <p:nvPr/>
            </p:nvSpPr>
            <p:spPr>
              <a:xfrm>
                <a:off x="1193175" y="3695087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0" name="Ellipse 69">
                <a:extLst>
                  <a:ext uri="{FF2B5EF4-FFF2-40B4-BE49-F238E27FC236}">
                    <a16:creationId xmlns:a16="http://schemas.microsoft.com/office/drawing/2014/main" id="{48075F88-5B1F-4B44-913A-6D31A92AEF54}"/>
                  </a:ext>
                </a:extLst>
              </p:cNvPr>
              <p:cNvSpPr/>
              <p:nvPr/>
            </p:nvSpPr>
            <p:spPr>
              <a:xfrm>
                <a:off x="1504711" y="3334929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1" name="Ellipse 70">
                <a:extLst>
                  <a:ext uri="{FF2B5EF4-FFF2-40B4-BE49-F238E27FC236}">
                    <a16:creationId xmlns:a16="http://schemas.microsoft.com/office/drawing/2014/main" id="{6BB9CEB7-741D-4CCC-AAC8-659CE45B13A0}"/>
                  </a:ext>
                </a:extLst>
              </p:cNvPr>
              <p:cNvSpPr/>
              <p:nvPr/>
            </p:nvSpPr>
            <p:spPr>
              <a:xfrm>
                <a:off x="1557201" y="3651342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2" name="Ellipse 71">
                <a:extLst>
                  <a:ext uri="{FF2B5EF4-FFF2-40B4-BE49-F238E27FC236}">
                    <a16:creationId xmlns:a16="http://schemas.microsoft.com/office/drawing/2014/main" id="{73CEFE4D-DD35-41EE-94B5-0F9AE0ACA49F}"/>
                  </a:ext>
                </a:extLst>
              </p:cNvPr>
              <p:cNvSpPr/>
              <p:nvPr/>
            </p:nvSpPr>
            <p:spPr>
              <a:xfrm>
                <a:off x="1504711" y="2973255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3" name="Ellipse 72">
                <a:extLst>
                  <a:ext uri="{FF2B5EF4-FFF2-40B4-BE49-F238E27FC236}">
                    <a16:creationId xmlns:a16="http://schemas.microsoft.com/office/drawing/2014/main" id="{F712EAAD-C7FC-40ED-B84A-EA1576C5B972}"/>
                  </a:ext>
                </a:extLst>
              </p:cNvPr>
              <p:cNvSpPr/>
              <p:nvPr/>
            </p:nvSpPr>
            <p:spPr>
              <a:xfrm>
                <a:off x="1056211" y="3932774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4" name="Ellipse 73">
                <a:extLst>
                  <a:ext uri="{FF2B5EF4-FFF2-40B4-BE49-F238E27FC236}">
                    <a16:creationId xmlns:a16="http://schemas.microsoft.com/office/drawing/2014/main" id="{DC4CE23E-47F4-44AF-B8DD-33B3D3E1CEE5}"/>
                  </a:ext>
                </a:extLst>
              </p:cNvPr>
              <p:cNvSpPr/>
              <p:nvPr/>
            </p:nvSpPr>
            <p:spPr>
              <a:xfrm>
                <a:off x="1856328" y="3404325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51E209CE-C578-48EA-A11D-9BA6F9F00011}"/>
                  </a:ext>
                </a:extLst>
              </p:cNvPr>
              <p:cNvSpPr/>
              <p:nvPr/>
            </p:nvSpPr>
            <p:spPr>
              <a:xfrm>
                <a:off x="1908818" y="3720738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74D49E13-0B8C-4A29-8934-5E87EDF776DF}"/>
                  </a:ext>
                </a:extLst>
              </p:cNvPr>
              <p:cNvSpPr/>
              <p:nvPr/>
            </p:nvSpPr>
            <p:spPr>
              <a:xfrm>
                <a:off x="1856328" y="3042651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7BA5EEC3-D954-476C-9DF5-0A28403DF698}"/>
                  </a:ext>
                </a:extLst>
              </p:cNvPr>
              <p:cNvSpPr/>
              <p:nvPr/>
            </p:nvSpPr>
            <p:spPr>
              <a:xfrm>
                <a:off x="1779020" y="3997226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  <p:sp>
            <p:nvSpPr>
              <p:cNvPr id="78" name="Ellipse 77">
                <a:extLst>
                  <a:ext uri="{FF2B5EF4-FFF2-40B4-BE49-F238E27FC236}">
                    <a16:creationId xmlns:a16="http://schemas.microsoft.com/office/drawing/2014/main" id="{49CCE047-5223-4961-B2D0-7E38673CB2F7}"/>
                  </a:ext>
                </a:extLst>
              </p:cNvPr>
              <p:cNvSpPr/>
              <p:nvPr/>
            </p:nvSpPr>
            <p:spPr>
              <a:xfrm>
                <a:off x="1420237" y="4010061"/>
                <a:ext cx="181969" cy="164678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5FF2A503-7BA4-417B-9112-B9BD7BFB9759}"/>
                </a:ext>
              </a:extLst>
            </p:cNvPr>
            <p:cNvSpPr/>
            <p:nvPr/>
          </p:nvSpPr>
          <p:spPr>
            <a:xfrm flipV="1">
              <a:off x="4083057" y="2884735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D3802648-7C68-41FD-A392-9AC28F3FD82C}"/>
                </a:ext>
              </a:extLst>
            </p:cNvPr>
            <p:cNvSpPr/>
            <p:nvPr/>
          </p:nvSpPr>
          <p:spPr>
            <a:xfrm flipV="1">
              <a:off x="4303668" y="2741239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A30AB7C1-4B29-4AD7-A7C9-C0961A02F3FB}"/>
                </a:ext>
              </a:extLst>
            </p:cNvPr>
            <p:cNvSpPr/>
            <p:nvPr/>
          </p:nvSpPr>
          <p:spPr>
            <a:xfrm flipV="1">
              <a:off x="3858652" y="3105472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3" name="Ellipse 82">
              <a:extLst>
                <a:ext uri="{FF2B5EF4-FFF2-40B4-BE49-F238E27FC236}">
                  <a16:creationId xmlns:a16="http://schemas.microsoft.com/office/drawing/2014/main" id="{C59B8210-EAE9-412F-A553-001FE26B575D}"/>
                </a:ext>
              </a:extLst>
            </p:cNvPr>
            <p:cNvSpPr/>
            <p:nvPr/>
          </p:nvSpPr>
          <p:spPr>
            <a:xfrm flipV="1">
              <a:off x="4054202" y="2602840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4" name="Ellipse 83">
              <a:extLst>
                <a:ext uri="{FF2B5EF4-FFF2-40B4-BE49-F238E27FC236}">
                  <a16:creationId xmlns:a16="http://schemas.microsoft.com/office/drawing/2014/main" id="{F53EFF11-F0B3-4F95-8980-BE2723C482F5}"/>
                </a:ext>
              </a:extLst>
            </p:cNvPr>
            <p:cNvSpPr/>
            <p:nvPr/>
          </p:nvSpPr>
          <p:spPr>
            <a:xfrm flipV="1">
              <a:off x="4320561" y="2490511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F7FAEBD0-617D-4774-AC06-EFB3F7B725D5}"/>
                </a:ext>
              </a:extLst>
            </p:cNvPr>
            <p:cNvSpPr/>
            <p:nvPr/>
          </p:nvSpPr>
          <p:spPr>
            <a:xfrm flipV="1">
              <a:off x="4624571" y="2811378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960D77D7-039E-45FD-829A-1563D4DB5018}"/>
                </a:ext>
              </a:extLst>
            </p:cNvPr>
            <p:cNvSpPr/>
            <p:nvPr/>
          </p:nvSpPr>
          <p:spPr>
            <a:xfrm flipV="1">
              <a:off x="4029981" y="1968164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7" name="Ellipse 86">
              <a:extLst>
                <a:ext uri="{FF2B5EF4-FFF2-40B4-BE49-F238E27FC236}">
                  <a16:creationId xmlns:a16="http://schemas.microsoft.com/office/drawing/2014/main" id="{C09A4141-D755-4CC0-985F-490DDDE022D0}"/>
                </a:ext>
              </a:extLst>
            </p:cNvPr>
            <p:cNvSpPr/>
            <p:nvPr/>
          </p:nvSpPr>
          <p:spPr>
            <a:xfrm flipV="1">
              <a:off x="4299986" y="3137492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8" name="Ellipse 87">
              <a:extLst>
                <a:ext uri="{FF2B5EF4-FFF2-40B4-BE49-F238E27FC236}">
                  <a16:creationId xmlns:a16="http://schemas.microsoft.com/office/drawing/2014/main" id="{C9082CBD-E1B6-4D4D-B686-6E2A233C0820}"/>
                </a:ext>
              </a:extLst>
            </p:cNvPr>
            <p:cNvSpPr/>
            <p:nvPr/>
          </p:nvSpPr>
          <p:spPr>
            <a:xfrm flipV="1">
              <a:off x="4186906" y="2278754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1A8658FD-4DF4-454E-9F71-F19DA5E32CE0}"/>
                </a:ext>
              </a:extLst>
            </p:cNvPr>
            <p:cNvSpPr/>
            <p:nvPr/>
          </p:nvSpPr>
          <p:spPr>
            <a:xfrm flipV="1">
              <a:off x="4684587" y="2529483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0" name="Ellipse 89">
              <a:extLst>
                <a:ext uri="{FF2B5EF4-FFF2-40B4-BE49-F238E27FC236}">
                  <a16:creationId xmlns:a16="http://schemas.microsoft.com/office/drawing/2014/main" id="{5E54E4E4-82F6-41EE-8CDB-6151DE960DA3}"/>
                </a:ext>
              </a:extLst>
            </p:cNvPr>
            <p:cNvSpPr/>
            <p:nvPr/>
          </p:nvSpPr>
          <p:spPr>
            <a:xfrm flipV="1">
              <a:off x="4373103" y="1906339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1" name="Ellipse 90">
              <a:extLst>
                <a:ext uri="{FF2B5EF4-FFF2-40B4-BE49-F238E27FC236}">
                  <a16:creationId xmlns:a16="http://schemas.microsoft.com/office/drawing/2014/main" id="{6AD4C929-C71D-437E-BEBB-1A9D69509F1E}"/>
                </a:ext>
              </a:extLst>
            </p:cNvPr>
            <p:cNvSpPr/>
            <p:nvPr/>
          </p:nvSpPr>
          <p:spPr>
            <a:xfrm flipV="1">
              <a:off x="3571933" y="3076836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D2C3A2F2-9F0C-4360-806C-D2FCC9AADCA7}"/>
                </a:ext>
              </a:extLst>
            </p:cNvPr>
            <p:cNvSpPr/>
            <p:nvPr/>
          </p:nvSpPr>
          <p:spPr>
            <a:xfrm flipV="1">
              <a:off x="4246441" y="1660014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3" name="Ellipse 92">
              <a:extLst>
                <a:ext uri="{FF2B5EF4-FFF2-40B4-BE49-F238E27FC236}">
                  <a16:creationId xmlns:a16="http://schemas.microsoft.com/office/drawing/2014/main" id="{C6E46EBB-0531-4097-B7FA-AEC7F731F84E}"/>
                </a:ext>
              </a:extLst>
            </p:cNvPr>
            <p:cNvSpPr/>
            <p:nvPr/>
          </p:nvSpPr>
          <p:spPr>
            <a:xfrm flipV="1">
              <a:off x="4542137" y="2209898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411787A0-EB7A-4DF2-ABA5-109BAE61574B}"/>
                </a:ext>
              </a:extLst>
            </p:cNvPr>
            <p:cNvSpPr/>
            <p:nvPr/>
          </p:nvSpPr>
          <p:spPr>
            <a:xfrm flipV="1">
              <a:off x="3863387" y="1586657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99" name="Ellipse 98">
              <a:extLst>
                <a:ext uri="{FF2B5EF4-FFF2-40B4-BE49-F238E27FC236}">
                  <a16:creationId xmlns:a16="http://schemas.microsoft.com/office/drawing/2014/main" id="{33B44C86-7F94-4B53-8B2C-F99357E21A02}"/>
                </a:ext>
              </a:extLst>
            </p:cNvPr>
            <p:cNvSpPr/>
            <p:nvPr/>
          </p:nvSpPr>
          <p:spPr>
            <a:xfrm flipV="1">
              <a:off x="3486061" y="1607161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  <p:sp>
          <p:nvSpPr>
            <p:cNvPr id="101" name="Ellipse 100">
              <a:extLst>
                <a:ext uri="{FF2B5EF4-FFF2-40B4-BE49-F238E27FC236}">
                  <a16:creationId xmlns:a16="http://schemas.microsoft.com/office/drawing/2014/main" id="{28605FFD-DA53-48CA-BEC3-187D28E645A4}"/>
                </a:ext>
              </a:extLst>
            </p:cNvPr>
            <p:cNvSpPr/>
            <p:nvPr/>
          </p:nvSpPr>
          <p:spPr>
            <a:xfrm flipV="1">
              <a:off x="3087004" y="1660013"/>
              <a:ext cx="177573" cy="14671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50"/>
                </a:solidFill>
              </a:endParaRPr>
            </a:p>
          </p:txBody>
        </p:sp>
      </p:grpSp>
      <p:sp>
        <p:nvSpPr>
          <p:cNvPr id="104" name="Ellipse 103">
            <a:extLst>
              <a:ext uri="{FF2B5EF4-FFF2-40B4-BE49-F238E27FC236}">
                <a16:creationId xmlns:a16="http://schemas.microsoft.com/office/drawing/2014/main" id="{A1CEBC85-574C-41C2-B152-09EFF6DCC664}"/>
              </a:ext>
            </a:extLst>
          </p:cNvPr>
          <p:cNvSpPr/>
          <p:nvPr/>
        </p:nvSpPr>
        <p:spPr>
          <a:xfrm>
            <a:off x="814593" y="2515428"/>
            <a:ext cx="1876603" cy="184355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19E9A00-EA79-4C0B-9037-D9B27240E0F4}"/>
              </a:ext>
            </a:extLst>
          </p:cNvPr>
          <p:cNvSpPr/>
          <p:nvPr/>
        </p:nvSpPr>
        <p:spPr>
          <a:xfrm>
            <a:off x="2805717" y="4088055"/>
            <a:ext cx="1660797" cy="1516401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3C8DE39B-DA49-4C5F-BB5C-3EC175F60410}"/>
              </a:ext>
            </a:extLst>
          </p:cNvPr>
          <p:cNvSpPr/>
          <p:nvPr/>
        </p:nvSpPr>
        <p:spPr>
          <a:xfrm>
            <a:off x="3075041" y="1237321"/>
            <a:ext cx="2632375" cy="2469227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018BBC13-E1A3-4EEE-BD9D-EB425EED2AA1}"/>
              </a:ext>
            </a:extLst>
          </p:cNvPr>
          <p:cNvSpPr txBox="1"/>
          <p:nvPr/>
        </p:nvSpPr>
        <p:spPr>
          <a:xfrm>
            <a:off x="1125979" y="2068878"/>
            <a:ext cx="123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/>
                </a:solidFill>
              </a:rPr>
              <a:t>Groupe 1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1E50B48F-8BA3-4DB0-99B9-67C0A7ED88E4}"/>
              </a:ext>
            </a:extLst>
          </p:cNvPr>
          <p:cNvSpPr txBox="1"/>
          <p:nvPr/>
        </p:nvSpPr>
        <p:spPr>
          <a:xfrm>
            <a:off x="2499236" y="1061891"/>
            <a:ext cx="123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B050"/>
                </a:solidFill>
              </a:rPr>
              <a:t>Groupe 2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C86808E3-DB52-4DEE-BE73-5BEF9177FB9A}"/>
              </a:ext>
            </a:extLst>
          </p:cNvPr>
          <p:cNvSpPr txBox="1"/>
          <p:nvPr/>
        </p:nvSpPr>
        <p:spPr>
          <a:xfrm>
            <a:off x="4289882" y="4012049"/>
            <a:ext cx="1237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C000"/>
                </a:solidFill>
              </a:rPr>
              <a:t>Groupe 3</a:t>
            </a:r>
          </a:p>
        </p:txBody>
      </p:sp>
    </p:spTree>
    <p:extLst>
      <p:ext uri="{BB962C8B-B14F-4D97-AF65-F5344CB8AC3E}">
        <p14:creationId xmlns:p14="http://schemas.microsoft.com/office/powerpoint/2010/main" val="3449862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D6F1DC8-ED33-4AB6-8AF0-B6E0E053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790" y="1379905"/>
            <a:ext cx="4962210" cy="4098190"/>
          </a:xfrm>
        </p:spPr>
        <p:txBody>
          <a:bodyPr>
            <a:normAutofit fontScale="92500"/>
          </a:bodyPr>
          <a:lstStyle/>
          <a:p>
            <a:r>
              <a:rPr lang="fr-FR" b="1" dirty="0"/>
              <a:t>Caractéristiques cliniques clés :</a:t>
            </a:r>
          </a:p>
          <a:p>
            <a:pPr lvl="1"/>
            <a:r>
              <a:rPr lang="fr-FR" dirty="0"/>
              <a:t>Age de début</a:t>
            </a:r>
          </a:p>
          <a:p>
            <a:pPr lvl="1"/>
            <a:r>
              <a:rPr lang="fr-FR" dirty="0"/>
              <a:t>Atopie</a:t>
            </a:r>
          </a:p>
          <a:p>
            <a:pPr lvl="1"/>
            <a:r>
              <a:rPr lang="fr-FR" dirty="0"/>
              <a:t>Obésité</a:t>
            </a:r>
          </a:p>
          <a:p>
            <a:pPr lvl="1"/>
            <a:r>
              <a:rPr lang="fr-FR" dirty="0"/>
              <a:t>Atteinte ORL (polypose)</a:t>
            </a:r>
          </a:p>
          <a:p>
            <a:pPr lvl="1"/>
            <a:r>
              <a:rPr lang="fr-FR" dirty="0"/>
              <a:t>Etc.</a:t>
            </a:r>
          </a:p>
          <a:p>
            <a:r>
              <a:rPr lang="fr-FR" dirty="0"/>
              <a:t>Type d’</a:t>
            </a:r>
            <a:r>
              <a:rPr lang="fr-FR" dirty="0">
                <a:solidFill>
                  <a:srgbClr val="C00000"/>
                </a:solidFill>
              </a:rPr>
              <a:t>inflammation bronchique</a:t>
            </a:r>
          </a:p>
          <a:p>
            <a:r>
              <a:rPr lang="fr-FR" dirty="0"/>
              <a:t>Corrélation imparfaite inflammation/symptômes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275DC2-D9B2-453C-9E43-E4B01DC7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Développement du concept de phénotypes d’asthme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2B8F9-AC8E-461E-ACEF-F47A82884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Haldar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P,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Pavord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ID, Shaw DE, Berry MA, Thomas M,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Brightling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CE, et al. Cluster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analysis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and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clinical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asthma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phenotypes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. Am J </a:t>
            </a:r>
            <a:r>
              <a:rPr kumimoji="0" lang="fr-FR" sz="16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Respir</a:t>
            </a:r>
            <a:r>
              <a:rPr kumimoji="0" lang="fr-FR" sz="16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Crit Care Med. 2008;178(3):218-24.</a:t>
            </a:r>
          </a:p>
          <a:p>
            <a:endParaRPr lang="fr-FR" dirty="0"/>
          </a:p>
        </p:txBody>
      </p:sp>
      <p:pic>
        <p:nvPicPr>
          <p:cNvPr id="6" name="Picture 1" descr="page11image1581745056">
            <a:extLst>
              <a:ext uri="{FF2B5EF4-FFF2-40B4-BE49-F238E27FC236}">
                <a16:creationId xmlns:a16="http://schemas.microsoft.com/office/drawing/2014/main" id="{553089FF-93F2-4212-B746-713F7F4A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4946"/>
            <a:ext cx="7032809" cy="462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531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D6F1DC8-ED33-4AB6-8AF0-B6E0E053F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0" y="5269780"/>
            <a:ext cx="11706820" cy="640028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Association de certains traits phénotypiques au sein des groupes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B275DC2-D9B2-453C-9E43-E4B01DC7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phénotypes d’asthme universels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2B8F9-AC8E-461E-ACEF-F47A82884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0" dirty="0"/>
              <a:t>Moore, W.C., et al., </a:t>
            </a:r>
            <a:r>
              <a:rPr lang="en-US" dirty="0"/>
              <a:t>Identification of asthma phenotypes using cluster analysis in the Severe Asthma Research Program.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(4): p. 315-23.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6F09C4-E812-4B8C-A16E-E616245AD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16" y="1021628"/>
            <a:ext cx="9712568" cy="4085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2E416B-BEE6-498F-9349-E5BC1082D264}"/>
              </a:ext>
            </a:extLst>
          </p:cNvPr>
          <p:cNvSpPr/>
          <p:nvPr/>
        </p:nvSpPr>
        <p:spPr>
          <a:xfrm>
            <a:off x="1239716" y="2286000"/>
            <a:ext cx="1488411" cy="3567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23FC1F-999F-4819-8FAE-98F00AF036F1}"/>
              </a:ext>
            </a:extLst>
          </p:cNvPr>
          <p:cNvSpPr/>
          <p:nvPr/>
        </p:nvSpPr>
        <p:spPr>
          <a:xfrm>
            <a:off x="1239716" y="2659462"/>
            <a:ext cx="2131506" cy="4706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4BA339-42C4-479E-994B-BEFE1E6D20D8}"/>
              </a:ext>
            </a:extLst>
          </p:cNvPr>
          <p:cNvSpPr/>
          <p:nvPr/>
        </p:nvSpPr>
        <p:spPr>
          <a:xfrm>
            <a:off x="1239716" y="4465344"/>
            <a:ext cx="2417884" cy="55380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652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B275DC2-D9B2-453C-9E43-E4B01DC7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 phénotypes d’asthme universels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F2B8F9-AC8E-461E-ACEF-F47A82884A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0" dirty="0"/>
              <a:t>Moore, W.C., et al., </a:t>
            </a:r>
            <a:r>
              <a:rPr lang="en-US" dirty="0"/>
              <a:t>Identification of asthma phenotypes using cluster analysis in the Severe Asthma Research Program.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(4): p. 315-23.</a:t>
            </a:r>
          </a:p>
          <a:p>
            <a:endParaRPr lang="fr-FR" b="1" i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C82B53-D165-4A7F-91B7-015D65664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635"/>
          <a:stretch/>
        </p:blipFill>
        <p:spPr>
          <a:xfrm>
            <a:off x="218899" y="1098805"/>
            <a:ext cx="5666197" cy="4496803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06A6318-847F-43A3-B1E9-9289DBF52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9448" y="1098805"/>
            <a:ext cx="5863428" cy="4496803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Cluster 1 : </a:t>
            </a:r>
            <a:r>
              <a:rPr lang="fr-FR" dirty="0"/>
              <a:t>Sujets jeunes, asthme </a:t>
            </a:r>
            <a:r>
              <a:rPr lang="fr-FR" dirty="0" err="1"/>
              <a:t>atopique</a:t>
            </a:r>
            <a:r>
              <a:rPr lang="fr-FR" dirty="0"/>
              <a:t> de début précoce, fonction respiratoire préservée</a:t>
            </a:r>
          </a:p>
          <a:p>
            <a:r>
              <a:rPr lang="fr-FR" b="1" dirty="0"/>
              <a:t>Cluster 2 : </a:t>
            </a:r>
            <a:r>
              <a:rPr lang="fr-FR" dirty="0"/>
              <a:t>Sujets plus âgés, asthme </a:t>
            </a:r>
            <a:r>
              <a:rPr lang="fr-FR" dirty="0" err="1"/>
              <a:t>atopique</a:t>
            </a:r>
            <a:r>
              <a:rPr lang="fr-FR" dirty="0"/>
              <a:t> ou début précoce, à fonction respiratoire préservée</a:t>
            </a:r>
          </a:p>
          <a:p>
            <a:r>
              <a:rPr lang="fr-FR" b="1" dirty="0"/>
              <a:t>Cluster 3 : </a:t>
            </a:r>
            <a:r>
              <a:rPr lang="fr-FR" dirty="0"/>
              <a:t>Sujets féminins, asthme de début tardif, associé à une obésité</a:t>
            </a:r>
          </a:p>
          <a:p>
            <a:r>
              <a:rPr lang="fr-FR" b="1" dirty="0"/>
              <a:t>Cluster 4 : </a:t>
            </a:r>
            <a:r>
              <a:rPr lang="fr-FR" dirty="0"/>
              <a:t>Asthme sévère, </a:t>
            </a:r>
            <a:r>
              <a:rPr lang="fr-FR" dirty="0" err="1"/>
              <a:t>atopiques</a:t>
            </a:r>
            <a:r>
              <a:rPr lang="fr-FR" dirty="0"/>
              <a:t> ou de début précoce</a:t>
            </a:r>
          </a:p>
          <a:p>
            <a:r>
              <a:rPr lang="fr-FR" b="1" dirty="0"/>
              <a:t>Cluster 5 : </a:t>
            </a:r>
            <a:r>
              <a:rPr lang="fr-FR" dirty="0"/>
              <a:t>Asthme sévère, début tardif, peu </a:t>
            </a:r>
            <a:r>
              <a:rPr lang="fr-FR" dirty="0" err="1"/>
              <a:t>atopique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03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B662504-0C80-4298-B610-E559DAEF4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94" y="5148375"/>
            <a:ext cx="11554200" cy="667382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Stabilité des clusters phénotypiques à </a:t>
            </a:r>
            <a:r>
              <a:rPr lang="fr-FR" i="1" dirty="0">
                <a:solidFill>
                  <a:srgbClr val="C00000"/>
                </a:solidFill>
              </a:rPr>
              <a:t>moyen terme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1053E18-9593-417F-AF66-E76BBC7CE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Quelle stabilité pour ces phénotypes au cours du temps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9CF5F13-30BC-4F1A-A3A6-CBDD99F9A4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Loza, M.J., et al., </a:t>
            </a:r>
            <a:r>
              <a:rPr lang="en-US" dirty="0"/>
              <a:t>Validated and longitudinally stable asthma phenotypes based on cluster analysis of the ADEPT study.</a:t>
            </a:r>
            <a:r>
              <a:rPr lang="en-US" i="0" dirty="0"/>
              <a:t> Respir Res, 2016. </a:t>
            </a:r>
            <a:r>
              <a:rPr lang="en-US" b="1" i="0" dirty="0"/>
              <a:t>17</a:t>
            </a:r>
            <a:r>
              <a:rPr lang="en-US" i="0" dirty="0"/>
              <a:t>(1): p. 165.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4F0B6A-6187-4E2B-B650-11E0F6D0B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11" y="743557"/>
            <a:ext cx="8662965" cy="417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90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4415DB-5792-4EE6-9402-072FE482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5374"/>
            <a:ext cx="10515600" cy="680382"/>
          </a:xfrm>
        </p:spPr>
        <p:txBody>
          <a:bodyPr>
            <a:normAutofit/>
          </a:bodyPr>
          <a:lstStyle/>
          <a:p>
            <a:r>
              <a:rPr lang="fr-FR" dirty="0"/>
              <a:t>Absence d’impact réel de ces phénotypes </a:t>
            </a:r>
            <a:r>
              <a:rPr lang="fr-FR" dirty="0">
                <a:solidFill>
                  <a:srgbClr val="00B050"/>
                </a:solidFill>
              </a:rPr>
              <a:t>à l’état stable</a:t>
            </a:r>
            <a:r>
              <a:rPr lang="fr-FR" dirty="0"/>
              <a:t>…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00C2302-99FB-48FD-8FD5-5FD5006C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des phénotypes sur le pronostic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9B9889-86DF-4367-A2E4-357B8D860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Bourdin A et al. J </a:t>
            </a:r>
            <a:r>
              <a:rPr lang="fr-FR" dirty="0" err="1"/>
              <a:t>Allergy</a:t>
            </a:r>
            <a:r>
              <a:rPr lang="fr-FR" dirty="0"/>
              <a:t> Clin </a:t>
            </a:r>
            <a:r>
              <a:rPr lang="fr-FR" dirty="0" err="1"/>
              <a:t>Immunol</a:t>
            </a:r>
            <a:r>
              <a:rPr lang="fr-FR" dirty="0"/>
              <a:t>. 2014 Nov;134(5):1043-50.</a:t>
            </a:r>
          </a:p>
          <a:p>
            <a:endParaRPr lang="fr-F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AA998D-A152-41CC-8A02-32284FE6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3123"/>
            <a:ext cx="10706642" cy="3891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861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7BF53D4-8F9C-4557-ADB8-4CFA58C32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400" dirty="0"/>
              <a:t>Je déclare les liens d’intérêt suivants en lien avec la thématique de l’asthme :</a:t>
            </a:r>
          </a:p>
          <a:p>
            <a:pPr marL="0" indent="0" algn="just">
              <a:buNone/>
            </a:pPr>
            <a:endParaRPr lang="fr-FR" sz="2400" dirty="0"/>
          </a:p>
          <a:p>
            <a:pPr marL="0" indent="0" algn="just">
              <a:buNone/>
            </a:pPr>
            <a:r>
              <a:rPr lang="fr-FR" sz="2400" dirty="0"/>
              <a:t>Au cours des 5 dernières années, financements pour participation à des congrès et manifestations scientifiques de la part des laboratoires </a:t>
            </a:r>
            <a:r>
              <a:rPr lang="fr-FR" sz="2400" dirty="0" err="1"/>
              <a:t>AstraZeneca</a:t>
            </a:r>
            <a:r>
              <a:rPr lang="fr-FR" sz="2400" dirty="0"/>
              <a:t>, Novartis Pharma SAS et GSK.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95FDC23-2EDF-4ACD-A46D-5E52440E7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 d’intérêt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771749-9DF0-4473-8CC3-858030E08D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25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4415DB-5792-4EE6-9402-072FE482D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35374"/>
            <a:ext cx="10515600" cy="680382"/>
          </a:xfrm>
        </p:spPr>
        <p:txBody>
          <a:bodyPr>
            <a:normAutofit/>
          </a:bodyPr>
          <a:lstStyle/>
          <a:p>
            <a:r>
              <a:rPr lang="fr-FR" dirty="0"/>
              <a:t>Mais évolution </a:t>
            </a:r>
            <a:r>
              <a:rPr lang="fr-FR" dirty="0">
                <a:solidFill>
                  <a:srgbClr val="C00000"/>
                </a:solidFill>
              </a:rPr>
              <a:t>à long terme </a:t>
            </a:r>
            <a:r>
              <a:rPr lang="fr-FR" dirty="0"/>
              <a:t>différente !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00C2302-99FB-48FD-8FD5-5FD5006C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des phénotypes sur le pronostic ?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39B9889-86DF-4367-A2E4-357B8D860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Boudier A. et al. </a:t>
            </a:r>
            <a:r>
              <a:rPr lang="fr-FR" dirty="0" err="1"/>
              <a:t>Allergy</a:t>
            </a:r>
            <a:r>
              <a:rPr lang="fr-FR" dirty="0"/>
              <a:t>. </a:t>
            </a:r>
            <a:r>
              <a:rPr lang="fr-FR" i="0" dirty="0"/>
              <a:t>2019;1–11.</a:t>
            </a:r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01662D-B336-4EB3-9C75-142106747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" y="784433"/>
            <a:ext cx="12076598" cy="43509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5B30C3F-2BF4-49FA-8E1D-DDE5D2466810}"/>
              </a:ext>
            </a:extLst>
          </p:cNvPr>
          <p:cNvSpPr/>
          <p:nvPr/>
        </p:nvSpPr>
        <p:spPr>
          <a:xfrm>
            <a:off x="2483223" y="2403125"/>
            <a:ext cx="8601635" cy="2330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E5C0F-E81A-4094-84C9-149F6ED8FD65}"/>
              </a:ext>
            </a:extLst>
          </p:cNvPr>
          <p:cNvSpPr/>
          <p:nvPr/>
        </p:nvSpPr>
        <p:spPr>
          <a:xfrm>
            <a:off x="2483222" y="2870552"/>
            <a:ext cx="8601635" cy="2330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847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8605D6-54B1-40EC-83FF-4F852850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Vers une complexification des données : les </a:t>
            </a:r>
            <a:r>
              <a:rPr lang="fr-FR" dirty="0" err="1"/>
              <a:t>omiques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576057-B381-4545-995C-9AF598D2A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5E499E-A2E5-4BD5-AE7D-1596841D7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11"/>
          <a:stretch/>
        </p:blipFill>
        <p:spPr>
          <a:xfrm>
            <a:off x="314894" y="927532"/>
            <a:ext cx="2398207" cy="48393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A039DB-EB52-4863-B90B-1CDA85DE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003" y="1091118"/>
            <a:ext cx="1959428" cy="638409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Clinicome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9C9552A9-433D-4C25-81C4-92C37EECFE92}"/>
              </a:ext>
            </a:extLst>
          </p:cNvPr>
          <p:cNvSpPr txBox="1">
            <a:spLocks/>
          </p:cNvSpPr>
          <p:nvPr/>
        </p:nvSpPr>
        <p:spPr>
          <a:xfrm>
            <a:off x="2493668" y="2056311"/>
            <a:ext cx="1959428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Exhalome</a:t>
            </a:r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9F46B275-2506-4766-88AF-36E080A144F6}"/>
              </a:ext>
            </a:extLst>
          </p:cNvPr>
          <p:cNvSpPr txBox="1">
            <a:spLocks/>
          </p:cNvSpPr>
          <p:nvPr/>
        </p:nvSpPr>
        <p:spPr>
          <a:xfrm>
            <a:off x="2899832" y="3811742"/>
            <a:ext cx="1959428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Proteome</a:t>
            </a:r>
            <a:endParaRPr lang="fr-FR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63CDFE34-0195-4874-869F-E32AE547CEB4}"/>
              </a:ext>
            </a:extLst>
          </p:cNvPr>
          <p:cNvSpPr txBox="1">
            <a:spLocks/>
          </p:cNvSpPr>
          <p:nvPr/>
        </p:nvSpPr>
        <p:spPr>
          <a:xfrm>
            <a:off x="2875552" y="2943084"/>
            <a:ext cx="2332890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Metabolome</a:t>
            </a:r>
            <a:endParaRPr lang="fr-FR" dirty="0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5B1694CA-956A-4A45-B027-195CDFA7BB94}"/>
              </a:ext>
            </a:extLst>
          </p:cNvPr>
          <p:cNvSpPr txBox="1">
            <a:spLocks/>
          </p:cNvSpPr>
          <p:nvPr/>
        </p:nvSpPr>
        <p:spPr>
          <a:xfrm>
            <a:off x="2713101" y="4722413"/>
            <a:ext cx="2332890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Genome</a:t>
            </a:r>
            <a:endParaRPr lang="fr-FR" dirty="0"/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AD8B24FF-8EFD-40B4-8FC0-27EFBF697F33}"/>
              </a:ext>
            </a:extLst>
          </p:cNvPr>
          <p:cNvSpPr txBox="1">
            <a:spLocks/>
          </p:cNvSpPr>
          <p:nvPr/>
        </p:nvSpPr>
        <p:spPr>
          <a:xfrm>
            <a:off x="2120205" y="5455257"/>
            <a:ext cx="2925785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Transcriptome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9C7FAE39-E512-41A1-9689-5A69D75EA4AE}"/>
              </a:ext>
            </a:extLst>
          </p:cNvPr>
          <p:cNvSpPr txBox="1">
            <a:spLocks/>
          </p:cNvSpPr>
          <p:nvPr/>
        </p:nvSpPr>
        <p:spPr>
          <a:xfrm>
            <a:off x="5243086" y="3284681"/>
            <a:ext cx="6626008" cy="2637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Nouvelles technologies permettent la gestion d’une quantité plus importante de données +++</a:t>
            </a:r>
          </a:p>
          <a:p>
            <a:r>
              <a:rPr lang="fr-FR" dirty="0"/>
              <a:t>Gestion de données issues d’échelles différentes (de l’organisme jusqu’au moléculaire)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08EB191-7302-48CE-B890-A0BA9B802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579"/>
          <a:stretch/>
        </p:blipFill>
        <p:spPr>
          <a:xfrm>
            <a:off x="4891875" y="826827"/>
            <a:ext cx="3688400" cy="192832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968C874-7C91-4D27-9EE3-8227B6D23E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0"/>
          <a:stretch/>
        </p:blipFill>
        <p:spPr>
          <a:xfrm>
            <a:off x="8348959" y="936202"/>
            <a:ext cx="3694496" cy="20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86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31BF7-0C68-4A97-9420-7E9100649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Hétérogénéité de l’atteinte structurelle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965DDB-F4B2-4E0D-99EC-436D8E08A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 err="1"/>
              <a:t>Siddiqui</a:t>
            </a:r>
            <a:r>
              <a:rPr lang="fr-FR" i="0" dirty="0"/>
              <a:t>, S., et al., </a:t>
            </a:r>
            <a:r>
              <a:rPr lang="en-US" dirty="0"/>
              <a:t>Airway pathological heterogeneity in asthma: Visualization of disease </a:t>
            </a:r>
            <a:r>
              <a:rPr lang="en-US" dirty="0" err="1"/>
              <a:t>microclusters</a:t>
            </a:r>
            <a:r>
              <a:rPr lang="en-US" dirty="0"/>
              <a:t> using topological data analysis.</a:t>
            </a:r>
            <a:r>
              <a:rPr lang="de-DE" i="0" dirty="0"/>
              <a:t> J </a:t>
            </a:r>
            <a:r>
              <a:rPr lang="de-DE" i="0" dirty="0" err="1"/>
              <a:t>Allergy</a:t>
            </a:r>
            <a:r>
              <a:rPr lang="de-DE" i="0" dirty="0"/>
              <a:t> </a:t>
            </a:r>
            <a:r>
              <a:rPr lang="de-DE" i="0" dirty="0" err="1"/>
              <a:t>Clin</a:t>
            </a:r>
            <a:r>
              <a:rPr lang="de-DE" i="0" dirty="0"/>
              <a:t> </a:t>
            </a:r>
            <a:r>
              <a:rPr lang="de-DE" i="0" dirty="0" err="1"/>
              <a:t>Immunol</a:t>
            </a:r>
            <a:r>
              <a:rPr lang="de-DE" i="0" dirty="0"/>
              <a:t>, 2018. </a:t>
            </a:r>
            <a:r>
              <a:rPr lang="de-DE" b="1" i="0" dirty="0"/>
              <a:t>142</a:t>
            </a:r>
            <a:r>
              <a:rPr lang="de-DE" i="0" dirty="0"/>
              <a:t>(5): p. 1457-1468.</a:t>
            </a:r>
          </a:p>
          <a:p>
            <a:endParaRPr lang="fr-FR" b="1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B37134-BAE2-4839-84A0-86560E296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59" y="719245"/>
            <a:ext cx="11189482" cy="497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57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AA1C0F2-ED14-40F8-884D-274714451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829" y="3739219"/>
            <a:ext cx="6709264" cy="2078777"/>
          </a:xfrm>
        </p:spPr>
        <p:txBody>
          <a:bodyPr>
            <a:normAutofit lnSpcReduction="10000"/>
          </a:bodyPr>
          <a:lstStyle/>
          <a:p>
            <a:r>
              <a:rPr lang="fr-FR" dirty="0"/>
              <a:t>Cohorte européenne U-</a:t>
            </a:r>
            <a:r>
              <a:rPr lang="fr-FR" dirty="0" err="1"/>
              <a:t>BIOPred</a:t>
            </a:r>
            <a:endParaRPr lang="fr-FR" dirty="0"/>
          </a:p>
          <a:p>
            <a:r>
              <a:rPr lang="fr-FR" dirty="0"/>
              <a:t>Source : </a:t>
            </a:r>
            <a:r>
              <a:rPr lang="fr-FR" b="1" dirty="0"/>
              <a:t>Biopsies bronchiques </a:t>
            </a:r>
            <a:r>
              <a:rPr lang="fr-FR" dirty="0"/>
              <a:t>et </a:t>
            </a:r>
            <a:r>
              <a:rPr lang="fr-FR" b="1" dirty="0"/>
              <a:t>brossages bronchiques</a:t>
            </a:r>
            <a:r>
              <a:rPr lang="fr-FR" dirty="0"/>
              <a:t> de sujets asthmatiques</a:t>
            </a:r>
          </a:p>
          <a:p>
            <a:r>
              <a:rPr lang="fr-FR" dirty="0"/>
              <a:t>Individualisation d’une </a:t>
            </a:r>
            <a:r>
              <a:rPr lang="fr-FR" dirty="0">
                <a:solidFill>
                  <a:srgbClr val="00B050"/>
                </a:solidFill>
              </a:rPr>
              <a:t>signature T2 associée à la </a:t>
            </a:r>
            <a:r>
              <a:rPr lang="fr-FR" dirty="0" err="1">
                <a:solidFill>
                  <a:srgbClr val="00B050"/>
                </a:solidFill>
              </a:rPr>
              <a:t>corticorésistance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ECD1D13-7207-4B53-8C8A-153F02F1E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Transcriptomique dans l’asthme : à la recherche de nouvelles signatures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436F78-53F7-44F6-9C40-332715031C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Kuo, C.S., et al., </a:t>
            </a:r>
            <a:r>
              <a:rPr lang="en-US" dirty="0"/>
              <a:t>A Transcriptome-driven Analysis of Epithelial Brushings and Bronchial Biopsies to Define Asthma Phenotypes in U-BIOPRED.</a:t>
            </a:r>
            <a:r>
              <a:rPr lang="en-US" i="0" dirty="0"/>
              <a:t> Am J Respir Crit Care Med, 2017. </a:t>
            </a:r>
            <a:r>
              <a:rPr lang="en-US" b="1" i="0" dirty="0"/>
              <a:t>195</a:t>
            </a:r>
            <a:r>
              <a:rPr lang="en-US" i="0" dirty="0"/>
              <a:t>(4): p. 443-455.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B2AE4B-668B-45BA-8937-7710A0F5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501" y="899519"/>
            <a:ext cx="6248659" cy="25850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DC76D8-A3F0-4A7A-B09F-23EA3675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85" y="870480"/>
            <a:ext cx="4523891" cy="27771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D92B9E-56A2-44CD-864B-65584DF245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55" y="3779098"/>
            <a:ext cx="4731236" cy="203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2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D45DEFB-A22A-4C34-AB67-6B3E2E52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6252" y="3843495"/>
            <a:ext cx="7452842" cy="1972262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Cohorte européenne </a:t>
            </a:r>
            <a:r>
              <a:rPr lang="fr-FR" dirty="0" err="1"/>
              <a:t>U-BIOPred+ADEPT</a:t>
            </a:r>
            <a:endParaRPr lang="fr-FR" dirty="0"/>
          </a:p>
          <a:p>
            <a:r>
              <a:rPr lang="fr-FR" dirty="0"/>
              <a:t>Source : </a:t>
            </a:r>
            <a:r>
              <a:rPr lang="fr-FR" b="1" dirty="0"/>
              <a:t>Expectorations induites</a:t>
            </a:r>
            <a:endParaRPr lang="fr-FR" dirty="0"/>
          </a:p>
          <a:p>
            <a:r>
              <a:rPr lang="fr-FR" dirty="0"/>
              <a:t>Individualisation de signatures transcriptomiques associées </a:t>
            </a:r>
            <a:r>
              <a:rPr lang="fr-FR" b="1" dirty="0"/>
              <a:t>au type inflammatoire</a:t>
            </a:r>
          </a:p>
          <a:p>
            <a:r>
              <a:rPr lang="fr-FR" dirty="0">
                <a:solidFill>
                  <a:srgbClr val="00B050"/>
                </a:solidFill>
              </a:rPr>
              <a:t>Caractère non absolu ++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6F4E930-6AE4-4CE0-B923-5B152F9D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Transcriptomique dans l’asthme : à la recherche de nouvelles signatures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8CE48C-9F94-4198-9720-ABBEEA003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Kuo</a:t>
            </a:r>
            <a:r>
              <a:rPr lang="fr-FR" dirty="0"/>
              <a:t>, C. S. et al. T-helper </a:t>
            </a:r>
            <a:r>
              <a:rPr lang="fr-FR" dirty="0" err="1"/>
              <a:t>cell</a:t>
            </a:r>
            <a:r>
              <a:rPr lang="fr-FR" dirty="0"/>
              <a:t> type 2 (Th2) and non-Th2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phenotypes</a:t>
            </a:r>
            <a:r>
              <a:rPr lang="fr-FR" dirty="0"/>
              <a:t> of </a:t>
            </a:r>
            <a:r>
              <a:rPr lang="fr-FR" dirty="0" err="1"/>
              <a:t>asthma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 err="1"/>
              <a:t>sputum</a:t>
            </a:r>
            <a:r>
              <a:rPr lang="fr-FR" dirty="0"/>
              <a:t> </a:t>
            </a:r>
            <a:r>
              <a:rPr lang="fr-FR" dirty="0" err="1"/>
              <a:t>transcriptomics</a:t>
            </a:r>
            <a:r>
              <a:rPr lang="fr-FR" dirty="0"/>
              <a:t> in U-BIOPRED. </a:t>
            </a:r>
            <a:r>
              <a:rPr lang="fr-FR" dirty="0" err="1"/>
              <a:t>Eur</a:t>
            </a:r>
            <a:r>
              <a:rPr lang="fr-FR" dirty="0"/>
              <a:t> </a:t>
            </a:r>
            <a:r>
              <a:rPr lang="fr-FR" dirty="0" err="1"/>
              <a:t>Respir</a:t>
            </a:r>
            <a:r>
              <a:rPr lang="fr-FR" dirty="0"/>
              <a:t> J 49, doi:10.1183/13993003.02135-2016 (2017).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5ED07C-A714-4345-8A6F-799CFD603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438" y="3540644"/>
            <a:ext cx="3127846" cy="25088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F3EE7E-394E-4572-A48F-3D697198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645" y="872584"/>
            <a:ext cx="1968965" cy="28587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FCFE93-A4F2-488F-8337-C1E77CA3D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31" y="1280534"/>
            <a:ext cx="4190163" cy="204285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7FB8CC-41A5-4EFD-B0E9-0EDE7523A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81" y="734171"/>
            <a:ext cx="4747846" cy="26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58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C2AD08-D96E-41C0-A3D3-2CAAA293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B36806-A1D4-4E28-8A3D-24C7C8F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 total</a:t>
            </a:r>
          </a:p>
        </p:txBody>
      </p:sp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9EA9784B-010C-421D-8922-242F3D01BBE7}"/>
              </a:ext>
            </a:extLst>
          </p:cNvPr>
          <p:cNvSpPr txBox="1">
            <a:spLocks/>
          </p:cNvSpPr>
          <p:nvPr/>
        </p:nvSpPr>
        <p:spPr>
          <a:xfrm>
            <a:off x="525248" y="1083262"/>
            <a:ext cx="4736217" cy="4897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Population entière</a:t>
            </a:r>
          </a:p>
          <a:p>
            <a:pPr lvl="1"/>
            <a:r>
              <a:rPr lang="fr-FR" sz="2000" dirty="0"/>
              <a:t>Hétérogénéité +++</a:t>
            </a:r>
          </a:p>
          <a:p>
            <a:endParaRPr lang="fr-FR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C84512-E6A4-4486-B035-0F62A3A07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68"/>
          <a:stretch/>
        </p:blipFill>
        <p:spPr>
          <a:xfrm>
            <a:off x="6217325" y="746665"/>
            <a:ext cx="5084064" cy="1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48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D83F89-FCB6-4418-A492-7121F028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48" y="1083262"/>
            <a:ext cx="4736217" cy="4897012"/>
          </a:xfrm>
        </p:spPr>
        <p:txBody>
          <a:bodyPr>
            <a:normAutofit/>
          </a:bodyPr>
          <a:lstStyle/>
          <a:p>
            <a:r>
              <a:rPr lang="fr-FR" sz="2400" dirty="0"/>
              <a:t>Population entière</a:t>
            </a:r>
          </a:p>
          <a:p>
            <a:pPr lvl="1"/>
            <a:r>
              <a:rPr lang="fr-FR" sz="2000" dirty="0"/>
              <a:t>Hétérogénéité +++</a:t>
            </a:r>
          </a:p>
          <a:p>
            <a:endParaRPr lang="fr-FR" sz="2400" dirty="0"/>
          </a:p>
          <a:p>
            <a:r>
              <a:rPr lang="fr-FR" sz="2400" dirty="0"/>
              <a:t>Groupe de patients</a:t>
            </a:r>
          </a:p>
          <a:p>
            <a:pPr lvl="1"/>
            <a:r>
              <a:rPr lang="fr-FR" sz="2000" dirty="0"/>
              <a:t>Phénotypes cliniques et fonctionnels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C2AD08-D96E-41C0-A3D3-2CAAA293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B36806-A1D4-4E28-8A3D-24C7C8F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 total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E69A82-E7FE-429F-8C1E-70AADBB4D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7" b="29641"/>
          <a:stretch/>
        </p:blipFill>
        <p:spPr>
          <a:xfrm>
            <a:off x="6462181" y="2005198"/>
            <a:ext cx="4594352" cy="19789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D5D6ACC-482A-4B46-870C-1DEA05867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68"/>
          <a:stretch/>
        </p:blipFill>
        <p:spPr>
          <a:xfrm>
            <a:off x="6217325" y="746665"/>
            <a:ext cx="5084064" cy="1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8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C2AD08-D96E-41C0-A3D3-2CAAA293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9B36806-A1D4-4E28-8A3D-24C7C8F20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Au total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1D3C7EF-A1DA-4F07-88C7-764805232F08}"/>
              </a:ext>
            </a:extLst>
          </p:cNvPr>
          <p:cNvSpPr txBox="1">
            <a:spLocks/>
          </p:cNvSpPr>
          <p:nvPr/>
        </p:nvSpPr>
        <p:spPr>
          <a:xfrm>
            <a:off x="2077802" y="5803924"/>
            <a:ext cx="8028384" cy="99657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b="1" dirty="0">
                <a:solidFill>
                  <a:srgbClr val="C00000"/>
                </a:solidFill>
              </a:rPr>
              <a:t>Développement de nouvelles stratégies thérapeutiques</a:t>
            </a:r>
          </a:p>
        </p:txBody>
      </p:sp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E31F7259-3287-4B2F-A05C-1D36361C1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48" y="1083262"/>
            <a:ext cx="4736217" cy="4897012"/>
          </a:xfrm>
        </p:spPr>
        <p:txBody>
          <a:bodyPr>
            <a:normAutofit/>
          </a:bodyPr>
          <a:lstStyle/>
          <a:p>
            <a:r>
              <a:rPr lang="fr-FR" sz="2400" dirty="0"/>
              <a:t>Population entière</a:t>
            </a:r>
          </a:p>
          <a:p>
            <a:pPr lvl="1"/>
            <a:r>
              <a:rPr lang="fr-FR" sz="2000" dirty="0"/>
              <a:t>Hétérogénéité +++</a:t>
            </a:r>
          </a:p>
          <a:p>
            <a:endParaRPr lang="fr-FR" sz="2400" dirty="0"/>
          </a:p>
          <a:p>
            <a:r>
              <a:rPr lang="fr-FR" sz="2400" dirty="0"/>
              <a:t>Groupe de patients</a:t>
            </a:r>
          </a:p>
          <a:p>
            <a:pPr lvl="1"/>
            <a:r>
              <a:rPr lang="fr-FR" sz="2000" dirty="0"/>
              <a:t>Phénotypes cliniques et fonctionnels</a:t>
            </a:r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Amélioration de la compréhension de la maladie</a:t>
            </a:r>
          </a:p>
          <a:p>
            <a:pPr lvl="1"/>
            <a:r>
              <a:rPr lang="fr-FR" sz="2000" dirty="0"/>
              <a:t>Découverte de nouveaux acteurs physiopathologiques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2BF016-57A0-49BE-A7BF-FBE3EE2BFB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066"/>
          <a:stretch/>
        </p:blipFill>
        <p:spPr>
          <a:xfrm>
            <a:off x="5585967" y="3552034"/>
            <a:ext cx="6346781" cy="24282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808E66-A6C5-4912-9D32-A8EE0F5EE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67" b="29641"/>
          <a:stretch/>
        </p:blipFill>
        <p:spPr>
          <a:xfrm>
            <a:off x="6462181" y="2005198"/>
            <a:ext cx="4594352" cy="19789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3A7F66-ADCB-43D2-A9FD-E82C303A0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7468"/>
          <a:stretch/>
        </p:blipFill>
        <p:spPr>
          <a:xfrm>
            <a:off x="6217325" y="746665"/>
            <a:ext cx="5084064" cy="141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1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076CF-C741-4CE6-A809-C4CC34FD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3 : La recherche interventionnelle et les essais de phase III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8EB413-3F4E-41FD-9E05-F00301F29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5583B1-4817-4AF2-98C6-570564DCCD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5" y="4362450"/>
            <a:ext cx="10267950" cy="1064079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Des nouvelles cibles aux traitement du futur !</a:t>
            </a:r>
          </a:p>
        </p:txBody>
      </p:sp>
    </p:spTree>
    <p:extLst>
      <p:ext uri="{BB962C8B-B14F-4D97-AF65-F5344CB8AC3E}">
        <p14:creationId xmlns:p14="http://schemas.microsoft.com/office/powerpoint/2010/main" val="2162833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3FA2C24-0DE3-40CD-8D69-11FB22D2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acteurs de la physiopathologie de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1F332B-CF59-4362-A7CF-DD370052E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8" y="6342506"/>
            <a:ext cx="10781656" cy="456989"/>
          </a:xfrm>
        </p:spPr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06D64B-7499-1CBF-ED4D-5B51A3B6A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33" y="718208"/>
            <a:ext cx="8090722" cy="555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73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4CA23E-DCFF-4018-9255-E3CA6677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1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700C563-0387-43E8-B244-B9EDA9D71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38D4E1-2BC1-4B90-AEA1-520E44AEE6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C00000"/>
                </a:solidFill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6534846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3FA2C24-0DE3-40CD-8D69-11FB22D2A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acteurs de la physiopathologie de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1F332B-CF59-4362-A7CF-DD370052EF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8" y="6342506"/>
            <a:ext cx="10781656" cy="456989"/>
          </a:xfrm>
        </p:spPr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06D64B-7499-1CBF-ED4D-5B51A3B6A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33" y="718208"/>
            <a:ext cx="8090722" cy="5550985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CE58BB2-187B-2274-2DED-454642C44C72}"/>
              </a:ext>
            </a:extLst>
          </p:cNvPr>
          <p:cNvSpPr/>
          <p:nvPr/>
        </p:nvSpPr>
        <p:spPr>
          <a:xfrm>
            <a:off x="6648773" y="2035444"/>
            <a:ext cx="692258" cy="54244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542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3790A0F-2D0A-6258-F4F7-A4E6745AF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21" y="912054"/>
            <a:ext cx="4431299" cy="5033891"/>
          </a:xfrm>
          <a:ln>
            <a:solidFill>
              <a:schemeClr val="tx1"/>
            </a:solidFill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3C3DFC0-7FD2-3C29-B0DD-58F314B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de l’épithélium bronchique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0E26FA-8974-C794-E4A1-14B476B1C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Figure réalisée avec BioRender.com</a:t>
            </a:r>
            <a:endParaRPr lang="en-US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B884B3BA-B08C-ED4B-2E69-7320BBA82855}"/>
              </a:ext>
            </a:extLst>
          </p:cNvPr>
          <p:cNvSpPr txBox="1">
            <a:spLocks/>
          </p:cNvSpPr>
          <p:nvPr/>
        </p:nvSpPr>
        <p:spPr>
          <a:xfrm>
            <a:off x="5243086" y="912054"/>
            <a:ext cx="6626008" cy="503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Atteintes de l’épithélium bronchique :</a:t>
            </a:r>
          </a:p>
          <a:p>
            <a:pPr lvl="1"/>
            <a:r>
              <a:rPr lang="fr-FR" dirty="0"/>
              <a:t>Altération de la fonction barrière</a:t>
            </a:r>
          </a:p>
          <a:p>
            <a:pPr lvl="1"/>
            <a:r>
              <a:rPr lang="fr-FR" dirty="0"/>
              <a:t>Diminution de la proportion de cellules ciliées</a:t>
            </a:r>
          </a:p>
          <a:p>
            <a:pPr lvl="1"/>
            <a:r>
              <a:rPr lang="fr-FR" dirty="0"/>
              <a:t>Majoration de la production de mucus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6306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3790A0F-2D0A-6258-F4F7-A4E6745AF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821" y="912054"/>
            <a:ext cx="4431299" cy="5033891"/>
          </a:xfrm>
          <a:ln>
            <a:solidFill>
              <a:schemeClr val="tx1"/>
            </a:solidFill>
          </a:ln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3C3DFC0-7FD2-3C29-B0DD-58F314B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Rôle de l’épithélium bronchique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0E26FA-8974-C794-E4A1-14B476B1CA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Figure réalisée avec BioRender.com</a:t>
            </a:r>
            <a:endParaRPr lang="en-US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B884B3BA-B08C-ED4B-2E69-7320BBA82855}"/>
              </a:ext>
            </a:extLst>
          </p:cNvPr>
          <p:cNvSpPr txBox="1">
            <a:spLocks/>
          </p:cNvSpPr>
          <p:nvPr/>
        </p:nvSpPr>
        <p:spPr>
          <a:xfrm>
            <a:off x="5243086" y="912054"/>
            <a:ext cx="6626008" cy="503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Atteintes de l’épithélium bronchique :</a:t>
            </a:r>
          </a:p>
          <a:p>
            <a:pPr lvl="1"/>
            <a:r>
              <a:rPr lang="fr-FR" dirty="0"/>
              <a:t>Altération de la fonction barrière</a:t>
            </a:r>
          </a:p>
          <a:p>
            <a:pPr lvl="1"/>
            <a:r>
              <a:rPr lang="fr-FR" dirty="0"/>
              <a:t>Diminution de la proportion de cellules ciliées</a:t>
            </a:r>
          </a:p>
          <a:p>
            <a:pPr lvl="1"/>
            <a:r>
              <a:rPr lang="fr-FR" dirty="0"/>
              <a:t>Majoration de la production de mucus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Epithélium acteur de la réaction inflammatoire</a:t>
            </a:r>
          </a:p>
          <a:p>
            <a:pPr lvl="1"/>
            <a:r>
              <a:rPr lang="fr-FR" dirty="0"/>
              <a:t>Expression de récepteurs de l’immunité innée</a:t>
            </a:r>
          </a:p>
          <a:p>
            <a:pPr lvl="2"/>
            <a:r>
              <a:rPr lang="fr-FR" dirty="0"/>
              <a:t>TLR, NLR et PAR</a:t>
            </a:r>
          </a:p>
          <a:p>
            <a:pPr lvl="1"/>
            <a:r>
              <a:rPr lang="fr-FR" dirty="0"/>
              <a:t>Interaction avec les cellules dendritiques</a:t>
            </a:r>
          </a:p>
          <a:p>
            <a:pPr lvl="1"/>
            <a:r>
              <a:rPr lang="fr-FR" dirty="0"/>
              <a:t>Production d’</a:t>
            </a:r>
            <a:r>
              <a:rPr lang="fr-FR" dirty="0" err="1"/>
              <a:t>alarmines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083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38FF9-9BAC-E194-03BB-A4256761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Alarmines</a:t>
            </a:r>
            <a:r>
              <a:rPr lang="fr-FR" dirty="0"/>
              <a:t> et initiation de l’inflammation éosinophilique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54FAE5-4361-5427-CC67-C0FD8CD12F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F3ACA7-0950-C3ED-6A39-EFA987D4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6" y="811237"/>
            <a:ext cx="5845470" cy="5134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1B0A4B9C-D2B5-0236-8584-E1E97EF3E35E}"/>
              </a:ext>
            </a:extLst>
          </p:cNvPr>
          <p:cNvSpPr txBox="1">
            <a:spLocks/>
          </p:cNvSpPr>
          <p:nvPr/>
        </p:nvSpPr>
        <p:spPr>
          <a:xfrm>
            <a:off x="6312976" y="912054"/>
            <a:ext cx="5556118" cy="503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Production des </a:t>
            </a:r>
            <a:r>
              <a:rPr lang="fr-FR" dirty="0" err="1"/>
              <a:t>alarmines</a:t>
            </a:r>
            <a:endParaRPr lang="fr-FR" dirty="0"/>
          </a:p>
          <a:p>
            <a:pPr lvl="1"/>
            <a:r>
              <a:rPr lang="fr-FR" dirty="0"/>
              <a:t>TSLP, IL-25, IL-33</a:t>
            </a:r>
          </a:p>
          <a:p>
            <a:r>
              <a:rPr lang="fr-FR" dirty="0"/>
              <a:t>Polarisation de la réponse immunitaire de type 2</a:t>
            </a:r>
          </a:p>
          <a:p>
            <a:pPr lvl="1"/>
            <a:r>
              <a:rPr lang="fr-FR" dirty="0"/>
              <a:t>Via les cellules dendritiques</a:t>
            </a:r>
          </a:p>
          <a:p>
            <a:pPr lvl="1"/>
            <a:r>
              <a:rPr lang="fr-FR" dirty="0"/>
              <a:t>Favorise le développement des LTh2</a:t>
            </a:r>
          </a:p>
          <a:p>
            <a:pPr lvl="1"/>
            <a:r>
              <a:rPr lang="fr-FR" dirty="0"/>
              <a:t>Active les </a:t>
            </a:r>
            <a:r>
              <a:rPr lang="fr-FR" dirty="0" err="1"/>
              <a:t>Innate</a:t>
            </a:r>
            <a:r>
              <a:rPr lang="fr-FR" dirty="0"/>
              <a:t> </a:t>
            </a:r>
            <a:r>
              <a:rPr lang="fr-FR" dirty="0" err="1"/>
              <a:t>Lymphoid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2</a:t>
            </a:r>
          </a:p>
          <a:p>
            <a:r>
              <a:rPr lang="fr-FR" dirty="0"/>
              <a:t>Action en amont de la réponse</a:t>
            </a:r>
          </a:p>
        </p:txBody>
      </p:sp>
    </p:spTree>
    <p:extLst>
      <p:ext uri="{BB962C8B-B14F-4D97-AF65-F5344CB8AC3E}">
        <p14:creationId xmlns:p14="http://schemas.microsoft.com/office/powerpoint/2010/main" val="15641259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F696BA4-B39A-4F58-B309-5C68E9BE6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Cytokine de la famille de l’IL-7 </a:t>
            </a:r>
          </a:p>
          <a:p>
            <a:r>
              <a:rPr lang="fr-FR" dirty="0"/>
              <a:t>Production par de nombreux types cellulaires :</a:t>
            </a:r>
          </a:p>
          <a:p>
            <a:pPr lvl="1"/>
            <a:r>
              <a:rPr lang="fr-FR" dirty="0"/>
              <a:t>Kératinocytes (</a:t>
            </a:r>
            <a:r>
              <a:rPr lang="fr-FR" dirty="0" err="1"/>
              <a:t>Soumelis</a:t>
            </a:r>
            <a:r>
              <a:rPr lang="fr-FR" dirty="0"/>
              <a:t> et al., 2002)</a:t>
            </a:r>
          </a:p>
          <a:p>
            <a:pPr lvl="1"/>
            <a:r>
              <a:rPr lang="fr-FR" dirty="0"/>
              <a:t>Cellules épithéliales respiratoires (</a:t>
            </a:r>
            <a:r>
              <a:rPr lang="fr-FR" dirty="0" err="1"/>
              <a:t>Allakhverdi</a:t>
            </a:r>
            <a:r>
              <a:rPr lang="fr-FR" dirty="0"/>
              <a:t> et al., 2007)</a:t>
            </a:r>
          </a:p>
          <a:p>
            <a:r>
              <a:rPr lang="fr-FR" dirty="0"/>
              <a:t>Expression et sécrétion induites dans l’asthme</a:t>
            </a:r>
          </a:p>
          <a:p>
            <a:pPr lvl="1"/>
            <a:r>
              <a:rPr lang="fr-FR" dirty="0"/>
              <a:t>Les stimulations répétées par les allergènes augmentent sa production </a:t>
            </a:r>
            <a:r>
              <a:rPr lang="fr-FR" i="1" dirty="0"/>
              <a:t>in situ </a:t>
            </a:r>
            <a:r>
              <a:rPr lang="fr-FR" dirty="0"/>
              <a:t>(Wang et al., 2018)</a:t>
            </a:r>
          </a:p>
          <a:p>
            <a:pPr lvl="1"/>
            <a:r>
              <a:rPr lang="fr-FR" dirty="0"/>
              <a:t>L’expression de la TSLP est augmentée au sein des bronches de patients asthmatiques sévères (</a:t>
            </a:r>
            <a:r>
              <a:rPr lang="fr-FR" dirty="0" err="1"/>
              <a:t>Shikotra</a:t>
            </a:r>
            <a:r>
              <a:rPr lang="fr-FR" dirty="0"/>
              <a:t> et al., 2012)</a:t>
            </a:r>
          </a:p>
          <a:p>
            <a:pPr lvl="1"/>
            <a:r>
              <a:rPr lang="fr-FR" dirty="0"/>
              <a:t>Cercle vicieux : Les cytokines de type 2 et la stimulation des récepteurs de l’immunité innée (TLR3) augmentent la production de la TSLP par les cellules épithéliales </a:t>
            </a:r>
            <a:r>
              <a:rPr lang="it-IT" dirty="0"/>
              <a:t>(Kato, </a:t>
            </a:r>
            <a:r>
              <a:rPr lang="it-IT" dirty="0" err="1"/>
              <a:t>Favoreto</a:t>
            </a:r>
            <a:r>
              <a:rPr lang="it-IT" dirty="0"/>
              <a:t>, </a:t>
            </a:r>
            <a:r>
              <a:rPr lang="it-IT" dirty="0" err="1"/>
              <a:t>Avila</a:t>
            </a:r>
            <a:r>
              <a:rPr lang="it-IT" dirty="0"/>
              <a:t>, &amp; </a:t>
            </a:r>
            <a:r>
              <a:rPr lang="it-IT" dirty="0" err="1"/>
              <a:t>Schleimer</a:t>
            </a:r>
            <a:r>
              <a:rPr lang="it-IT" dirty="0"/>
              <a:t>, 2007)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99977D8-DC0B-4C76-A3D3-49B09B350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Thymic</a:t>
            </a:r>
            <a:r>
              <a:rPr lang="fr-FR" dirty="0"/>
              <a:t> Stromal </a:t>
            </a:r>
            <a:r>
              <a:rPr lang="fr-FR" dirty="0" err="1"/>
              <a:t>Lymphopoietin</a:t>
            </a:r>
            <a:r>
              <a:rPr lang="fr-FR" dirty="0"/>
              <a:t> : TSLP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862D32-2CD1-42B5-9B99-D1CC7CB46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 err="1"/>
              <a:t>Toki</a:t>
            </a:r>
            <a:r>
              <a:rPr lang="fr-FR" i="0" dirty="0"/>
              <a:t>, S.</a:t>
            </a:r>
            <a:r>
              <a:rPr lang="fr-FR" dirty="0"/>
              <a:t> et al.</a:t>
            </a:r>
            <a:r>
              <a:rPr lang="en-US" i="0" dirty="0"/>
              <a:t> TSLP and IL-33 reciprocally promote each other's lung protein expression and ILC2 receptor expression to enhance innate type-2 airway inflammation. </a:t>
            </a:r>
            <a:r>
              <a:rPr lang="en-US" dirty="0"/>
              <a:t>Allergy</a:t>
            </a:r>
            <a:r>
              <a:rPr lang="en-US" i="0" dirty="0"/>
              <a:t> </a:t>
            </a:r>
            <a:r>
              <a:rPr lang="en-US" b="1" i="0" dirty="0"/>
              <a:t>75</a:t>
            </a:r>
            <a:r>
              <a:rPr lang="en-US" i="0" dirty="0"/>
              <a:t>, 1606-1617, doi:10.1111/all.14196 (2020).</a:t>
            </a:r>
          </a:p>
          <a:p>
            <a:endParaRPr lang="fr-FR" b="1" i="0" dirty="0"/>
          </a:p>
        </p:txBody>
      </p:sp>
    </p:spTree>
    <p:extLst>
      <p:ext uri="{BB962C8B-B14F-4D97-AF65-F5344CB8AC3E}">
        <p14:creationId xmlns:p14="http://schemas.microsoft.com/office/powerpoint/2010/main" val="1556091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38FF9-9BAC-E194-03BB-A42567616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Alarmines</a:t>
            </a:r>
            <a:r>
              <a:rPr lang="fr-FR" dirty="0"/>
              <a:t> et initiation de l’inflammation éosinophilique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54FAE5-4361-5427-CC67-C0FD8CD12F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F3ACA7-0950-C3ED-6A39-EFA987D4D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6" y="811237"/>
            <a:ext cx="5845470" cy="5134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1B0A4B9C-D2B5-0236-8584-E1E97EF3E35E}"/>
              </a:ext>
            </a:extLst>
          </p:cNvPr>
          <p:cNvSpPr txBox="1">
            <a:spLocks/>
          </p:cNvSpPr>
          <p:nvPr/>
        </p:nvSpPr>
        <p:spPr>
          <a:xfrm>
            <a:off x="6312976" y="912054"/>
            <a:ext cx="5556118" cy="5033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Production des </a:t>
            </a:r>
            <a:r>
              <a:rPr lang="fr-FR" dirty="0" err="1"/>
              <a:t>alarmines</a:t>
            </a:r>
            <a:endParaRPr lang="fr-FR" dirty="0"/>
          </a:p>
          <a:p>
            <a:pPr lvl="1"/>
            <a:r>
              <a:rPr lang="fr-FR" dirty="0"/>
              <a:t>TSLP, IL-25, IL-33</a:t>
            </a:r>
          </a:p>
          <a:p>
            <a:r>
              <a:rPr lang="fr-FR" dirty="0"/>
              <a:t>Polarisation de la réponse immunitaire de type 2</a:t>
            </a:r>
          </a:p>
          <a:p>
            <a:pPr lvl="1"/>
            <a:r>
              <a:rPr lang="fr-FR" dirty="0"/>
              <a:t>Via les cellules dendritiques</a:t>
            </a:r>
          </a:p>
          <a:p>
            <a:pPr lvl="1"/>
            <a:r>
              <a:rPr lang="fr-FR" dirty="0"/>
              <a:t>Favorise le développement des LTh2</a:t>
            </a:r>
          </a:p>
          <a:p>
            <a:pPr lvl="1"/>
            <a:r>
              <a:rPr lang="fr-FR" dirty="0"/>
              <a:t>Active les </a:t>
            </a:r>
            <a:r>
              <a:rPr lang="fr-FR" dirty="0" err="1"/>
              <a:t>Innate</a:t>
            </a:r>
            <a:r>
              <a:rPr lang="fr-FR" dirty="0"/>
              <a:t> </a:t>
            </a:r>
            <a:r>
              <a:rPr lang="fr-FR" dirty="0" err="1"/>
              <a:t>Lymphoid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2</a:t>
            </a:r>
          </a:p>
          <a:p>
            <a:r>
              <a:rPr lang="fr-FR" dirty="0"/>
              <a:t>Action en amont de la réponse</a:t>
            </a:r>
          </a:p>
          <a:p>
            <a:endParaRPr lang="fr-FR" dirty="0"/>
          </a:p>
          <a:p>
            <a:pPr marL="0" indent="0" algn="ctr">
              <a:buNone/>
            </a:pPr>
            <a:r>
              <a:rPr lang="fr-FR" b="1" dirty="0">
                <a:solidFill>
                  <a:srgbClr val="C00000"/>
                </a:solidFill>
              </a:rPr>
              <a:t>Quels impacts du ciblage de la voie de la TSLP ?</a:t>
            </a:r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016F6BA2-B53F-6477-8332-8311EE6DC510}"/>
              </a:ext>
            </a:extLst>
          </p:cNvPr>
          <p:cNvSpPr/>
          <p:nvPr/>
        </p:nvSpPr>
        <p:spPr>
          <a:xfrm rot="2219186">
            <a:off x="3125492" y="2030026"/>
            <a:ext cx="883404" cy="428786"/>
          </a:xfrm>
          <a:prstGeom prst="rightArrow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50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B3BDA1-FE61-4693-8A0F-20AC4AD6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III - Biothérapies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96A2D3A-ABAB-441F-AC56-2260F96CC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36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3749E3-5EC6-48D4-97EB-46E56236A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68" y="908468"/>
            <a:ext cx="9070652" cy="408516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FEAFA4-87A4-4EB7-96EA-777F120CDCB7}"/>
              </a:ext>
            </a:extLst>
          </p:cNvPr>
          <p:cNvSpPr txBox="1"/>
          <p:nvPr/>
        </p:nvSpPr>
        <p:spPr>
          <a:xfrm>
            <a:off x="1805166" y="5395831"/>
            <a:ext cx="8581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NAVIGATOR : NCT03347279</a:t>
            </a:r>
          </a:p>
        </p:txBody>
      </p:sp>
    </p:spTree>
    <p:extLst>
      <p:ext uri="{BB962C8B-B14F-4D97-AF65-F5344CB8AC3E}">
        <p14:creationId xmlns:p14="http://schemas.microsoft.com/office/powerpoint/2010/main" val="3660134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4D043E6-0EF3-4908-B6A5-913AD0900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43400"/>
            <a:ext cx="10515600" cy="1549399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Essai de </a:t>
            </a:r>
            <a:r>
              <a:rPr lang="fr-FR" b="1" dirty="0"/>
              <a:t>phase 3</a:t>
            </a:r>
            <a:r>
              <a:rPr lang="fr-FR" dirty="0"/>
              <a:t> : </a:t>
            </a:r>
            <a:r>
              <a:rPr lang="fr-FR" b="1" dirty="0">
                <a:solidFill>
                  <a:srgbClr val="C00000"/>
                </a:solidFill>
              </a:rPr>
              <a:t>Quel est l’objectif ?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155AEB-83AF-48BF-A798-56468888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E67121-C19D-4C0F-A1E3-B4674C5AB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B8404C-FFDB-4AC5-BCAE-543C9071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8758" y="789879"/>
            <a:ext cx="6838344" cy="3408537"/>
          </a:xfrm>
          <a:prstGeom prst="rect">
            <a:avLst/>
          </a:prstGeo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678EFBA-30D8-4465-9A1E-188396F23E78}"/>
              </a:ext>
            </a:extLst>
          </p:cNvPr>
          <p:cNvSpPr txBox="1">
            <a:spLocks/>
          </p:cNvSpPr>
          <p:nvPr/>
        </p:nvSpPr>
        <p:spPr>
          <a:xfrm>
            <a:off x="7790288" y="1022572"/>
            <a:ext cx="3599194" cy="166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>
                <a:solidFill>
                  <a:srgbClr val="C00000"/>
                </a:solidFill>
              </a:rPr>
              <a:t>Tezepelumab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/>
              <a:t>Anticorps monoclonal entièrement humain</a:t>
            </a:r>
          </a:p>
          <a:p>
            <a:pPr lvl="1"/>
            <a:r>
              <a:rPr lang="fr-FR" dirty="0"/>
              <a:t>Dirigé contre la TSLP</a:t>
            </a:r>
          </a:p>
        </p:txBody>
      </p:sp>
    </p:spTree>
    <p:extLst>
      <p:ext uri="{BB962C8B-B14F-4D97-AF65-F5344CB8AC3E}">
        <p14:creationId xmlns:p14="http://schemas.microsoft.com/office/powerpoint/2010/main" val="317985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4D043E6-0EF3-4908-B6A5-913AD0900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43400"/>
            <a:ext cx="10515600" cy="1549399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Essai de </a:t>
            </a:r>
            <a:r>
              <a:rPr lang="fr-FR" b="1" dirty="0"/>
              <a:t>phase 3</a:t>
            </a:r>
            <a:r>
              <a:rPr lang="fr-FR" dirty="0"/>
              <a:t> : </a:t>
            </a:r>
            <a:r>
              <a:rPr lang="fr-FR" b="1" dirty="0">
                <a:solidFill>
                  <a:srgbClr val="C00000"/>
                </a:solidFill>
              </a:rPr>
              <a:t>Quel est l’objectif ?</a:t>
            </a:r>
          </a:p>
          <a:p>
            <a:pPr marL="0" indent="0" algn="ctr">
              <a:buNone/>
            </a:pPr>
            <a:r>
              <a:rPr lang="fr-FR" dirty="0"/>
              <a:t>Prouver le lien de cause à effet entre </a:t>
            </a:r>
            <a:r>
              <a:rPr lang="fr-FR" dirty="0">
                <a:solidFill>
                  <a:srgbClr val="C00000"/>
                </a:solidFill>
              </a:rPr>
              <a:t>l’intervention thérapeutique</a:t>
            </a:r>
            <a:br>
              <a:rPr lang="fr-FR" dirty="0"/>
            </a:br>
            <a:r>
              <a:rPr lang="fr-FR" dirty="0"/>
              <a:t>et </a:t>
            </a:r>
            <a:r>
              <a:rPr lang="fr-FR" dirty="0">
                <a:solidFill>
                  <a:srgbClr val="C00000"/>
                </a:solidFill>
              </a:rPr>
              <a:t>un bénéfice observé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2155AEB-83AF-48BF-A798-56468888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E67121-C19D-4C0F-A1E3-B4674C5ABD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EB8404C-FFDB-4AC5-BCAE-543C9071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8758" y="789879"/>
            <a:ext cx="6838344" cy="3408537"/>
          </a:xfrm>
          <a:prstGeom prst="rect">
            <a:avLst/>
          </a:prstGeo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678EFBA-30D8-4465-9A1E-188396F23E78}"/>
              </a:ext>
            </a:extLst>
          </p:cNvPr>
          <p:cNvSpPr txBox="1">
            <a:spLocks/>
          </p:cNvSpPr>
          <p:nvPr/>
        </p:nvSpPr>
        <p:spPr>
          <a:xfrm>
            <a:off x="7790288" y="1022572"/>
            <a:ext cx="3599194" cy="166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>
                <a:solidFill>
                  <a:srgbClr val="C00000"/>
                </a:solidFill>
              </a:rPr>
              <a:t>Tezepelumab</a:t>
            </a:r>
            <a:endParaRPr lang="fr-FR" b="1" dirty="0">
              <a:solidFill>
                <a:srgbClr val="C00000"/>
              </a:solidFill>
            </a:endParaRPr>
          </a:p>
          <a:p>
            <a:pPr lvl="1"/>
            <a:r>
              <a:rPr lang="fr-FR" dirty="0"/>
              <a:t>Anticorps monoclonal entièrement humain</a:t>
            </a:r>
          </a:p>
          <a:p>
            <a:pPr lvl="1"/>
            <a:r>
              <a:rPr lang="fr-FR" dirty="0"/>
              <a:t>Dirigé contre la TSLP</a:t>
            </a:r>
          </a:p>
        </p:txBody>
      </p:sp>
    </p:spTree>
    <p:extLst>
      <p:ext uri="{BB962C8B-B14F-4D97-AF65-F5344CB8AC3E}">
        <p14:creationId xmlns:p14="http://schemas.microsoft.com/office/powerpoint/2010/main" val="3954092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E559EE-2F43-47CE-9060-DB68A727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92" y="993123"/>
            <a:ext cx="10781656" cy="4822634"/>
          </a:xfrm>
        </p:spPr>
        <p:txBody>
          <a:bodyPr>
            <a:normAutofit/>
          </a:bodyPr>
          <a:lstStyle/>
          <a:p>
            <a:r>
              <a:rPr lang="fr-FR" b="1" dirty="0"/>
              <a:t>Critères d’inclusion</a:t>
            </a:r>
          </a:p>
          <a:p>
            <a:pPr lvl="1"/>
            <a:r>
              <a:rPr lang="fr-FR" dirty="0"/>
              <a:t>Patients âgé de 12 à 80 ans</a:t>
            </a:r>
          </a:p>
          <a:p>
            <a:pPr lvl="1"/>
            <a:r>
              <a:rPr lang="fr-FR" dirty="0"/>
              <a:t>Diagnostic d’asthme confirmé médicalement depuis au moins 12 mois</a:t>
            </a:r>
          </a:p>
          <a:p>
            <a:pPr lvl="2"/>
            <a:r>
              <a:rPr lang="fr-FR" dirty="0"/>
              <a:t>+ VEMS &lt; 80% (adulte) ou VEMS &lt; 90% (mineurs) </a:t>
            </a:r>
          </a:p>
          <a:p>
            <a:pPr lvl="2"/>
            <a:r>
              <a:rPr lang="fr-FR" dirty="0"/>
              <a:t>Corticostéroïdes inhalés (CSI) moyennes ou fortes doses + contrôleur depuis 12 mois</a:t>
            </a:r>
          </a:p>
          <a:p>
            <a:pPr lvl="1"/>
            <a:r>
              <a:rPr lang="fr-FR" dirty="0"/>
              <a:t>« Réversibilité » aux béta-2 mimétiques &gt; 12% ET +200mL (VEMS)</a:t>
            </a:r>
          </a:p>
          <a:p>
            <a:pPr lvl="1"/>
            <a:r>
              <a:rPr lang="fr-FR" dirty="0"/>
              <a:t>Au moins 2 exacerbations ayant requis l’utilisation de corticoïdes oraux (12 derniers mois) + Maladie non contrôlée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92B8DA-3DA4-4B8C-A7C0-83F2568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d’inclusion/exclusion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F46F93-57A4-4DFD-8171-5A3E45249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852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4128838-07ED-4394-8DB7-E812C000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L’asthme : Définition</a:t>
            </a:r>
          </a:p>
        </p:txBody>
      </p:sp>
      <p:sp>
        <p:nvSpPr>
          <p:cNvPr id="12" name="Espace réservé du texte 1">
            <a:extLst>
              <a:ext uri="{FF2B5EF4-FFF2-40B4-BE49-F238E27FC236}">
                <a16:creationId xmlns:a16="http://schemas.microsoft.com/office/drawing/2014/main" id="{70099299-AA4D-4051-AE5A-446927C3BC5F}"/>
              </a:ext>
            </a:extLst>
          </p:cNvPr>
          <p:cNvSpPr txBox="1">
            <a:spLocks/>
          </p:cNvSpPr>
          <p:nvPr/>
        </p:nvSpPr>
        <p:spPr>
          <a:xfrm>
            <a:off x="839788" y="950734"/>
            <a:ext cx="10265731" cy="73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Maladie respiratoire chronique des voies aériennes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051321DB-87E8-48B7-91FA-10830CF3FFF7}"/>
              </a:ext>
            </a:extLst>
          </p:cNvPr>
          <p:cNvSpPr txBox="1">
            <a:spLocks/>
          </p:cNvSpPr>
          <p:nvPr/>
        </p:nvSpPr>
        <p:spPr>
          <a:xfrm>
            <a:off x="1043607" y="6050966"/>
            <a:ext cx="10493735" cy="6308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Delmas MC, Fuhrman C. Asthma in France: a review of descriptive epidemiological data. Rev Mal Respir. 2009;27(2):151-9.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D'Amato G, Vitale C, Molino A, Stanziola A,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Sanduzzi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A, Vatrella A, et al.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Asthma-related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deaths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Multidiscip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Respir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Med</a:t>
            </a:r>
            <a:r>
              <a:rPr kumimoji="0" lang="it-IT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2016;11:37.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D99675C-6107-4254-A69F-34E2CD0E5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8546" y="2787655"/>
            <a:ext cx="2573205" cy="3105593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A8C7363-36C7-45CB-A88C-C4F9264D2453}"/>
              </a:ext>
            </a:extLst>
          </p:cNvPr>
          <p:cNvSpPr txBox="1"/>
          <p:nvPr/>
        </p:nvSpPr>
        <p:spPr>
          <a:xfrm>
            <a:off x="798458" y="4792920"/>
            <a:ext cx="8200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Prévalence :</a:t>
            </a:r>
            <a:r>
              <a:rPr lang="fr-FR" sz="2400" dirty="0"/>
              <a:t> 6 à 7% de la population adulte française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70C0"/>
                </a:solidFill>
              </a:rPr>
              <a:t>Mortalité : </a:t>
            </a:r>
            <a:r>
              <a:rPr lang="fr-FR" sz="2400" dirty="0"/>
              <a:t>entre 900 à 1000 décès chaque année en France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59AC153-8A67-4A30-BC2E-8D5C39B47B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40" r="74991" b="13863"/>
          <a:stretch/>
        </p:blipFill>
        <p:spPr>
          <a:xfrm>
            <a:off x="798458" y="1681163"/>
            <a:ext cx="1345473" cy="268470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EA9BD7F-FBD0-4C60-8825-2CC9D210488F}"/>
              </a:ext>
            </a:extLst>
          </p:cNvPr>
          <p:cNvSpPr txBox="1"/>
          <p:nvPr/>
        </p:nvSpPr>
        <p:spPr>
          <a:xfrm>
            <a:off x="2214731" y="2004008"/>
            <a:ext cx="8844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Symptômes respiratoires </a:t>
            </a:r>
            <a:r>
              <a:rPr lang="fr-FR" sz="2400" b="1" i="1" dirty="0">
                <a:solidFill>
                  <a:srgbClr val="C00000"/>
                </a:solidFill>
              </a:rPr>
              <a:t>variables</a:t>
            </a:r>
            <a:r>
              <a:rPr lang="fr-FR" sz="2400" dirty="0"/>
              <a:t> dans le temps et en intensité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53A1EBC-059F-4A67-A01C-D0E5BA3E285D}"/>
              </a:ext>
            </a:extLst>
          </p:cNvPr>
          <p:cNvSpPr txBox="1"/>
          <p:nvPr/>
        </p:nvSpPr>
        <p:spPr>
          <a:xfrm>
            <a:off x="2214731" y="2967335"/>
            <a:ext cx="795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Une limitation </a:t>
            </a:r>
            <a:r>
              <a:rPr lang="fr-FR" sz="2400" b="1" i="1" dirty="0">
                <a:solidFill>
                  <a:srgbClr val="C00000"/>
                </a:solidFill>
              </a:rPr>
              <a:t>variable</a:t>
            </a:r>
            <a:r>
              <a:rPr lang="fr-FR" sz="2400" dirty="0"/>
              <a:t> des débits aériens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4B8DE98-BEAD-49AA-8A95-8EE2E88CF978}"/>
              </a:ext>
            </a:extLst>
          </p:cNvPr>
          <p:cNvSpPr txBox="1"/>
          <p:nvPr/>
        </p:nvSpPr>
        <p:spPr>
          <a:xfrm>
            <a:off x="2214731" y="3821419"/>
            <a:ext cx="795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Une </a:t>
            </a:r>
            <a:r>
              <a:rPr lang="fr-FR" sz="2400" dirty="0">
                <a:solidFill>
                  <a:srgbClr val="C00000"/>
                </a:solidFill>
              </a:rPr>
              <a:t>inflammation bronchique </a:t>
            </a:r>
            <a:r>
              <a:rPr lang="fr-FR" sz="2400" dirty="0"/>
              <a:t>chronique</a:t>
            </a:r>
          </a:p>
        </p:txBody>
      </p:sp>
    </p:spTree>
    <p:extLst>
      <p:ext uri="{BB962C8B-B14F-4D97-AF65-F5344CB8AC3E}">
        <p14:creationId xmlns:p14="http://schemas.microsoft.com/office/powerpoint/2010/main" val="905633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E559EE-2F43-47CE-9060-DB68A727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92" y="993123"/>
            <a:ext cx="10781656" cy="4822634"/>
          </a:xfrm>
        </p:spPr>
        <p:txBody>
          <a:bodyPr>
            <a:normAutofit/>
          </a:bodyPr>
          <a:lstStyle/>
          <a:p>
            <a:r>
              <a:rPr lang="fr-FR" b="1" dirty="0"/>
              <a:t>Critères d’inclusion</a:t>
            </a:r>
          </a:p>
          <a:p>
            <a:pPr lvl="1"/>
            <a:r>
              <a:rPr lang="fr-FR" dirty="0"/>
              <a:t>Patients âgé de 12 à 80 ans</a:t>
            </a:r>
          </a:p>
          <a:p>
            <a:pPr lvl="1"/>
            <a:r>
              <a:rPr lang="fr-FR" dirty="0"/>
              <a:t>Diagnostic d’asthme confirmé médicalement depuis au moins 12 mois</a:t>
            </a:r>
          </a:p>
          <a:p>
            <a:pPr lvl="2"/>
            <a:r>
              <a:rPr lang="fr-FR" dirty="0"/>
              <a:t>+ VEMS &lt; 80% (adulte) ou VEMS &lt; 90% (mineurs) </a:t>
            </a:r>
          </a:p>
          <a:p>
            <a:pPr lvl="2"/>
            <a:r>
              <a:rPr lang="fr-FR" dirty="0"/>
              <a:t>Corticostéroïdes inhalés (CSI) moyennes ou fortes doses + contrôleur depuis 12 mois</a:t>
            </a:r>
          </a:p>
          <a:p>
            <a:pPr lvl="1"/>
            <a:r>
              <a:rPr lang="fr-FR" dirty="0"/>
              <a:t>« Réversibilité » aux béta-2 mimétiques &gt; 12% ET +200mL (VEMS)</a:t>
            </a:r>
          </a:p>
          <a:p>
            <a:pPr lvl="1"/>
            <a:r>
              <a:rPr lang="fr-FR" dirty="0"/>
              <a:t>Au moins 2 exacerbations ayant requis l’utilisation de corticoïdes oraux (12 derniers mois) + Maladie non contrôlée</a:t>
            </a:r>
          </a:p>
          <a:p>
            <a:r>
              <a:rPr lang="fr-FR" b="1" dirty="0"/>
              <a:t>Critères d’exclusion</a:t>
            </a:r>
          </a:p>
          <a:p>
            <a:pPr lvl="1"/>
            <a:r>
              <a:rPr lang="fr-FR" dirty="0"/>
              <a:t>Grossesse, allaitement, cancer actif, toute maladie chronique non contrôlé hors asthme</a:t>
            </a:r>
          </a:p>
          <a:p>
            <a:pPr lvl="1"/>
            <a:r>
              <a:rPr lang="fr-FR" dirty="0"/>
              <a:t>Autre biothérapie utilisé il y a moins de 5 demi-vies.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92B8DA-3DA4-4B8C-A7C0-83F2568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d’inclusion/exclusion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F46F93-57A4-4DFD-8171-5A3E45249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6914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E559EE-2F43-47CE-9060-DB68A727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92" y="993123"/>
            <a:ext cx="10781656" cy="2230790"/>
          </a:xfrm>
        </p:spPr>
        <p:txBody>
          <a:bodyPr>
            <a:normAutofit/>
          </a:bodyPr>
          <a:lstStyle/>
          <a:p>
            <a:r>
              <a:rPr lang="fr-FR" b="1" dirty="0"/>
              <a:t>Critères spécifiques :</a:t>
            </a:r>
          </a:p>
          <a:p>
            <a:pPr lvl="1"/>
            <a:r>
              <a:rPr lang="fr-FR" dirty="0"/>
              <a:t>20% de patients avec des doses moyennes de CSI medium dose ICS + autre contrôleur</a:t>
            </a:r>
          </a:p>
          <a:p>
            <a:pPr lvl="1"/>
            <a:r>
              <a:rPr lang="fr-FR" dirty="0"/>
              <a:t>40% de patients avec au moins 3 exacerbations par an (</a:t>
            </a:r>
            <a:r>
              <a:rPr lang="fr-FR" dirty="0" err="1"/>
              <a:t>exacerbateur</a:t>
            </a:r>
            <a:r>
              <a:rPr lang="fr-FR" dirty="0"/>
              <a:t> fréquent)</a:t>
            </a:r>
          </a:p>
          <a:p>
            <a:pPr lvl="1"/>
            <a:r>
              <a:rPr lang="fr-FR" dirty="0"/>
              <a:t>50% de patients avec une éosinophilie sanguine &gt; 300/mm</a:t>
            </a:r>
            <a:r>
              <a:rPr lang="fr-FR" baseline="30000" dirty="0"/>
              <a:t>3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92B8DA-3DA4-4B8C-A7C0-83F2568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d’inclusion/exclusion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F46F93-57A4-4DFD-8171-5A3E45249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F65FA4C8-D98B-4792-BAFB-CC37AE2A2111}"/>
              </a:ext>
            </a:extLst>
          </p:cNvPr>
          <p:cNvSpPr txBox="1">
            <a:spLocks/>
          </p:cNvSpPr>
          <p:nvPr/>
        </p:nvSpPr>
        <p:spPr>
          <a:xfrm>
            <a:off x="834194" y="3143182"/>
            <a:ext cx="10515600" cy="6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C00000"/>
                </a:solidFill>
              </a:rPr>
              <a:t>Pourquoi avoir choisi de tels critères ?</a:t>
            </a:r>
          </a:p>
        </p:txBody>
      </p:sp>
    </p:spTree>
    <p:extLst>
      <p:ext uri="{BB962C8B-B14F-4D97-AF65-F5344CB8AC3E}">
        <p14:creationId xmlns:p14="http://schemas.microsoft.com/office/powerpoint/2010/main" val="3811036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0E559EE-2F43-47CE-9060-DB68A727F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92" y="993123"/>
            <a:ext cx="10781656" cy="2230790"/>
          </a:xfrm>
        </p:spPr>
        <p:txBody>
          <a:bodyPr>
            <a:normAutofit/>
          </a:bodyPr>
          <a:lstStyle/>
          <a:p>
            <a:r>
              <a:rPr lang="fr-FR" b="1" dirty="0"/>
              <a:t>Critères spécifiques :</a:t>
            </a:r>
          </a:p>
          <a:p>
            <a:pPr lvl="1"/>
            <a:r>
              <a:rPr lang="fr-FR" dirty="0"/>
              <a:t>20% de patients avec des doses moyennes de CSI medium dose ICS + autre contrôleur</a:t>
            </a:r>
          </a:p>
          <a:p>
            <a:pPr lvl="1"/>
            <a:r>
              <a:rPr lang="fr-FR" dirty="0"/>
              <a:t>40% de patients avec au moins 3 exacerbations par an (</a:t>
            </a:r>
            <a:r>
              <a:rPr lang="fr-FR" dirty="0" err="1"/>
              <a:t>exacerbateur</a:t>
            </a:r>
            <a:r>
              <a:rPr lang="fr-FR" dirty="0"/>
              <a:t> fréquent)</a:t>
            </a:r>
          </a:p>
          <a:p>
            <a:pPr lvl="1"/>
            <a:r>
              <a:rPr lang="fr-FR" dirty="0"/>
              <a:t>50% de patients avec une éosinophilie sanguine &gt; 300/mm</a:t>
            </a:r>
            <a:r>
              <a:rPr lang="fr-FR" baseline="30000" dirty="0"/>
              <a:t>3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92B8DA-3DA4-4B8C-A7C0-83F2568AB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d’inclusion/exclusion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2F46F93-57A4-4DFD-8171-5A3E452493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F65FA4C8-D98B-4792-BAFB-CC37AE2A2111}"/>
              </a:ext>
            </a:extLst>
          </p:cNvPr>
          <p:cNvSpPr txBox="1">
            <a:spLocks/>
          </p:cNvSpPr>
          <p:nvPr/>
        </p:nvSpPr>
        <p:spPr>
          <a:xfrm>
            <a:off x="834194" y="3143182"/>
            <a:ext cx="10515600" cy="6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C00000"/>
                </a:solidFill>
              </a:rPr>
              <a:t>Pourquoi avoir choisi de tels critères ?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F0B9441C-DD5B-497D-8A48-72ADC65A6BB4}"/>
              </a:ext>
            </a:extLst>
          </p:cNvPr>
          <p:cNvSpPr txBox="1">
            <a:spLocks/>
          </p:cNvSpPr>
          <p:nvPr/>
        </p:nvSpPr>
        <p:spPr>
          <a:xfrm>
            <a:off x="701166" y="3887863"/>
            <a:ext cx="10781656" cy="2230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/>
              <a:t>Augmentation du spectre </a:t>
            </a:r>
            <a:r>
              <a:rPr lang="fr-FR" dirty="0"/>
              <a:t>de population représentée par les échantillons choisis</a:t>
            </a:r>
          </a:p>
          <a:p>
            <a:r>
              <a:rPr lang="fr-FR" b="1" dirty="0"/>
              <a:t>Prise en compte dans l’analyse statistique ++</a:t>
            </a:r>
          </a:p>
          <a:p>
            <a:pPr lvl="1"/>
            <a:r>
              <a:rPr lang="fr-FR" dirty="0"/>
              <a:t>Attention à ne pas réduire la puissance statistique en voulant être trop gourmand ++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1747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D2D912C-0199-4472-A459-0494CD1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521" y="963194"/>
            <a:ext cx="5190334" cy="491946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Critère de jugement principal</a:t>
            </a:r>
          </a:p>
          <a:p>
            <a:pPr marL="0" indent="0">
              <a:buNone/>
            </a:pPr>
            <a:r>
              <a:rPr lang="fr-FR" sz="2400" dirty="0"/>
              <a:t>= Objectif principal de l’étude</a:t>
            </a:r>
          </a:p>
          <a:p>
            <a:r>
              <a:rPr lang="fr-FR" sz="2400" dirty="0"/>
              <a:t>Ici, critère « classique » des essais dans l’asthme sévère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</a:rPr>
              <a:t>Taux d’exacerbation annualisé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96FDE4C-793F-44E5-80AB-EFF6DD4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de jugement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DC663E-28BE-4FC3-9E5E-680D35729B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BDA308-2A60-4177-8BAB-0A3F50384CCB}"/>
              </a:ext>
            </a:extLst>
          </p:cNvPr>
          <p:cNvGrpSpPr/>
          <p:nvPr/>
        </p:nvGrpSpPr>
        <p:grpSpPr>
          <a:xfrm>
            <a:off x="727680" y="963193"/>
            <a:ext cx="5148534" cy="2119984"/>
            <a:chOff x="727680" y="963193"/>
            <a:chExt cx="5148534" cy="21199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FCFCF2-88CD-4847-AD30-8CC3734D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27680" y="963193"/>
              <a:ext cx="5148534" cy="21199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97FCC4-0A05-4C00-836A-A5A0235F12B4}"/>
                </a:ext>
              </a:extLst>
            </p:cNvPr>
            <p:cNvSpPr/>
            <p:nvPr/>
          </p:nvSpPr>
          <p:spPr>
            <a:xfrm>
              <a:off x="4488398" y="2790226"/>
              <a:ext cx="1348087" cy="292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468211E3-92B2-475A-BA2C-72BAA3426DD9}"/>
              </a:ext>
            </a:extLst>
          </p:cNvPr>
          <p:cNvSpPr txBox="1">
            <a:spLocks/>
          </p:cNvSpPr>
          <p:nvPr/>
        </p:nvSpPr>
        <p:spPr>
          <a:xfrm>
            <a:off x="834194" y="3401474"/>
            <a:ext cx="10515600" cy="6466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C00000"/>
                </a:solidFill>
              </a:rPr>
              <a:t>Lors du design de l’étude, à quoi servira ce critère de jugement ?</a:t>
            </a:r>
          </a:p>
        </p:txBody>
      </p:sp>
    </p:spTree>
    <p:extLst>
      <p:ext uri="{BB962C8B-B14F-4D97-AF65-F5344CB8AC3E}">
        <p14:creationId xmlns:p14="http://schemas.microsoft.com/office/powerpoint/2010/main" val="1434592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D2D912C-0199-4472-A459-0494CD1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4521" y="963194"/>
            <a:ext cx="5190334" cy="491946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Critère de jugement principal</a:t>
            </a:r>
          </a:p>
          <a:p>
            <a:pPr marL="0" indent="0">
              <a:buNone/>
            </a:pPr>
            <a:r>
              <a:rPr lang="fr-FR" sz="2400" dirty="0"/>
              <a:t>= Objectif principal de l’étude</a:t>
            </a:r>
          </a:p>
          <a:p>
            <a:r>
              <a:rPr lang="fr-FR" sz="2400" dirty="0"/>
              <a:t>Ici, critère « classique » des essais dans l’asthme sévère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</a:rPr>
              <a:t>Taux d’exacerbation annualisé</a:t>
            </a:r>
          </a:p>
          <a:p>
            <a:pPr lvl="1"/>
            <a:endParaRPr lang="fr-FR" sz="2000" b="1" dirty="0">
              <a:solidFill>
                <a:srgbClr val="00B050"/>
              </a:solidFill>
            </a:endParaRPr>
          </a:p>
          <a:p>
            <a:r>
              <a:rPr lang="fr-FR" sz="2400" b="1" dirty="0"/>
              <a:t>Calcul du nombre de sujet nécessaire en fonction de ce critère +++</a:t>
            </a:r>
          </a:p>
          <a:p>
            <a:pPr lvl="1"/>
            <a:r>
              <a:rPr lang="fr-FR" sz="2000" dirty="0"/>
              <a:t>530 patients par groupe ici</a:t>
            </a:r>
          </a:p>
          <a:p>
            <a:pPr lvl="1"/>
            <a:r>
              <a:rPr lang="fr-FR" sz="2000" dirty="0"/>
              <a:t>Calculé en fonction de la différence attendue, de la puissance nécessaire et du risque </a:t>
            </a:r>
            <a:r>
              <a:rPr lang="el-GR" sz="2000" dirty="0"/>
              <a:t>α</a:t>
            </a:r>
            <a:r>
              <a:rPr lang="fr-FR" sz="2000" dirty="0"/>
              <a:t> jugé acceptable</a:t>
            </a:r>
          </a:p>
          <a:p>
            <a:endParaRPr lang="fr-FR" sz="2400" b="1" dirty="0">
              <a:solidFill>
                <a:srgbClr val="00B050"/>
              </a:solidFill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96FDE4C-793F-44E5-80AB-EFF6DD4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de jugement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DC663E-28BE-4FC3-9E5E-680D35729B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6BDA308-2A60-4177-8BAB-0A3F50384CCB}"/>
              </a:ext>
            </a:extLst>
          </p:cNvPr>
          <p:cNvGrpSpPr/>
          <p:nvPr/>
        </p:nvGrpSpPr>
        <p:grpSpPr>
          <a:xfrm>
            <a:off x="727680" y="963193"/>
            <a:ext cx="5148534" cy="2119984"/>
            <a:chOff x="727680" y="963193"/>
            <a:chExt cx="5148534" cy="21199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FCFCF2-88CD-4847-AD30-8CC3734D6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727680" y="963193"/>
              <a:ext cx="5148534" cy="211998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97FCC4-0A05-4C00-836A-A5A0235F12B4}"/>
                </a:ext>
              </a:extLst>
            </p:cNvPr>
            <p:cNvSpPr/>
            <p:nvPr/>
          </p:nvSpPr>
          <p:spPr>
            <a:xfrm>
              <a:off x="4488398" y="2790226"/>
              <a:ext cx="1348087" cy="292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3A86ADF-089A-4608-9CE3-CD405488464F}"/>
              </a:ext>
            </a:extLst>
          </p:cNvPr>
          <p:cNvGrpSpPr/>
          <p:nvPr/>
        </p:nvGrpSpPr>
        <p:grpSpPr>
          <a:xfrm>
            <a:off x="667493" y="3158274"/>
            <a:ext cx="5208721" cy="2731232"/>
            <a:chOff x="667493" y="3158274"/>
            <a:chExt cx="5208721" cy="273123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9D32243-F900-49E1-8DC4-77B7CD24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93" y="3158274"/>
              <a:ext cx="5208721" cy="27243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515B76-A35C-4924-90D7-C6A3A2CFCE99}"/>
                </a:ext>
              </a:extLst>
            </p:cNvPr>
            <p:cNvSpPr/>
            <p:nvPr/>
          </p:nvSpPr>
          <p:spPr>
            <a:xfrm>
              <a:off x="1599765" y="5596555"/>
              <a:ext cx="4236720" cy="292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95632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D2D912C-0199-4472-A459-0494CD16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8760" y="1256144"/>
            <a:ext cx="5190334" cy="454899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Critère de jugement principal</a:t>
            </a:r>
          </a:p>
          <a:p>
            <a:pPr marL="0" indent="0">
              <a:buNone/>
            </a:pPr>
            <a:r>
              <a:rPr lang="fr-FR" sz="2400" dirty="0"/>
              <a:t>= Objectif principal de l’étude</a:t>
            </a:r>
          </a:p>
          <a:p>
            <a:r>
              <a:rPr lang="fr-FR" sz="2400" dirty="0"/>
              <a:t>Ici, critère « classique » des essais dans l’asthme sévère</a:t>
            </a:r>
          </a:p>
          <a:p>
            <a:pPr lvl="1"/>
            <a:r>
              <a:rPr lang="fr-FR" sz="2000" b="1" dirty="0">
                <a:solidFill>
                  <a:srgbClr val="00B050"/>
                </a:solidFill>
              </a:rPr>
              <a:t>Taux d’exacerbation annualisé</a:t>
            </a:r>
          </a:p>
          <a:p>
            <a:pPr lvl="1"/>
            <a:endParaRPr lang="fr-FR" sz="2000" b="1" dirty="0">
              <a:solidFill>
                <a:srgbClr val="00B050"/>
              </a:solidFill>
            </a:endParaRPr>
          </a:p>
          <a:p>
            <a:r>
              <a:rPr lang="fr-FR" sz="2400" b="1" dirty="0">
                <a:solidFill>
                  <a:srgbClr val="0070C0"/>
                </a:solidFill>
              </a:rPr>
              <a:t>NB : Analyses en sous-groupe sont prévues en amont de la constitution de la cohorte.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96FDE4C-793F-44E5-80AB-EFF6DD40C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critères de jugement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DC663E-28BE-4FC3-9E5E-680D35729B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AFCFCF2-88CD-4847-AD30-8CC3734D65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181"/>
          <a:stretch/>
        </p:blipFill>
        <p:spPr>
          <a:xfrm>
            <a:off x="727680" y="963193"/>
            <a:ext cx="5148534" cy="29295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C176CE3-D23E-4B53-93F1-65DA8D0225C8}"/>
              </a:ext>
            </a:extLst>
          </p:cNvPr>
          <p:cNvGrpSpPr/>
          <p:nvPr/>
        </p:nvGrpSpPr>
        <p:grpSpPr>
          <a:xfrm>
            <a:off x="730857" y="1913841"/>
            <a:ext cx="5145357" cy="2725133"/>
            <a:chOff x="730857" y="3169674"/>
            <a:chExt cx="5145357" cy="272513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1352040-7FBB-45BC-A30A-7CB45ABE4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857" y="3169674"/>
              <a:ext cx="5145357" cy="272513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5F4EAC-AF36-43D0-9647-7C2EAC1C965D}"/>
                </a:ext>
              </a:extLst>
            </p:cNvPr>
            <p:cNvSpPr/>
            <p:nvPr/>
          </p:nvSpPr>
          <p:spPr>
            <a:xfrm>
              <a:off x="3219559" y="5601856"/>
              <a:ext cx="2575124" cy="292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6943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52B5665-3C92-470A-B7FC-D88246246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9720" y="2162278"/>
            <a:ext cx="5773094" cy="2251691"/>
          </a:xfrm>
        </p:spPr>
        <p:txBody>
          <a:bodyPr/>
          <a:lstStyle/>
          <a:p>
            <a:r>
              <a:rPr lang="fr-FR" dirty="0"/>
              <a:t>Toujours s’assurer de la représentativité de l’échantillon final</a:t>
            </a:r>
          </a:p>
          <a:p>
            <a:r>
              <a:rPr lang="fr-FR" dirty="0"/>
              <a:t>Exclusion fréquente de patients lors de la vérification des critères d’inclusion/exclusion +++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528EA4B-A8E9-4C3D-B20C-3C5A923E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de phase 3 (</a:t>
            </a:r>
            <a:r>
              <a:rPr lang="fr-FR" dirty="0" err="1"/>
              <a:t>tezepelumab</a:t>
            </a:r>
            <a:r>
              <a:rPr lang="fr-FR" dirty="0"/>
              <a:t>) : le flow chart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DA1AFB-3CEC-48D1-A0E6-3383121FDA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9E98C3-D8A0-4238-8164-838E9067D0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56" y="644896"/>
            <a:ext cx="6096000" cy="528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0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6FD40BC-0D4D-409B-A57E-894292E0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7049" y="1473724"/>
            <a:ext cx="4240944" cy="4249271"/>
          </a:xfrm>
        </p:spPr>
        <p:txBody>
          <a:bodyPr/>
          <a:lstStyle/>
          <a:p>
            <a:r>
              <a:rPr lang="fr-FR" dirty="0"/>
              <a:t>Patients âgés de la 50aine</a:t>
            </a:r>
          </a:p>
          <a:p>
            <a:pPr lvl="1"/>
            <a:r>
              <a:rPr lang="fr-FR" dirty="0"/>
              <a:t>Sexe féminin prédominant</a:t>
            </a:r>
          </a:p>
          <a:p>
            <a:r>
              <a:rPr lang="fr-FR" dirty="0"/>
              <a:t>¾ sous CSI fortes doses (protocolaire)</a:t>
            </a:r>
          </a:p>
          <a:p>
            <a:r>
              <a:rPr lang="fr-FR" dirty="0"/>
              <a:t>Environ 10% des patients sous corticoïdes oraux au long cours</a:t>
            </a:r>
          </a:p>
          <a:p>
            <a:r>
              <a:rPr lang="fr-FR" dirty="0"/>
              <a:t>Obstruction bronchique moyenne mais variable ++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40AA5E-B88D-4807-8435-B7779361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Données démographiques à l’état de base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A2E346-F560-429F-8305-A5C1AD958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66AC4E1-4E52-442C-85FF-4CEA44B8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4690"/>
            <a:ext cx="7566539" cy="399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0AEEC9-A9BE-4B2A-A70B-0B9CE598CBE0}"/>
              </a:ext>
            </a:extLst>
          </p:cNvPr>
          <p:cNvSpPr/>
          <p:nvPr/>
        </p:nvSpPr>
        <p:spPr>
          <a:xfrm>
            <a:off x="6400800" y="2069157"/>
            <a:ext cx="788997" cy="4807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C2328-1260-43BC-9A32-389E3A773A51}"/>
              </a:ext>
            </a:extLst>
          </p:cNvPr>
          <p:cNvSpPr/>
          <p:nvPr/>
        </p:nvSpPr>
        <p:spPr>
          <a:xfrm>
            <a:off x="6400799" y="3827419"/>
            <a:ext cx="788997" cy="2429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F3D55A-D3C9-4F51-A34B-E62978A4489E}"/>
              </a:ext>
            </a:extLst>
          </p:cNvPr>
          <p:cNvSpPr/>
          <p:nvPr/>
        </p:nvSpPr>
        <p:spPr>
          <a:xfrm>
            <a:off x="6406949" y="4831517"/>
            <a:ext cx="788997" cy="2429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6439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6FD40BC-0D4D-409B-A57E-894292E0C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0396" y="1653698"/>
            <a:ext cx="4240944" cy="3693627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Maladie globalement </a:t>
            </a:r>
            <a:r>
              <a:rPr lang="fr-FR" b="1" dirty="0"/>
              <a:t>non contrôlée</a:t>
            </a:r>
            <a:r>
              <a:rPr lang="fr-FR" dirty="0"/>
              <a:t> avec une </a:t>
            </a:r>
            <a:r>
              <a:rPr lang="fr-FR" b="1" dirty="0"/>
              <a:t>altération significative</a:t>
            </a:r>
            <a:r>
              <a:rPr lang="fr-FR" dirty="0"/>
              <a:t> de la qualité de vie</a:t>
            </a:r>
          </a:p>
          <a:p>
            <a:r>
              <a:rPr lang="fr-FR" dirty="0"/>
              <a:t>Patients avec une inflammation de type 2 et non type 2 :</a:t>
            </a:r>
          </a:p>
          <a:p>
            <a:pPr lvl="1"/>
            <a:r>
              <a:rPr lang="fr-FR" dirty="0"/>
              <a:t>Environ 60% avec une élévation de la </a:t>
            </a:r>
            <a:r>
              <a:rPr lang="fr-FR" dirty="0" err="1"/>
              <a:t>FeNO</a:t>
            </a:r>
            <a:endParaRPr lang="fr-FR" dirty="0"/>
          </a:p>
          <a:p>
            <a:pPr lvl="1"/>
            <a:r>
              <a:rPr lang="fr-FR" dirty="0"/>
              <a:t>Environ 40% avec une élévation des éosinophiles sanguins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740AA5E-B88D-4807-8435-B7779361F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Données démographiques à l’état de base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3A2E346-F560-429F-8305-A5C1AD958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954B62BE-C8D3-43C2-83B7-196AD88D7F90}"/>
              </a:ext>
            </a:extLst>
          </p:cNvPr>
          <p:cNvGrpSpPr/>
          <p:nvPr/>
        </p:nvGrpSpPr>
        <p:grpSpPr>
          <a:xfrm>
            <a:off x="81820" y="1351326"/>
            <a:ext cx="7559692" cy="3996000"/>
            <a:chOff x="-1" y="904565"/>
            <a:chExt cx="7603702" cy="423060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5986C99-EE04-4518-897F-C94976AD88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8182"/>
            <a:stretch/>
          </p:blipFill>
          <p:spPr>
            <a:xfrm>
              <a:off x="-1" y="1332062"/>
              <a:ext cx="7603702" cy="3803112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9FC217A-9702-40BE-8799-724B44146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89" t="11649" r="815" b="80329"/>
            <a:stretch/>
          </p:blipFill>
          <p:spPr>
            <a:xfrm>
              <a:off x="82295" y="904565"/>
              <a:ext cx="7412737" cy="320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8394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8899CFE-802E-4998-8067-5A63F609E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737" y="4909527"/>
            <a:ext cx="11554199" cy="1108104"/>
          </a:xfrm>
        </p:spPr>
        <p:txBody>
          <a:bodyPr/>
          <a:lstStyle/>
          <a:p>
            <a:r>
              <a:rPr lang="fr-FR" dirty="0"/>
              <a:t>6 « auto » questions + 1 question à remplir par l’équipe médical</a:t>
            </a:r>
          </a:p>
          <a:p>
            <a:r>
              <a:rPr lang="fr-FR" dirty="0"/>
              <a:t>Bon contrôle &lt;1, partiel entre 1 et 1,5, non contrôlé &gt; 1,5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45965EA-03B1-4724-B45D-395DCF6DC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du contrôle de l’asthme : Score de Juniper ou ACQ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B71C1B-95B6-4CBC-9956-89F2D02B1F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Juniper, E.F., et al., </a:t>
            </a:r>
            <a:r>
              <a:rPr lang="en-US" dirty="0"/>
              <a:t>Development and validation of a questionnaire to measure asthma control.</a:t>
            </a:r>
            <a:r>
              <a:rPr lang="en-US" i="0" dirty="0"/>
              <a:t> Eur Respir J, 1999. </a:t>
            </a:r>
            <a:r>
              <a:rPr lang="en-US" b="1" i="0" dirty="0"/>
              <a:t>14</a:t>
            </a:r>
            <a:r>
              <a:rPr lang="en-US" i="0" dirty="0"/>
              <a:t>(4): p. 902-7.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0E3DAB-15FC-4B06-94EC-A38584F47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3" y="1000052"/>
            <a:ext cx="5926012" cy="36824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1A3375-E146-492D-8996-710519C21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997" y="1000052"/>
            <a:ext cx="5811833" cy="31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12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D8863-9982-4DF1-8C3E-4D8ED05C2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Physiopathologie de l’asthme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65B5EC-37B2-3FF7-2059-C5DBE7BCC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633" y="718208"/>
            <a:ext cx="8090722" cy="5550985"/>
          </a:xfrm>
          <a:prstGeom prst="rect">
            <a:avLst/>
          </a:prstGeom>
        </p:spPr>
      </p:pic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9753865-5E7F-9EDE-AA3B-F1DA9EC448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8" y="6342506"/>
            <a:ext cx="10781656" cy="456989"/>
          </a:xfrm>
        </p:spPr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</p:txBody>
      </p:sp>
    </p:spTree>
    <p:extLst>
      <p:ext uri="{BB962C8B-B14F-4D97-AF65-F5344CB8AC3E}">
        <p14:creationId xmlns:p14="http://schemas.microsoft.com/office/powerpoint/2010/main" val="3401270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19F7583-74F3-482C-AFE9-6614889D7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8316" y="3783204"/>
            <a:ext cx="6612011" cy="2032552"/>
          </a:xfrm>
        </p:spPr>
        <p:txBody>
          <a:bodyPr/>
          <a:lstStyle/>
          <a:p>
            <a:r>
              <a:rPr lang="fr-FR" dirty="0"/>
              <a:t>Auto-questionnaire</a:t>
            </a:r>
          </a:p>
          <a:p>
            <a:r>
              <a:rPr lang="fr-FR" dirty="0"/>
              <a:t>Recul demandé : 4 semaines</a:t>
            </a:r>
          </a:p>
          <a:p>
            <a:r>
              <a:rPr lang="fr-FR" dirty="0"/>
              <a:t>Asthme contrôlé si &gt; ou = 20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A70F31-C1ED-472D-8492-7EA3E3B95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Evaluation du contrôle de l’asthme : Score ACT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FFF4FC-9B90-4470-8C6E-A2F942DF2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Nathan, R.A., et al., </a:t>
            </a:r>
            <a:r>
              <a:rPr lang="en-US" dirty="0"/>
              <a:t>Development of the asthma control test: a survey for assessing asthma control.</a:t>
            </a:r>
            <a:r>
              <a:rPr lang="de-DE" i="0" dirty="0"/>
              <a:t> J </a:t>
            </a:r>
            <a:r>
              <a:rPr lang="de-DE" i="0" dirty="0" err="1"/>
              <a:t>Allergy</a:t>
            </a:r>
            <a:r>
              <a:rPr lang="de-DE" i="0" dirty="0"/>
              <a:t> </a:t>
            </a:r>
            <a:r>
              <a:rPr lang="de-DE" i="0" dirty="0" err="1"/>
              <a:t>Clin</a:t>
            </a:r>
            <a:r>
              <a:rPr lang="de-DE" i="0" dirty="0"/>
              <a:t> </a:t>
            </a:r>
            <a:r>
              <a:rPr lang="de-DE" i="0" dirty="0" err="1"/>
              <a:t>Immunol</a:t>
            </a:r>
            <a:r>
              <a:rPr lang="de-DE" i="0" dirty="0"/>
              <a:t>, 2004. </a:t>
            </a:r>
            <a:r>
              <a:rPr lang="de-DE" b="1" i="0" dirty="0"/>
              <a:t>113</a:t>
            </a:r>
            <a:r>
              <a:rPr lang="de-DE" i="0" dirty="0"/>
              <a:t>(1): p. 59-65.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6BBEF9-1AE5-42A2-988F-7C08EA80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72" y="806958"/>
            <a:ext cx="5418529" cy="50087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FF5E44-BF8B-4566-97A0-D6CA31778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316" y="806958"/>
            <a:ext cx="6612011" cy="28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289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8FE1318-0857-4B88-BF60-6B309A8B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 de jugement principal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EC7BC4-A803-458E-B3FC-034D7C5F2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8FC68C-7CF1-4445-9E0C-710891AA3C4B}"/>
              </a:ext>
            </a:extLst>
          </p:cNvPr>
          <p:cNvGrpSpPr/>
          <p:nvPr/>
        </p:nvGrpSpPr>
        <p:grpSpPr>
          <a:xfrm>
            <a:off x="94682" y="854098"/>
            <a:ext cx="11732411" cy="1907560"/>
            <a:chOff x="94682" y="854098"/>
            <a:chExt cx="11732411" cy="190756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7616186-4330-4323-8281-460195AF8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6355"/>
            <a:stretch/>
          </p:blipFill>
          <p:spPr>
            <a:xfrm>
              <a:off x="94850" y="854098"/>
              <a:ext cx="11732243" cy="115758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F4FACA-9D13-4E80-9684-6B1B59934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852" b="17308"/>
            <a:stretch/>
          </p:blipFill>
          <p:spPr>
            <a:xfrm>
              <a:off x="94682" y="2011680"/>
              <a:ext cx="11732243" cy="749978"/>
            </a:xfrm>
            <a:prstGeom prst="rect">
              <a:avLst/>
            </a:prstGeom>
          </p:spPr>
        </p:pic>
      </p:grp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D4507CC-1B02-4523-AA89-6D26DB9A044E}"/>
              </a:ext>
            </a:extLst>
          </p:cNvPr>
          <p:cNvSpPr txBox="1">
            <a:spLocks/>
          </p:cNvSpPr>
          <p:nvPr/>
        </p:nvSpPr>
        <p:spPr>
          <a:xfrm>
            <a:off x="834194" y="3171685"/>
            <a:ext cx="10515600" cy="6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C00000"/>
                </a:solidFill>
              </a:rPr>
              <a:t>Qu’en pensez-vous ?</a:t>
            </a:r>
          </a:p>
        </p:txBody>
      </p:sp>
    </p:spTree>
    <p:extLst>
      <p:ext uri="{BB962C8B-B14F-4D97-AF65-F5344CB8AC3E}">
        <p14:creationId xmlns:p14="http://schemas.microsoft.com/office/powerpoint/2010/main" val="423215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CC15BC5-BABA-4B96-8616-66C0C79A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666" y="4155359"/>
            <a:ext cx="11806656" cy="1381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/>
              <a:t>Objectif principal de l’étude rempli</a:t>
            </a:r>
          </a:p>
          <a:p>
            <a:pPr marL="0" indent="0" algn="ctr">
              <a:buNone/>
            </a:pPr>
            <a:r>
              <a:rPr lang="fr-FR" b="1" dirty="0">
                <a:solidFill>
                  <a:srgbClr val="C00000"/>
                </a:solidFill>
              </a:rPr>
              <a:t>Réduction de 44% </a:t>
            </a:r>
            <a:r>
              <a:rPr lang="fr-FR" dirty="0"/>
              <a:t>du taux annualisé d’exacerbation d’asthme </a:t>
            </a:r>
            <a:br>
              <a:rPr lang="fr-FR" dirty="0"/>
            </a:br>
            <a:r>
              <a:rPr lang="fr-FR" dirty="0"/>
              <a:t>dans le groupe </a:t>
            </a:r>
            <a:r>
              <a:rPr lang="fr-FR" dirty="0" err="1"/>
              <a:t>tezepelumab</a:t>
            </a:r>
            <a:r>
              <a:rPr lang="fr-FR" dirty="0"/>
              <a:t> comparé au groupe placebo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8FE1318-0857-4B88-BF60-6B309A8B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 de jugement principal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EC7BC4-A803-458E-B3FC-034D7C5F2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8FC68C-7CF1-4445-9E0C-710891AA3C4B}"/>
              </a:ext>
            </a:extLst>
          </p:cNvPr>
          <p:cNvGrpSpPr/>
          <p:nvPr/>
        </p:nvGrpSpPr>
        <p:grpSpPr>
          <a:xfrm>
            <a:off x="94682" y="854098"/>
            <a:ext cx="11732411" cy="1907560"/>
            <a:chOff x="94682" y="854098"/>
            <a:chExt cx="11732411" cy="190756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7616186-4330-4323-8281-460195AF8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6355"/>
            <a:stretch/>
          </p:blipFill>
          <p:spPr>
            <a:xfrm>
              <a:off x="94850" y="854098"/>
              <a:ext cx="11732243" cy="1157582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4F4FACA-9D13-4E80-9684-6B1B59934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3852" b="17308"/>
            <a:stretch/>
          </p:blipFill>
          <p:spPr>
            <a:xfrm>
              <a:off x="94682" y="2011680"/>
              <a:ext cx="11732243" cy="749978"/>
            </a:xfrm>
            <a:prstGeom prst="rect">
              <a:avLst/>
            </a:prstGeom>
          </p:spPr>
        </p:pic>
      </p:grp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0D4507CC-1B02-4523-AA89-6D26DB9A044E}"/>
              </a:ext>
            </a:extLst>
          </p:cNvPr>
          <p:cNvSpPr txBox="1">
            <a:spLocks/>
          </p:cNvSpPr>
          <p:nvPr/>
        </p:nvSpPr>
        <p:spPr>
          <a:xfrm>
            <a:off x="834194" y="3171685"/>
            <a:ext cx="10515600" cy="6466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3200" b="1" dirty="0">
                <a:solidFill>
                  <a:srgbClr val="C00000"/>
                </a:solidFill>
              </a:rPr>
              <a:t>Qu’en pensez-vous ?</a:t>
            </a:r>
          </a:p>
        </p:txBody>
      </p:sp>
    </p:spTree>
    <p:extLst>
      <p:ext uri="{BB962C8B-B14F-4D97-AF65-F5344CB8AC3E}">
        <p14:creationId xmlns:p14="http://schemas.microsoft.com/office/powerpoint/2010/main" val="1780564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CC15BC5-BABA-4B96-8616-66C0C79A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926" y="966782"/>
            <a:ext cx="5036223" cy="4822634"/>
          </a:xfrm>
        </p:spPr>
        <p:txBody>
          <a:bodyPr>
            <a:normAutofit fontScale="92500" lnSpcReduction="10000"/>
          </a:bodyPr>
          <a:lstStyle/>
          <a:p>
            <a:r>
              <a:rPr lang="fr-FR" b="1" dirty="0"/>
              <a:t>Objectif principal de l’étude rempli</a:t>
            </a:r>
          </a:p>
          <a:p>
            <a:r>
              <a:rPr lang="fr-FR" b="1" dirty="0">
                <a:solidFill>
                  <a:srgbClr val="C00000"/>
                </a:solidFill>
              </a:rPr>
              <a:t>Réduction de 44% </a:t>
            </a:r>
            <a:r>
              <a:rPr lang="fr-FR" dirty="0"/>
              <a:t>du taux annualisé d’exacerbation d’asthme </a:t>
            </a:r>
            <a:br>
              <a:rPr lang="fr-FR" dirty="0"/>
            </a:br>
            <a:r>
              <a:rPr lang="fr-FR" dirty="0"/>
              <a:t>dans le groupe </a:t>
            </a:r>
            <a:r>
              <a:rPr lang="fr-FR" dirty="0" err="1"/>
              <a:t>tezepelumab</a:t>
            </a:r>
            <a:r>
              <a:rPr lang="fr-FR" dirty="0"/>
              <a:t> comparé au groupe placebo</a:t>
            </a:r>
          </a:p>
          <a:p>
            <a:r>
              <a:rPr lang="fr-FR" b="1" dirty="0"/>
              <a:t>Effets significatifs </a:t>
            </a:r>
            <a:r>
              <a:rPr lang="fr-FR" dirty="0"/>
              <a:t>chez les patients ayant des </a:t>
            </a:r>
            <a:r>
              <a:rPr lang="fr-FR" b="1" dirty="0">
                <a:solidFill>
                  <a:srgbClr val="0070C0"/>
                </a:solidFill>
              </a:rPr>
              <a:t>marqueurs T2 haut comme bas </a:t>
            </a:r>
            <a:r>
              <a:rPr lang="fr-FR" dirty="0"/>
              <a:t>(</a:t>
            </a:r>
            <a:r>
              <a:rPr lang="fr-FR" dirty="0" err="1"/>
              <a:t>FeNO</a:t>
            </a:r>
            <a:r>
              <a:rPr lang="fr-FR" dirty="0"/>
              <a:t> et éosinophilie sanguine)</a:t>
            </a:r>
          </a:p>
          <a:p>
            <a:r>
              <a:rPr lang="fr-FR" b="1" dirty="0"/>
              <a:t>Effets significatifs </a:t>
            </a:r>
            <a:r>
              <a:rPr lang="fr-FR" b="1" dirty="0">
                <a:solidFill>
                  <a:srgbClr val="0070C0"/>
                </a:solidFill>
              </a:rPr>
              <a:t>quelque soit le statut allergique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8FE1318-0857-4B88-BF60-6B309A8B8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 de jugement principal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3EC7BC4-A803-458E-B3FC-034D7C5F2D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616186-4330-4323-8281-460195AF8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0" y="854097"/>
            <a:ext cx="6966077" cy="503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196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9D97CBE-3901-401E-A1F5-A43E1207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438" y="4849891"/>
            <a:ext cx="10766579" cy="1097376"/>
          </a:xfrm>
        </p:spPr>
        <p:txBody>
          <a:bodyPr>
            <a:normAutofit fontScale="92500"/>
          </a:bodyPr>
          <a:lstStyle/>
          <a:p>
            <a:r>
              <a:rPr lang="fr-FR" dirty="0"/>
              <a:t>Amélioration statistiquement significative du VEMS </a:t>
            </a:r>
            <a:r>
              <a:rPr lang="fr-FR" dirty="0" err="1"/>
              <a:t>préBD</a:t>
            </a:r>
            <a:r>
              <a:rPr lang="fr-FR" dirty="0"/>
              <a:t> sous </a:t>
            </a:r>
            <a:r>
              <a:rPr lang="fr-FR" dirty="0" err="1"/>
              <a:t>tezepelumab</a:t>
            </a:r>
            <a:endParaRPr lang="fr-FR" dirty="0"/>
          </a:p>
          <a:p>
            <a:pPr marL="0" indent="0" algn="ctr">
              <a:buNone/>
            </a:pPr>
            <a:r>
              <a:rPr lang="fr-FR" sz="2800" b="1" dirty="0">
                <a:solidFill>
                  <a:srgbClr val="C00000"/>
                </a:solidFill>
              </a:rPr>
              <a:t>Qu’en pensez-vous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506021D-58F9-420B-BB3C-57CFE66D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secondaires : fonction respiratoire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1A3A3F-EBC6-4B04-9B2D-819CB6F73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1E2F6A-53FD-4495-9C03-D50ACCB0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86" y="742993"/>
            <a:ext cx="7781016" cy="39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537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9D97CBE-3901-401E-A1F5-A43E1207C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438" y="4849891"/>
            <a:ext cx="10766579" cy="1097376"/>
          </a:xfrm>
        </p:spPr>
        <p:txBody>
          <a:bodyPr>
            <a:normAutofit fontScale="92500"/>
          </a:bodyPr>
          <a:lstStyle/>
          <a:p>
            <a:r>
              <a:rPr lang="fr-FR" dirty="0"/>
              <a:t>Amélioration statistiquement significative du VEMS </a:t>
            </a:r>
            <a:r>
              <a:rPr lang="fr-FR" dirty="0" err="1"/>
              <a:t>préBD</a:t>
            </a:r>
            <a:r>
              <a:rPr lang="fr-FR" dirty="0"/>
              <a:t> sous </a:t>
            </a:r>
            <a:r>
              <a:rPr lang="fr-FR" dirty="0" err="1"/>
              <a:t>tezepelumab</a:t>
            </a:r>
            <a:endParaRPr lang="fr-FR" dirty="0"/>
          </a:p>
          <a:p>
            <a:r>
              <a:rPr lang="fr-FR" dirty="0"/>
              <a:t>+ 130mL (+80 to +180mL) =&gt; Signification clinique discutable +++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506021D-58F9-420B-BB3C-57CFE66D3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secondaires : fonction respiratoire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1A3A3F-EBC6-4B04-9B2D-819CB6F738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51E2F6A-53FD-4495-9C03-D50ACCB0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486" y="742993"/>
            <a:ext cx="7781016" cy="39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163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8D96A71-2446-41E3-9D84-4C62378F0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7979" y="993123"/>
            <a:ext cx="5121115" cy="4444379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accent1"/>
                </a:solidFill>
              </a:rPr>
              <a:t>Amélioration statistiquement significative des :</a:t>
            </a:r>
            <a:endParaRPr lang="fr-FR" dirty="0"/>
          </a:p>
          <a:p>
            <a:pPr lvl="1"/>
            <a:r>
              <a:rPr lang="fr-FR" dirty="0"/>
              <a:t>Score de contrôle(ACQ-6) </a:t>
            </a:r>
            <a:br>
              <a:rPr lang="fr-FR" dirty="0"/>
            </a:br>
            <a:r>
              <a:rPr lang="fr-FR" dirty="0"/>
              <a:t>- 0,33 (- 0,46 to - 0,20) vs placebo</a:t>
            </a:r>
          </a:p>
          <a:p>
            <a:pPr lvl="1"/>
            <a:r>
              <a:rPr lang="fr-FR" dirty="0"/>
              <a:t>Score de qualité de vie (AQLQ)</a:t>
            </a:r>
            <a:br>
              <a:rPr lang="fr-FR" dirty="0"/>
            </a:br>
            <a:r>
              <a:rPr lang="fr-FR" dirty="0"/>
              <a:t>+ 0,34 (+ 0,20 to 0,47) vs placebo</a:t>
            </a:r>
          </a:p>
          <a:p>
            <a:r>
              <a:rPr lang="fr-FR" dirty="0"/>
              <a:t>Effets précoces : &lt;4 </a:t>
            </a:r>
            <a:r>
              <a:rPr lang="fr-FR" dirty="0" err="1"/>
              <a:t>weeks</a:t>
            </a:r>
            <a:endParaRPr lang="fr-FR" dirty="0"/>
          </a:p>
          <a:p>
            <a:r>
              <a:rPr lang="fr-FR" dirty="0">
                <a:solidFill>
                  <a:srgbClr val="C00000"/>
                </a:solidFill>
              </a:rPr>
              <a:t>MAIS n’atteint pas les différences minimales cliniquement significatives (MCID) :</a:t>
            </a:r>
          </a:p>
          <a:p>
            <a:pPr lvl="1"/>
            <a:r>
              <a:rPr lang="fr-FR" dirty="0"/>
              <a:t>ACQ: -0,5</a:t>
            </a:r>
          </a:p>
          <a:p>
            <a:pPr lvl="1"/>
            <a:r>
              <a:rPr lang="fr-FR" dirty="0"/>
              <a:t>AQLQ: 0,5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DF12270-14CA-49BE-932C-CD121E1C1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Critères secondaires : contrôle de la maladie et qualité de vie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EECD37-D6A5-4FEF-AA4E-89023185F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Menzies-Gow, A.</a:t>
            </a:r>
            <a:r>
              <a:rPr lang="fr-FR" dirty="0"/>
              <a:t> et al.</a:t>
            </a:r>
            <a:r>
              <a:rPr lang="en-US" i="0" dirty="0"/>
              <a:t> Tezepelumab in Adults and Adolescents with Severe, Uncontrolled Asthma. </a:t>
            </a:r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</a:t>
            </a:r>
            <a:r>
              <a:rPr lang="en-US" i="0" dirty="0"/>
              <a:t> </a:t>
            </a:r>
            <a:r>
              <a:rPr lang="en-US" b="1" i="0" dirty="0"/>
              <a:t>384</a:t>
            </a:r>
            <a:r>
              <a:rPr lang="pt-BR" i="0" dirty="0"/>
              <a:t>, 1800-1809, doi:10.1056/NEJMoa2034975 (2021).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252E123-7FFB-43E7-ABA6-67BBF5AE4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9" y="755744"/>
            <a:ext cx="6333760" cy="517689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E1CBE4-0D71-4755-B396-0D1DD0D8D59B}"/>
              </a:ext>
            </a:extLst>
          </p:cNvPr>
          <p:cNvSpPr txBox="1"/>
          <p:nvPr/>
        </p:nvSpPr>
        <p:spPr>
          <a:xfrm>
            <a:off x="6620843" y="5437502"/>
            <a:ext cx="5248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MCID: Minimal </a:t>
            </a:r>
            <a:r>
              <a:rPr lang="fr-FR" dirty="0" err="1"/>
              <a:t>Clinically</a:t>
            </a:r>
            <a:r>
              <a:rPr lang="fr-FR" dirty="0"/>
              <a:t> Important </a:t>
            </a:r>
            <a:r>
              <a:rPr lang="fr-FR" dirty="0" err="1"/>
              <a:t>Difference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50807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BD9F76A-5DFC-42B1-8337-39F91CE00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Effet du </a:t>
            </a:r>
            <a:r>
              <a:rPr lang="fr-FR" dirty="0" err="1"/>
              <a:t>tezepelumab</a:t>
            </a:r>
            <a:r>
              <a:rPr lang="fr-FR" dirty="0"/>
              <a:t> dans l’asthme sévère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417150-7DF0-475B-A4E4-0651C76C8C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b="1" dirty="0">
                <a:solidFill>
                  <a:srgbClr val="00B050"/>
                </a:solidFill>
              </a:rPr>
              <a:t>Efficacité démontrée sur le taux d’exacerbation annualisé</a:t>
            </a:r>
          </a:p>
          <a:p>
            <a:pPr lvl="1"/>
            <a:r>
              <a:rPr lang="fr-FR" dirty="0"/>
              <a:t>Fonctionne quelque soit le statut </a:t>
            </a:r>
            <a:r>
              <a:rPr lang="fr-FR" dirty="0" err="1"/>
              <a:t>FeNO</a:t>
            </a:r>
            <a:r>
              <a:rPr lang="fr-FR" dirty="0"/>
              <a:t> ou le statut allergique</a:t>
            </a:r>
          </a:p>
          <a:p>
            <a:r>
              <a:rPr lang="fr-FR" dirty="0"/>
              <a:t>Absence d’amélioration significative des scores de contrôle et de qualité de vie</a:t>
            </a:r>
          </a:p>
          <a:p>
            <a:pPr lvl="1"/>
            <a:r>
              <a:rPr lang="fr-FR" dirty="0"/>
              <a:t>NB: Fort effet placebo dans les essais thérapeutiques dans l’asthme.</a:t>
            </a:r>
          </a:p>
          <a:p>
            <a:r>
              <a:rPr lang="fr-FR" dirty="0">
                <a:solidFill>
                  <a:srgbClr val="0070C0"/>
                </a:solidFill>
              </a:rPr>
              <a:t>Limitations liées au design de l’étude</a:t>
            </a:r>
          </a:p>
          <a:p>
            <a:pPr lvl="1"/>
            <a:r>
              <a:rPr lang="fr-FR" dirty="0"/>
              <a:t>Sous-population spécifique d’asthmatiques sévères : quelle extrapolation possible dans ce contexte ?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EE2FAFD-7D08-4B26-A8AC-E493E015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1E5AE277-F60D-43F6-AC36-9615A954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 conclure</a:t>
            </a:r>
          </a:p>
        </p:txBody>
      </p:sp>
    </p:spTree>
    <p:extLst>
      <p:ext uri="{BB962C8B-B14F-4D97-AF65-F5344CB8AC3E}">
        <p14:creationId xmlns:p14="http://schemas.microsoft.com/office/powerpoint/2010/main" val="19892963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8617D9D-F60C-4832-9814-B9F916390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0" y="1418581"/>
            <a:ext cx="5722294" cy="4020837"/>
          </a:xfrm>
        </p:spPr>
        <p:txBody>
          <a:bodyPr/>
          <a:lstStyle/>
          <a:p>
            <a:r>
              <a:rPr lang="fr-FR" b="1" dirty="0"/>
              <a:t>Cohorte britannique</a:t>
            </a:r>
          </a:p>
          <a:p>
            <a:pPr lvl="1"/>
            <a:r>
              <a:rPr lang="fr-FR" dirty="0"/>
              <a:t>Pratique courante</a:t>
            </a:r>
          </a:p>
          <a:p>
            <a:r>
              <a:rPr lang="fr-FR" dirty="0"/>
              <a:t>Eligibilité aux essais  de phase III visant le type 2</a:t>
            </a:r>
          </a:p>
          <a:p>
            <a:pPr lvl="1"/>
            <a:r>
              <a:rPr lang="fr-FR" b="1" dirty="0">
                <a:solidFill>
                  <a:srgbClr val="C00000"/>
                </a:solidFill>
              </a:rPr>
              <a:t>2.1 à 26,9 %</a:t>
            </a:r>
          </a:p>
          <a:p>
            <a:r>
              <a:rPr lang="fr-FR" dirty="0"/>
              <a:t>Exclusion en lien avec</a:t>
            </a:r>
          </a:p>
          <a:p>
            <a:pPr lvl="1"/>
            <a:r>
              <a:rPr lang="fr-FR" dirty="0"/>
              <a:t>Absence de réversibilité</a:t>
            </a:r>
          </a:p>
          <a:p>
            <a:pPr lvl="1"/>
            <a:r>
              <a:rPr lang="fr-FR" dirty="0"/>
              <a:t>Absence d’obstruction permanente</a:t>
            </a:r>
          </a:p>
          <a:p>
            <a:pPr lvl="1"/>
            <a:r>
              <a:rPr lang="fr-FR" dirty="0"/>
              <a:t>L’intoxication tabagique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17EB716-FE2B-41F5-95BD-4F45CCB36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Essai phase III ≠ Vrai vie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2E3729-287A-40CC-AC52-DC2F69FCBD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Brown, T., et al., </a:t>
            </a:r>
            <a:r>
              <a:rPr lang="en-US" dirty="0" err="1"/>
              <a:t>Randomised</a:t>
            </a:r>
            <a:r>
              <a:rPr lang="en-US" dirty="0"/>
              <a:t> controlled trials in severe asthma: selection by phenotype or stereotype.</a:t>
            </a:r>
            <a:r>
              <a:rPr lang="en-US" i="0" dirty="0"/>
              <a:t> Eur Respir J, 2018. </a:t>
            </a:r>
            <a:r>
              <a:rPr lang="en-US" b="1" i="0" dirty="0"/>
              <a:t>52</a:t>
            </a:r>
            <a:r>
              <a:rPr lang="en-US" i="0" dirty="0"/>
              <a:t>(6).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2B046AA-4CC9-4C13-8329-68D1572488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74" y="878657"/>
            <a:ext cx="5699826" cy="499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099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B95921A-EFED-4662-93B9-4867CD00B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Effets du </a:t>
            </a:r>
            <a:r>
              <a:rPr lang="fr-FR" dirty="0" err="1"/>
              <a:t>tezepelumab</a:t>
            </a:r>
            <a:r>
              <a:rPr lang="fr-FR" dirty="0"/>
              <a:t> dans l’asthme sévère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664AA2-2AB5-412D-955A-4974A2B28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762188"/>
            <a:ext cx="10629401" cy="4427475"/>
          </a:xfrm>
        </p:spPr>
        <p:txBody>
          <a:bodyPr/>
          <a:lstStyle/>
          <a:p>
            <a:r>
              <a:rPr lang="fr-FR" dirty="0"/>
              <a:t>Quelle efficacité à long terme du </a:t>
            </a:r>
            <a:r>
              <a:rPr lang="fr-FR" dirty="0" err="1"/>
              <a:t>tezepelumab</a:t>
            </a:r>
            <a:r>
              <a:rPr lang="fr-FR" dirty="0"/>
              <a:t> ?</a:t>
            </a:r>
          </a:p>
          <a:p>
            <a:pPr lvl="1"/>
            <a:r>
              <a:rPr lang="fr-FR" dirty="0"/>
              <a:t>En attente des résultats des études d’extension (DESTINATION)</a:t>
            </a:r>
          </a:p>
          <a:p>
            <a:r>
              <a:rPr lang="fr-FR" dirty="0"/>
              <a:t>Efficacité concernant la possibilité de réduire les corticoïdes oraux au long cours ?</a:t>
            </a:r>
          </a:p>
          <a:p>
            <a:pPr lvl="1"/>
            <a:r>
              <a:rPr lang="fr-FR" dirty="0"/>
              <a:t>Pas d’apport significatif du TEZEPELUMAB par rapport au placebo </a:t>
            </a:r>
          </a:p>
          <a:p>
            <a:pPr marL="914400" lvl="2" indent="0">
              <a:buNone/>
            </a:pPr>
            <a:r>
              <a:rPr lang="fr-FR" i="1" dirty="0"/>
              <a:t>(Wechsler ME et al., Lancet </a:t>
            </a:r>
            <a:r>
              <a:rPr lang="fr-FR" i="1" dirty="0" err="1"/>
              <a:t>Respir</a:t>
            </a:r>
            <a:r>
              <a:rPr lang="fr-FR" i="1" dirty="0"/>
              <a:t> Med. 2022 Jul;10(7))</a:t>
            </a:r>
          </a:p>
          <a:p>
            <a:r>
              <a:rPr lang="fr-FR" dirty="0"/>
              <a:t>L’efficacité en condition de vie réelle devra être confirmée (Phase IV)</a:t>
            </a:r>
          </a:p>
          <a:p>
            <a:pPr lvl="1"/>
            <a:r>
              <a:rPr lang="fr-FR" dirty="0"/>
              <a:t>Importance des études pragmatiques et des études de vie réelle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99EC01-4981-41F6-86E9-9331070D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39B3A73-7C25-48E2-8B7B-50CDBFC3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</p:spTree>
    <p:extLst>
      <p:ext uri="{BB962C8B-B14F-4D97-AF65-F5344CB8AC3E}">
        <p14:creationId xmlns:p14="http://schemas.microsoft.com/office/powerpoint/2010/main" val="87390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B7B0733-B243-4DFA-8D75-B28F24DB3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281315"/>
            <a:ext cx="5899543" cy="429536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L’inflammation bronchique est </a:t>
            </a:r>
            <a:r>
              <a:rPr lang="fr-FR" dirty="0">
                <a:solidFill>
                  <a:srgbClr val="C00000"/>
                </a:solidFill>
              </a:rPr>
              <a:t>VARIABLE </a:t>
            </a:r>
            <a:r>
              <a:rPr lang="fr-FR" dirty="0"/>
              <a:t>d’un patient à l’autre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Eosinophiles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Neutrophiles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Mixtes</a:t>
            </a:r>
          </a:p>
          <a:p>
            <a:pPr lvl="1">
              <a:lnSpc>
                <a:spcPct val="100000"/>
              </a:lnSpc>
            </a:pPr>
            <a:r>
              <a:rPr lang="fr-FR" dirty="0" err="1"/>
              <a:t>Paucigranulocytaire</a:t>
            </a:r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Stable vs Exacerbation</a:t>
            </a:r>
          </a:p>
          <a:p>
            <a:pPr>
              <a:lnSpc>
                <a:spcPct val="100000"/>
              </a:lnSpc>
            </a:pPr>
            <a:r>
              <a:rPr lang="fr-FR" dirty="0"/>
              <a:t>Complexe à évaluer +++</a:t>
            </a:r>
          </a:p>
          <a:p>
            <a:pPr lvl="1">
              <a:lnSpc>
                <a:spcPct val="100000"/>
              </a:lnSpc>
            </a:pPr>
            <a:r>
              <a:rPr lang="fr-FR" dirty="0"/>
              <a:t>Gold standard : expectoration induite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357CBA4-99E7-4823-BA5C-DE413AE32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L’inflammation bronchique dans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25B3ED-53C5-45E5-91E2-2F7313678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0" dirty="0"/>
              <a:t>Vijverberg, S.J., et al., </a:t>
            </a:r>
            <a:r>
              <a:rPr lang="en-US" dirty="0"/>
              <a:t>Clinical utility of asthma biomarkers: from bench to bedside.</a:t>
            </a:r>
            <a:r>
              <a:rPr lang="en-US" i="0" dirty="0"/>
              <a:t> Biologics, 2013. </a:t>
            </a:r>
            <a:r>
              <a:rPr lang="en-US" b="1" i="0" dirty="0"/>
              <a:t>7</a:t>
            </a:r>
            <a:r>
              <a:rPr lang="en-US" i="0" dirty="0"/>
              <a:t>: p. 199-210.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AC349C-9F98-4058-8A1A-43699D142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4" y="1004686"/>
            <a:ext cx="5509531" cy="484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163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874F8-DAA7-427C-88A6-95E442B3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L’inflammation, une cible de choix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C2DFB-464D-4FD2-B8D8-2F62053DB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Busse, W.W., </a:t>
            </a:r>
            <a:r>
              <a:rPr lang="en-US" dirty="0"/>
              <a:t>Biological treatments for severe asthma: A major advance in asthma care.</a:t>
            </a:r>
            <a:r>
              <a:rPr lang="en-US" i="0" dirty="0"/>
              <a:t> </a:t>
            </a:r>
            <a:r>
              <a:rPr lang="en-US" i="0" dirty="0" err="1"/>
              <a:t>Allergol</a:t>
            </a:r>
            <a:r>
              <a:rPr lang="en-US" i="0" dirty="0"/>
              <a:t> Int, 2019. </a:t>
            </a:r>
            <a:r>
              <a:rPr lang="en-US" b="1" i="0" dirty="0"/>
              <a:t>68</a:t>
            </a:r>
            <a:r>
              <a:rPr lang="en-US" i="0" dirty="0"/>
              <a:t>(2): p. 158-166.</a:t>
            </a:r>
          </a:p>
          <a:p>
            <a:endParaRPr lang="fr-FR" b="1" i="0" dirty="0"/>
          </a:p>
        </p:txBody>
      </p:sp>
      <p:pic>
        <p:nvPicPr>
          <p:cNvPr id="5" name="Picture 1" descr="page3image1613138064">
            <a:extLst>
              <a:ext uri="{FF2B5EF4-FFF2-40B4-BE49-F238E27FC236}">
                <a16:creationId xmlns:a16="http://schemas.microsoft.com/office/drawing/2014/main" id="{8CE34D4E-590D-4A5D-8A13-303F0C29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1011831"/>
            <a:ext cx="7803594" cy="48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61D05E17-C503-4875-8216-CB99AE8FAAB8}"/>
              </a:ext>
            </a:extLst>
          </p:cNvPr>
          <p:cNvSpPr txBox="1">
            <a:spLocks/>
          </p:cNvSpPr>
          <p:nvPr/>
        </p:nvSpPr>
        <p:spPr>
          <a:xfrm>
            <a:off x="8077200" y="1175387"/>
            <a:ext cx="4020532" cy="4507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Conceptualisation de la maladie </a:t>
            </a:r>
            <a:r>
              <a:rPr lang="fr-FR" sz="2400" i="1" dirty="0">
                <a:solidFill>
                  <a:srgbClr val="C00000"/>
                </a:solidFill>
              </a:rPr>
              <a:t>dominée</a:t>
            </a:r>
            <a:r>
              <a:rPr lang="fr-FR" sz="2400" dirty="0"/>
              <a:t> par l’inflammation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482050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874F8-DAA7-427C-88A6-95E442B3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L’inflammation, une cible de choix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C2DFB-464D-4FD2-B8D8-2F62053DB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Busse, W.W., </a:t>
            </a:r>
            <a:r>
              <a:rPr lang="en-US" dirty="0"/>
              <a:t>Biological treatments for severe asthma: A major advance in asthma care.</a:t>
            </a:r>
            <a:r>
              <a:rPr lang="en-US" i="0" dirty="0"/>
              <a:t> </a:t>
            </a:r>
            <a:r>
              <a:rPr lang="en-US" i="0" dirty="0" err="1"/>
              <a:t>Allergol</a:t>
            </a:r>
            <a:r>
              <a:rPr lang="en-US" i="0" dirty="0"/>
              <a:t> Int, 2019. </a:t>
            </a:r>
            <a:r>
              <a:rPr lang="en-US" b="1" i="0" dirty="0"/>
              <a:t>68</a:t>
            </a:r>
            <a:r>
              <a:rPr lang="en-US" i="0" dirty="0"/>
              <a:t>(2): p. 158-166.</a:t>
            </a:r>
          </a:p>
          <a:p>
            <a:endParaRPr lang="fr-FR" b="1" i="0" dirty="0"/>
          </a:p>
        </p:txBody>
      </p:sp>
      <p:pic>
        <p:nvPicPr>
          <p:cNvPr id="5" name="Picture 1" descr="page3image1613138064">
            <a:extLst>
              <a:ext uri="{FF2B5EF4-FFF2-40B4-BE49-F238E27FC236}">
                <a16:creationId xmlns:a16="http://schemas.microsoft.com/office/drawing/2014/main" id="{8CE34D4E-590D-4A5D-8A13-303F0C29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1011831"/>
            <a:ext cx="7803594" cy="483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D5754C3-C433-4C47-9387-F40D7FE4E65E}"/>
              </a:ext>
            </a:extLst>
          </p:cNvPr>
          <p:cNvSpPr txBox="1"/>
          <p:nvPr/>
        </p:nvSpPr>
        <p:spPr>
          <a:xfrm>
            <a:off x="160256" y="2571580"/>
            <a:ext cx="1300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err="1">
                <a:solidFill>
                  <a:srgbClr val="00B050"/>
                </a:solidFill>
              </a:rPr>
              <a:t>Omalizumab</a:t>
            </a:r>
            <a:endParaRPr lang="fr-FR" sz="1200">
              <a:solidFill>
                <a:srgbClr val="00B05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F307DB3-918F-400A-A652-1A8FE85530C2}"/>
              </a:ext>
            </a:extLst>
          </p:cNvPr>
          <p:cNvSpPr txBox="1"/>
          <p:nvPr/>
        </p:nvSpPr>
        <p:spPr>
          <a:xfrm>
            <a:off x="160256" y="1552529"/>
            <a:ext cx="130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rgbClr val="FFC000"/>
                </a:solidFill>
              </a:rPr>
              <a:t>Mepolizumab</a:t>
            </a:r>
            <a:br>
              <a:rPr lang="fr-FR" sz="1200" dirty="0">
                <a:solidFill>
                  <a:srgbClr val="FFC000"/>
                </a:solidFill>
              </a:rPr>
            </a:br>
            <a:r>
              <a:rPr lang="fr-FR" sz="1200" dirty="0" err="1">
                <a:solidFill>
                  <a:srgbClr val="FFC000"/>
                </a:solidFill>
              </a:rPr>
              <a:t>Reslizumab</a:t>
            </a:r>
            <a:endParaRPr lang="fr-FR" sz="1200" dirty="0">
              <a:solidFill>
                <a:srgbClr val="FFC000"/>
              </a:solidFill>
            </a:endParaRPr>
          </a:p>
          <a:p>
            <a:pPr algn="ctr"/>
            <a:r>
              <a:rPr lang="fr-FR" sz="1200" dirty="0" err="1">
                <a:solidFill>
                  <a:srgbClr val="FFC000"/>
                </a:solidFill>
              </a:rPr>
              <a:t>Benralizumab</a:t>
            </a:r>
            <a:endParaRPr lang="fr-FR" sz="1200" dirty="0">
              <a:solidFill>
                <a:srgbClr val="FFC000"/>
              </a:solidFill>
            </a:endParaRPr>
          </a:p>
        </p:txBody>
      </p:sp>
      <p:sp>
        <p:nvSpPr>
          <p:cNvPr id="11" name="Étoile à 5 branches 6">
            <a:extLst>
              <a:ext uri="{FF2B5EF4-FFF2-40B4-BE49-F238E27FC236}">
                <a16:creationId xmlns:a16="http://schemas.microsoft.com/office/drawing/2014/main" id="{16E7A653-5D0C-4011-AB34-BC4EDAE6E88B}"/>
              </a:ext>
            </a:extLst>
          </p:cNvPr>
          <p:cNvSpPr/>
          <p:nvPr/>
        </p:nvSpPr>
        <p:spPr>
          <a:xfrm>
            <a:off x="1866508" y="1792480"/>
            <a:ext cx="480766" cy="498233"/>
          </a:xfrm>
          <a:prstGeom prst="star5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9">
            <a:extLst>
              <a:ext uri="{FF2B5EF4-FFF2-40B4-BE49-F238E27FC236}">
                <a16:creationId xmlns:a16="http://schemas.microsoft.com/office/drawing/2014/main" id="{948CE98B-19D5-46CF-A835-61437BBF86B2}"/>
              </a:ext>
            </a:extLst>
          </p:cNvPr>
          <p:cNvSpPr/>
          <p:nvPr/>
        </p:nvSpPr>
        <p:spPr>
          <a:xfrm>
            <a:off x="1764384" y="2942998"/>
            <a:ext cx="575035" cy="422671"/>
          </a:xfrm>
          <a:prstGeom prst="star5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5" name="Étoile à 5 branches 10">
            <a:extLst>
              <a:ext uri="{FF2B5EF4-FFF2-40B4-BE49-F238E27FC236}">
                <a16:creationId xmlns:a16="http://schemas.microsoft.com/office/drawing/2014/main" id="{06EA55A7-786F-4733-9E73-6671C5B39F04}"/>
              </a:ext>
            </a:extLst>
          </p:cNvPr>
          <p:cNvSpPr/>
          <p:nvPr/>
        </p:nvSpPr>
        <p:spPr>
          <a:xfrm>
            <a:off x="2198017" y="4440627"/>
            <a:ext cx="575035" cy="498233"/>
          </a:xfrm>
          <a:prstGeom prst="star5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898736E-BB4A-4FB2-8FF9-5D362BD35E51}"/>
              </a:ext>
            </a:extLst>
          </p:cNvPr>
          <p:cNvSpPr txBox="1"/>
          <p:nvPr/>
        </p:nvSpPr>
        <p:spPr>
          <a:xfrm>
            <a:off x="160256" y="741953"/>
            <a:ext cx="1300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>
                <a:solidFill>
                  <a:srgbClr val="00B0F0"/>
                </a:solidFill>
              </a:rPr>
              <a:t>Dupilumab</a:t>
            </a:r>
          </a:p>
        </p:txBody>
      </p:sp>
      <p:sp>
        <p:nvSpPr>
          <p:cNvPr id="21" name="Étoile à 5 branches 14">
            <a:extLst>
              <a:ext uri="{FF2B5EF4-FFF2-40B4-BE49-F238E27FC236}">
                <a16:creationId xmlns:a16="http://schemas.microsoft.com/office/drawing/2014/main" id="{AA3445CC-16E2-4F16-B87E-87555A71926D}"/>
              </a:ext>
            </a:extLst>
          </p:cNvPr>
          <p:cNvSpPr/>
          <p:nvPr/>
        </p:nvSpPr>
        <p:spPr>
          <a:xfrm>
            <a:off x="1687399" y="2460962"/>
            <a:ext cx="642594" cy="498233"/>
          </a:xfrm>
          <a:prstGeom prst="star5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27" name="Étoile à 5 branches 17">
            <a:extLst>
              <a:ext uri="{FF2B5EF4-FFF2-40B4-BE49-F238E27FC236}">
                <a16:creationId xmlns:a16="http://schemas.microsoft.com/office/drawing/2014/main" id="{7A1EDDAD-A3AB-4793-BB4B-F05BD8515AD3}"/>
              </a:ext>
            </a:extLst>
          </p:cNvPr>
          <p:cNvSpPr/>
          <p:nvPr/>
        </p:nvSpPr>
        <p:spPr>
          <a:xfrm>
            <a:off x="5209710" y="4772100"/>
            <a:ext cx="575035" cy="498233"/>
          </a:xfrm>
          <a:prstGeom prst="star5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2060"/>
              </a:solidFill>
            </a:endParaRPr>
          </a:p>
        </p:txBody>
      </p:sp>
      <p:sp>
        <p:nvSpPr>
          <p:cNvPr id="29" name="Espace réservé du contenu 1">
            <a:extLst>
              <a:ext uri="{FF2B5EF4-FFF2-40B4-BE49-F238E27FC236}">
                <a16:creationId xmlns:a16="http://schemas.microsoft.com/office/drawing/2014/main" id="{762A976A-143D-4EC8-8564-D61C2D2438DC}"/>
              </a:ext>
            </a:extLst>
          </p:cNvPr>
          <p:cNvSpPr txBox="1">
            <a:spLocks/>
          </p:cNvSpPr>
          <p:nvPr/>
        </p:nvSpPr>
        <p:spPr>
          <a:xfrm>
            <a:off x="8077200" y="1175387"/>
            <a:ext cx="4020532" cy="4507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Conceptualisation de la maladie </a:t>
            </a:r>
            <a:r>
              <a:rPr lang="fr-FR" sz="2400" i="1" dirty="0">
                <a:solidFill>
                  <a:srgbClr val="C00000"/>
                </a:solidFill>
              </a:rPr>
              <a:t>dominée</a:t>
            </a:r>
            <a:r>
              <a:rPr lang="fr-FR" sz="2400" dirty="0"/>
              <a:t> par l’inflammation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C00000"/>
                </a:solidFill>
              </a:rPr>
              <a:t>Nombreux traitements </a:t>
            </a:r>
            <a:r>
              <a:rPr lang="fr-FR" sz="2400" dirty="0"/>
              <a:t>ciblant les processus inflammatoire</a:t>
            </a:r>
          </a:p>
          <a:p>
            <a:pPr marL="0" indent="0">
              <a:buNone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1513660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874F8-DAA7-427C-88A6-95E442B3F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 n’y a pas que l’inflammation dans la vie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B2C2DFB-464D-4FD2-B8D8-2F62053DBA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 err="1"/>
              <a:t>Created</a:t>
            </a:r>
            <a:r>
              <a:rPr lang="fr-FR" i="0" dirty="0"/>
              <a:t> </a:t>
            </a:r>
            <a:r>
              <a:rPr lang="fr-FR" i="0" dirty="0" err="1"/>
              <a:t>with</a:t>
            </a:r>
            <a:r>
              <a:rPr lang="fr-FR" i="0" dirty="0"/>
              <a:t> BioRender.com</a:t>
            </a:r>
            <a:endParaRPr lang="fr-FR" b="1" i="0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DE166CCE-8341-43A8-B070-3533AEC966ED}"/>
              </a:ext>
            </a:extLst>
          </p:cNvPr>
          <p:cNvSpPr txBox="1">
            <a:spLocks/>
          </p:cNvSpPr>
          <p:nvPr/>
        </p:nvSpPr>
        <p:spPr>
          <a:xfrm>
            <a:off x="8077200" y="1175387"/>
            <a:ext cx="4020532" cy="4507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Conceptualisation de la maladie </a:t>
            </a:r>
            <a:r>
              <a:rPr lang="fr-FR" sz="2400" i="1" dirty="0">
                <a:solidFill>
                  <a:srgbClr val="C00000"/>
                </a:solidFill>
              </a:rPr>
              <a:t>dominée</a:t>
            </a:r>
            <a:r>
              <a:rPr lang="fr-FR" sz="2400" dirty="0"/>
              <a:t> par l’inflammation</a:t>
            </a:r>
          </a:p>
          <a:p>
            <a:endParaRPr lang="fr-FR" sz="2400" dirty="0"/>
          </a:p>
          <a:p>
            <a:r>
              <a:rPr lang="fr-FR" sz="2400" dirty="0">
                <a:solidFill>
                  <a:srgbClr val="C00000"/>
                </a:solidFill>
              </a:rPr>
              <a:t>Nombreux traitements </a:t>
            </a:r>
            <a:r>
              <a:rPr lang="fr-FR" sz="2400" dirty="0"/>
              <a:t>ciblant les processus inflammatoire</a:t>
            </a:r>
          </a:p>
          <a:p>
            <a:endParaRPr lang="fr-FR" sz="2400" dirty="0"/>
          </a:p>
          <a:p>
            <a:r>
              <a:rPr lang="fr-FR" sz="2400" b="1" dirty="0">
                <a:solidFill>
                  <a:srgbClr val="00B050"/>
                </a:solidFill>
              </a:rPr>
              <a:t>Place pour d’autres cibles</a:t>
            </a:r>
          </a:p>
          <a:p>
            <a:pPr lvl="1"/>
            <a:r>
              <a:rPr lang="fr-FR" sz="2000" dirty="0"/>
              <a:t>Muscle lisse bronchique</a:t>
            </a:r>
          </a:p>
          <a:p>
            <a:pPr lvl="1"/>
            <a:r>
              <a:rPr lang="fr-FR" sz="2000" dirty="0"/>
              <a:t>Epithélium bronchique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69F966-468B-432B-AE19-70C16E293D9A}"/>
              </a:ext>
            </a:extLst>
          </p:cNvPr>
          <p:cNvSpPr/>
          <p:nvPr/>
        </p:nvSpPr>
        <p:spPr>
          <a:xfrm>
            <a:off x="8565776" y="4710953"/>
            <a:ext cx="2900083" cy="3585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A5B64C0-9432-4AAA-9887-B7E8A6527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" y="1011801"/>
            <a:ext cx="8065654" cy="459258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42765B58-1525-4739-BB65-7E8284925296}"/>
              </a:ext>
            </a:extLst>
          </p:cNvPr>
          <p:cNvSpPr/>
          <p:nvPr/>
        </p:nvSpPr>
        <p:spPr>
          <a:xfrm>
            <a:off x="5125720" y="3261360"/>
            <a:ext cx="2860040" cy="204724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795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425901F-4B3C-4738-9ECF-FD2154B5B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822" y="992406"/>
            <a:ext cx="5152361" cy="482335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Conservation au cours de l’évolution ++</a:t>
            </a:r>
          </a:p>
          <a:p>
            <a:r>
              <a:rPr lang="fr-FR" dirty="0"/>
              <a:t>Quelle fonction véritable en physiologie ?</a:t>
            </a:r>
          </a:p>
          <a:p>
            <a:pPr lvl="1"/>
            <a:r>
              <a:rPr lang="fr-FR" dirty="0"/>
              <a:t>Développement </a:t>
            </a:r>
            <a:r>
              <a:rPr lang="fr-FR" dirty="0" err="1"/>
              <a:t>pré-natal</a:t>
            </a:r>
            <a:endParaRPr lang="fr-FR" dirty="0"/>
          </a:p>
          <a:p>
            <a:pPr lvl="1"/>
            <a:r>
              <a:rPr lang="fr-FR" dirty="0"/>
              <a:t>Maintien du tonus bronchique</a:t>
            </a:r>
          </a:p>
          <a:p>
            <a:pPr lvl="1"/>
            <a:r>
              <a:rPr lang="fr-FR" dirty="0"/>
              <a:t>Régulation des rapports ventilation/perfusion</a:t>
            </a:r>
          </a:p>
          <a:p>
            <a:pPr lvl="1"/>
            <a:r>
              <a:rPr lang="fr-FR" dirty="0"/>
              <a:t>Toux</a:t>
            </a:r>
          </a:p>
          <a:p>
            <a:pPr lvl="1"/>
            <a:r>
              <a:rPr lang="fr-FR" dirty="0"/>
              <a:t>Expulsion du mucus</a:t>
            </a:r>
          </a:p>
          <a:p>
            <a:pPr lvl="1"/>
            <a:r>
              <a:rPr lang="fr-FR" dirty="0"/>
              <a:t>Optimisation espace-mort</a:t>
            </a:r>
          </a:p>
          <a:p>
            <a:pPr lvl="1"/>
            <a:r>
              <a:rPr lang="fr-FR" dirty="0"/>
              <a:t>Etc.</a:t>
            </a:r>
          </a:p>
          <a:p>
            <a:r>
              <a:rPr lang="fr-FR" dirty="0"/>
              <a:t>Un </a:t>
            </a:r>
            <a:r>
              <a:rPr lang="fr-FR" i="1" dirty="0"/>
              <a:t>appendice pulmonaire </a:t>
            </a:r>
            <a:r>
              <a:rPr lang="fr-FR" dirty="0"/>
              <a:t>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5174FA1-BCAD-43A0-9454-C01390DC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muscle lisse bronchique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28AEEE-C536-4823-BCD6-7996B686F1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i="0" dirty="0"/>
              <a:t>Bara, I., et al., </a:t>
            </a:r>
            <a:r>
              <a:rPr lang="en-US" dirty="0"/>
              <a:t>Pathophysiology of bronchial smooth muscle </a:t>
            </a:r>
            <a:r>
              <a:rPr lang="en-US" dirty="0" err="1"/>
              <a:t>remodelling</a:t>
            </a:r>
            <a:r>
              <a:rPr lang="en-US" dirty="0"/>
              <a:t> in asthma.</a:t>
            </a:r>
            <a:r>
              <a:rPr lang="en-US" i="0" dirty="0"/>
              <a:t> Eur Respir J, 2010. </a:t>
            </a:r>
            <a:r>
              <a:rPr lang="en-US" b="1" i="0" dirty="0"/>
              <a:t>36</a:t>
            </a:r>
            <a:r>
              <a:rPr lang="en-US" i="0" dirty="0"/>
              <a:t>(5): p. 1174-84.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A80F37C-8E07-4867-826D-166734022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16" y="944736"/>
            <a:ext cx="6433730" cy="492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30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C835074-4CA0-4781-B85C-C8EA0558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391" y="993123"/>
            <a:ext cx="6512703" cy="4925892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/>
              <a:t>Hypercontractilité</a:t>
            </a:r>
            <a:r>
              <a:rPr lang="fr-FR" dirty="0"/>
              <a:t> des cellules musculaires lisses bronchiques</a:t>
            </a:r>
          </a:p>
          <a:p>
            <a:pPr lvl="1"/>
            <a:r>
              <a:rPr lang="fr-FR" dirty="0"/>
              <a:t>Augmentation de la capacité totale</a:t>
            </a:r>
          </a:p>
          <a:p>
            <a:pPr lvl="1"/>
            <a:r>
              <a:rPr lang="fr-FR" dirty="0"/>
              <a:t>Augmentation de la vitesse maximale de raccourcissement</a:t>
            </a:r>
          </a:p>
          <a:p>
            <a:r>
              <a:rPr lang="fr-FR" dirty="0"/>
              <a:t>Hyperplasie musculaire lisse</a:t>
            </a:r>
          </a:p>
          <a:p>
            <a:pPr lvl="1"/>
            <a:r>
              <a:rPr lang="fr-FR" dirty="0"/>
              <a:t>Prolifération cellulaire/Inhibition apoptose</a:t>
            </a:r>
          </a:p>
          <a:p>
            <a:pPr lvl="1"/>
            <a:r>
              <a:rPr lang="fr-FR" dirty="0"/>
              <a:t>Différenciation des progéniteurs mésenchymateux</a:t>
            </a:r>
          </a:p>
          <a:p>
            <a:r>
              <a:rPr lang="fr-FR" dirty="0"/>
              <a:t>Hypertrophie musculaire lisse</a:t>
            </a:r>
          </a:p>
          <a:p>
            <a:r>
              <a:rPr lang="fr-FR" dirty="0"/>
              <a:t>Activité sécrétoire pro-inflammatoire et pro-remodelage</a:t>
            </a:r>
          </a:p>
          <a:p>
            <a:pPr lvl="1"/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PDGF, FGF, IL-1β, IL-5, IL-6, IL-8, IL-17</a:t>
            </a:r>
          </a:p>
          <a:p>
            <a:pPr lvl="1"/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TGF-</a:t>
            </a:r>
            <a:r>
              <a:rPr lang="el-GR" sz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β</a:t>
            </a:r>
            <a:endParaRPr lang="fr-FR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D50E03A-9E7F-4CB6-801D-CFF8D1BD0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muscle lisse bronchique : dysfonction dans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BDD69F-7D0A-47FF-8689-F9DBA00059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James, A., </a:t>
            </a:r>
            <a:r>
              <a:rPr lang="en-US" dirty="0" err="1"/>
              <a:t>Remodelling</a:t>
            </a:r>
            <a:r>
              <a:rPr lang="en-US" dirty="0"/>
              <a:t> of airway smooth muscle in asthma: what sort do you have?</a:t>
            </a:r>
            <a:r>
              <a:rPr lang="en-US" i="0" dirty="0"/>
              <a:t> Clin Exp Allergy, 2005. </a:t>
            </a:r>
            <a:r>
              <a:rPr lang="en-US" b="1" i="0" dirty="0"/>
              <a:t>35</a:t>
            </a:r>
            <a:r>
              <a:rPr lang="en-US" i="0" dirty="0"/>
              <a:t>(6): p. 703-7.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D2D5EE-BFBD-4F79-A3ED-F34B30E82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53" y="938985"/>
            <a:ext cx="3413673" cy="498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99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510C3DC-D0B2-4496-8336-6B8FF1CA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525" y="1437587"/>
            <a:ext cx="6317673" cy="3982821"/>
          </a:xfrm>
        </p:spPr>
        <p:txBody>
          <a:bodyPr>
            <a:normAutofit/>
          </a:bodyPr>
          <a:lstStyle/>
          <a:p>
            <a:r>
              <a:rPr lang="fr-FR" sz="2400" dirty="0"/>
              <a:t>GTPase de la superfamille Rho</a:t>
            </a:r>
          </a:p>
          <a:p>
            <a:endParaRPr lang="fr-FR" sz="2400" dirty="0"/>
          </a:p>
          <a:p>
            <a:r>
              <a:rPr lang="fr-FR" sz="2400" dirty="0"/>
              <a:t>Interrupteur moléculaire évoluant entre :</a:t>
            </a:r>
          </a:p>
          <a:p>
            <a:pPr lvl="1"/>
            <a:r>
              <a:rPr lang="fr-FR" sz="2000" dirty="0"/>
              <a:t>Une forme active membranaire liée au GTP</a:t>
            </a:r>
          </a:p>
          <a:p>
            <a:pPr lvl="1"/>
            <a:r>
              <a:rPr lang="fr-FR" sz="2000" dirty="0"/>
              <a:t>Une forme inactive cytosolique liée au GDP</a:t>
            </a:r>
          </a:p>
          <a:p>
            <a:pPr lvl="1"/>
            <a:endParaRPr lang="fr-FR" sz="20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9C2ADB-85C8-4CCD-9298-C179CEA5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364EA41-6AD2-40BE-BE5F-C5DB07C0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nouvel acteur : la protéine Rac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EDD972B6-2F2A-4900-A380-435B5DD31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4" y="1170940"/>
            <a:ext cx="5282121" cy="451611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6B19D651-64F9-468F-A949-F72E5B21AFF5}"/>
              </a:ext>
            </a:extLst>
          </p:cNvPr>
          <p:cNvSpPr txBox="1">
            <a:spLocks/>
          </p:cNvSpPr>
          <p:nvPr/>
        </p:nvSpPr>
        <p:spPr>
          <a:xfrm>
            <a:off x="1043607" y="5990087"/>
            <a:ext cx="10493735" cy="7601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Adapté de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Loirand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G.,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Sauzeau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V., &amp;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Pacaud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P. (2013). Small G proteins in the cardiovascular system: physiological and pathological aspects. </a:t>
            </a:r>
            <a:r>
              <a:rPr kumimoji="0" lang="en-US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Physiol</a:t>
            </a:r>
            <a:r>
              <a:rPr kumimoji="0" lang="en-US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Rev, 93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(4), 1659-1720. doi:10.1152/physrev.00021.2012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Created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BioRender.com</a:t>
            </a:r>
          </a:p>
        </p:txBody>
      </p:sp>
    </p:spTree>
    <p:extLst>
      <p:ext uri="{BB962C8B-B14F-4D97-AF65-F5344CB8AC3E}">
        <p14:creationId xmlns:p14="http://schemas.microsoft.com/office/powerpoint/2010/main" val="5022049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510C3DC-D0B2-4496-8336-6B8FF1CAB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525" y="1437587"/>
            <a:ext cx="6317673" cy="3982821"/>
          </a:xfrm>
        </p:spPr>
        <p:txBody>
          <a:bodyPr>
            <a:normAutofit/>
          </a:bodyPr>
          <a:lstStyle/>
          <a:p>
            <a:r>
              <a:rPr lang="fr-FR" sz="2400" dirty="0"/>
              <a:t>GTPase de la superfamille Rho</a:t>
            </a:r>
          </a:p>
          <a:p>
            <a:endParaRPr lang="fr-FR" sz="2400" dirty="0"/>
          </a:p>
          <a:p>
            <a:r>
              <a:rPr lang="fr-FR" sz="2400" dirty="0"/>
              <a:t>Interrupteur moléculaire évoluant entre :</a:t>
            </a:r>
          </a:p>
          <a:p>
            <a:pPr lvl="1"/>
            <a:r>
              <a:rPr lang="fr-FR" sz="2000" dirty="0"/>
              <a:t>Une forme active membranaire liée au GTP</a:t>
            </a:r>
          </a:p>
          <a:p>
            <a:pPr lvl="1"/>
            <a:r>
              <a:rPr lang="fr-FR" sz="2000" dirty="0"/>
              <a:t>Une forme inactive cytosolique liée au GDP</a:t>
            </a:r>
          </a:p>
          <a:p>
            <a:pPr lvl="1"/>
            <a:endParaRPr lang="fr-FR" sz="2000" dirty="0"/>
          </a:p>
          <a:p>
            <a:r>
              <a:rPr lang="fr-FR" sz="2400" dirty="0"/>
              <a:t>Régulation précise</a:t>
            </a:r>
          </a:p>
          <a:p>
            <a:pPr lvl="1"/>
            <a:r>
              <a:rPr lang="fr-FR" sz="2000" dirty="0"/>
              <a:t>GEF: échange le GDP en GTP</a:t>
            </a:r>
          </a:p>
          <a:p>
            <a:pPr lvl="1"/>
            <a:r>
              <a:rPr lang="fr-FR" sz="2000" dirty="0"/>
              <a:t>GAP: hydrolyse du GTP en GDP</a:t>
            </a:r>
          </a:p>
          <a:p>
            <a:pPr lvl="1"/>
            <a:r>
              <a:rPr lang="fr-FR" sz="2000" dirty="0"/>
              <a:t>GDI: Stabilise sous la forme liant le GDP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D9C2ADB-85C8-4CCD-9298-C179CEA58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364EA41-6AD2-40BE-BE5F-C5DB07C0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 nouvel acteur : la protéine Rac</a:t>
            </a:r>
          </a:p>
        </p:txBody>
      </p:sp>
      <p:pic>
        <p:nvPicPr>
          <p:cNvPr id="5" name="Espace réservé du contenu 5">
            <a:extLst>
              <a:ext uri="{FF2B5EF4-FFF2-40B4-BE49-F238E27FC236}">
                <a16:creationId xmlns:a16="http://schemas.microsoft.com/office/drawing/2014/main" id="{EDD972B6-2F2A-4900-A380-435B5DD31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94" y="1170940"/>
            <a:ext cx="5282121" cy="4516117"/>
          </a:xfrm>
          <a:prstGeom prst="rect">
            <a:avLst/>
          </a:prstGeom>
        </p:spPr>
      </p:pic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6B19D651-64F9-468F-A949-F72E5B21AFF5}"/>
              </a:ext>
            </a:extLst>
          </p:cNvPr>
          <p:cNvSpPr txBox="1">
            <a:spLocks/>
          </p:cNvSpPr>
          <p:nvPr/>
        </p:nvSpPr>
        <p:spPr>
          <a:xfrm>
            <a:off x="1043607" y="5990087"/>
            <a:ext cx="10493735" cy="7601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Adapté de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Loirand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G.,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Sauzeau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V., &amp; </a:t>
            </a:r>
            <a:r>
              <a:rPr kumimoji="0" lang="en-US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Pacaud</a:t>
            </a:r>
            <a:r>
              <a:rPr kumimoji="0" lang="en-US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P. (2013). Small G proteins in the cardiovascular system: physiological and pathological aspects. </a:t>
            </a:r>
            <a:r>
              <a:rPr kumimoji="0" lang="en-US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Physiol</a:t>
            </a:r>
            <a:r>
              <a:rPr kumimoji="0" lang="en-US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Rev, 93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(4), 1659-1720. doi:10.1152/physrev.00021.2012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Created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BioRender.com</a:t>
            </a:r>
          </a:p>
        </p:txBody>
      </p:sp>
    </p:spTree>
    <p:extLst>
      <p:ext uri="{BB962C8B-B14F-4D97-AF65-F5344CB8AC3E}">
        <p14:creationId xmlns:p14="http://schemas.microsoft.com/office/powerpoint/2010/main" val="10108541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A377C7-9B41-4D3B-B7CE-D4C5FD16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7C52DD78-9530-45AA-8A98-6067B09D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GTPase Rac : un acteur essentiel de la biologie cellulaire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D1C705E3-BB76-4FC2-A65B-59212D765945}"/>
              </a:ext>
            </a:extLst>
          </p:cNvPr>
          <p:cNvGrpSpPr>
            <a:grpSpLocks noChangeAspect="1"/>
          </p:cNvGrpSpPr>
          <p:nvPr/>
        </p:nvGrpSpPr>
        <p:grpSpPr>
          <a:xfrm>
            <a:off x="1948159" y="785558"/>
            <a:ext cx="8295681" cy="4482402"/>
            <a:chOff x="1489254" y="1025097"/>
            <a:chExt cx="9181624" cy="496110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F0E450-C26F-4502-A5D1-5D8E0DF38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507" t="62445" r="1" b="4972"/>
            <a:stretch/>
          </p:blipFill>
          <p:spPr>
            <a:xfrm>
              <a:off x="4020482" y="4278934"/>
              <a:ext cx="6650396" cy="1707266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FB8AC6-4897-4AEF-A34F-E61A5C6BC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767" t="31850" b="37003"/>
            <a:stretch/>
          </p:blipFill>
          <p:spPr>
            <a:xfrm>
              <a:off x="4034950" y="2642948"/>
              <a:ext cx="6621460" cy="1632031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254E108A-1C57-4950-8247-A8E3A2480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005" r="59750"/>
            <a:stretch/>
          </p:blipFill>
          <p:spPr>
            <a:xfrm>
              <a:off x="1489254" y="1025097"/>
              <a:ext cx="2414082" cy="4867731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1FDAB206-A7FD-47CC-88AB-0CF720D618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767" b="68481"/>
            <a:stretch/>
          </p:blipFill>
          <p:spPr>
            <a:xfrm>
              <a:off x="3935218" y="1025097"/>
              <a:ext cx="6621460" cy="1651475"/>
            </a:xfrm>
            <a:prstGeom prst="rect">
              <a:avLst/>
            </a:prstGeom>
          </p:spPr>
        </p:pic>
      </p:grp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ED25733C-5225-4D97-8876-3EB325E23CAF}"/>
              </a:ext>
            </a:extLst>
          </p:cNvPr>
          <p:cNvSpPr txBox="1">
            <a:spLocks/>
          </p:cNvSpPr>
          <p:nvPr/>
        </p:nvSpPr>
        <p:spPr>
          <a:xfrm>
            <a:off x="1124103" y="6347659"/>
            <a:ext cx="9087359" cy="3838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Created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BioRender.com</a:t>
            </a:r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921197AF-B635-4BA1-BB95-1455A6771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25789"/>
            <a:ext cx="12192000" cy="4597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/>
              <a:t>Rôle de Rac1 </a:t>
            </a:r>
            <a:r>
              <a:rPr lang="fr-FR" sz="2000" dirty="0"/>
              <a:t>dans la biologie de la cellule musculaire lisse bronchique </a:t>
            </a:r>
            <a:r>
              <a:rPr lang="fr-FR" sz="2000" i="1" dirty="0"/>
              <a:t>au cours de l’asthme </a:t>
            </a:r>
            <a:r>
              <a:rPr lang="fr-FR" sz="2000" dirty="0"/>
              <a:t>?</a:t>
            </a:r>
            <a:endParaRPr lang="fr-F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23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3FDE308-44A9-4F1A-86DA-3B1FA9C8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944" y="5040956"/>
            <a:ext cx="10624398" cy="9212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/>
              <a:t>L’activation de Rac1 est </a:t>
            </a:r>
            <a:r>
              <a:rPr lang="fr-FR" sz="2400" dirty="0">
                <a:solidFill>
                  <a:srgbClr val="C00000"/>
                </a:solidFill>
              </a:rPr>
              <a:t>essentielle</a:t>
            </a:r>
            <a:r>
              <a:rPr lang="fr-FR" sz="2400" dirty="0"/>
              <a:t> à la contraction des CML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</a:rPr>
              <a:t>Intervention au niveau de la voie calcique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BD320A-1D23-42F2-82F1-F999954C3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10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73BC8F8-97DB-4B5E-AEF6-7EAF83E3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Rac1 et contraction des CML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B46D19-921B-419A-B022-55042044D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74" t="16477"/>
          <a:stretch/>
        </p:blipFill>
        <p:spPr>
          <a:xfrm>
            <a:off x="1591517" y="900548"/>
            <a:ext cx="2135779" cy="19954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4A51F4-6D99-4C92-A4D7-DBE0CD079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0" r="21840"/>
          <a:stretch/>
        </p:blipFill>
        <p:spPr>
          <a:xfrm>
            <a:off x="3207044" y="3058067"/>
            <a:ext cx="6036198" cy="18207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1AABF5-731B-4994-A504-703484CD9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26" t="54911"/>
          <a:stretch/>
        </p:blipFill>
        <p:spPr>
          <a:xfrm>
            <a:off x="8203596" y="879201"/>
            <a:ext cx="2102631" cy="19445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E3E9A55-65A6-4756-BE6B-488FF15180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13" b="50739"/>
          <a:stretch/>
        </p:blipFill>
        <p:spPr>
          <a:xfrm>
            <a:off x="4457938" y="1018104"/>
            <a:ext cx="2491214" cy="1666754"/>
          </a:xfrm>
          <a:prstGeom prst="rect">
            <a:avLst/>
          </a:prstGeom>
        </p:spPr>
      </p:pic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0EF3A86C-AC5B-4E27-AB83-7421060087D3}"/>
              </a:ext>
            </a:extLst>
          </p:cNvPr>
          <p:cNvSpPr txBox="1">
            <a:spLocks/>
          </p:cNvSpPr>
          <p:nvPr/>
        </p:nvSpPr>
        <p:spPr>
          <a:xfrm>
            <a:off x="1043607" y="6103937"/>
            <a:ext cx="10493735" cy="646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Andre-Gregoire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G.,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Dilasser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F., Chesne, J.,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Braza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F., Magnan, A.,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Loirand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G., &amp;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Sauzeau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V. (2018).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Targeting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Rac1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prevents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bronchoconstriction and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airway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hyperresponsiveness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</a:t>
            </a:r>
            <a:r>
              <a:rPr kumimoji="0" lang="de-DE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J </a:t>
            </a:r>
            <a:r>
              <a:rPr kumimoji="0" lang="de-DE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Allergy</a:t>
            </a:r>
            <a:r>
              <a:rPr kumimoji="0" lang="de-DE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Clin</a:t>
            </a:r>
            <a:r>
              <a:rPr kumimoji="0" lang="de-DE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40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Immunol</a:t>
            </a:r>
            <a:r>
              <a:rPr kumimoji="0" lang="de-DE" sz="140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142</a:t>
            </a:r>
            <a:r>
              <a:rPr kumimoji="0" lang="pt-B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(3), 824-833 e823. doi:10.1016/j.jaci.2017.09.049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02B31B-C197-45AC-94BA-F1B2BAFF2350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7642" t="2383" r="39690" b="30325"/>
          <a:stretch/>
        </p:blipFill>
        <p:spPr>
          <a:xfrm>
            <a:off x="157552" y="158399"/>
            <a:ext cx="900000" cy="1152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C6842C-4C0E-4B45-BCBA-4D45D4D5EC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2195" y="44388"/>
            <a:ext cx="1060796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45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3E47A9-6406-43A9-8D53-BEBC981A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11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7ABAD0F4-ACF2-4176-9F78-A948595600F9}"/>
              </a:ext>
            </a:extLst>
          </p:cNvPr>
          <p:cNvSpPr txBox="1">
            <a:spLocks/>
          </p:cNvSpPr>
          <p:nvPr/>
        </p:nvSpPr>
        <p:spPr>
          <a:xfrm>
            <a:off x="1043607" y="6103937"/>
            <a:ext cx="10493735" cy="646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Dilasser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F, Rose L, Hassoun D, Klein M, Rousselle M, Brosseau C, et al. Essential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role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smooth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muscle Rac1 in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severe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asthma-associated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airway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remodelling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Thorax.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17B0E-21E0-49DB-BAD8-9AEBA6EC320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3589" b="14370"/>
          <a:stretch/>
        </p:blipFill>
        <p:spPr>
          <a:xfrm>
            <a:off x="1214894" y="104010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817B67-B047-44CD-A74C-0A0F98D4EEE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9241" t="2353" r="18513" b="20128"/>
          <a:stretch/>
        </p:blipFill>
        <p:spPr>
          <a:xfrm>
            <a:off x="143607" y="107732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50B4928-711A-43ED-AA80-27ECF83050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837"/>
          <a:stretch/>
        </p:blipFill>
        <p:spPr>
          <a:xfrm>
            <a:off x="0" y="1721019"/>
            <a:ext cx="7042053" cy="305110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6E0290-A9B2-42C2-B767-7B53C0BC1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2195" y="44388"/>
            <a:ext cx="1060796" cy="1201016"/>
          </a:xfrm>
          <a:prstGeom prst="rect">
            <a:avLst/>
          </a:prstGeom>
        </p:spPr>
      </p:pic>
      <p:sp>
        <p:nvSpPr>
          <p:cNvPr id="18" name="Titre 3">
            <a:extLst>
              <a:ext uri="{FF2B5EF4-FFF2-40B4-BE49-F238E27FC236}">
                <a16:creationId xmlns:a16="http://schemas.microsoft.com/office/drawing/2014/main" id="{EC255B03-0F5C-4CE9-B737-451D0C6F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 dirty="0"/>
              <a:t>Rac1 et remodelage bronchique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B646065-50A0-49F2-979E-FD93D350D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487" y="5013190"/>
            <a:ext cx="10570856" cy="8959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/>
              <a:t>Aire musculaire lisse bronchique </a:t>
            </a:r>
            <a:r>
              <a:rPr lang="fr-FR" sz="2400" dirty="0">
                <a:solidFill>
                  <a:srgbClr val="C00000"/>
                </a:solidFill>
              </a:rPr>
              <a:t>augmentée</a:t>
            </a:r>
            <a:r>
              <a:rPr lang="fr-FR" sz="2400" dirty="0"/>
              <a:t> chez les patients asthmatiques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</a:rPr>
              <a:t>Niveaux de Rac-GTP </a:t>
            </a:r>
            <a:r>
              <a:rPr lang="fr-FR" sz="2400" dirty="0"/>
              <a:t>(forme active) </a:t>
            </a:r>
            <a:r>
              <a:rPr lang="fr-FR" sz="2400" dirty="0">
                <a:solidFill>
                  <a:srgbClr val="C00000"/>
                </a:solidFill>
              </a:rPr>
              <a:t>augmentés</a:t>
            </a:r>
            <a:r>
              <a:rPr lang="fr-FR" sz="2400" dirty="0"/>
              <a:t> chez les patients asthmatiques</a:t>
            </a:r>
          </a:p>
          <a:p>
            <a:pPr marL="0" indent="0" algn="ctr">
              <a:buNone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CC674F-0E96-4E9B-93BC-4762011E4C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86" t="59189" r="14019"/>
          <a:stretch/>
        </p:blipFill>
        <p:spPr>
          <a:xfrm>
            <a:off x="7190960" y="2198847"/>
            <a:ext cx="4859238" cy="22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4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4128838-07ED-4394-8DB7-E812C000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L’asthme : Prise en charge thérapeutique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2F8345-0BB5-4A37-BECD-B8B1FEC2B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 err="1"/>
              <a:t>Raherison</a:t>
            </a:r>
            <a:r>
              <a:rPr lang="fr-FR" i="0" dirty="0"/>
              <a:t>, C., et al., </a:t>
            </a:r>
            <a:r>
              <a:rPr lang="en-US" dirty="0"/>
              <a:t>Updated guidelines (2015) for management and monitoring of adult and adolescent asthmatic patients (from 12 years and older) of the </a:t>
            </a:r>
            <a:r>
              <a:rPr lang="en-US" dirty="0" err="1"/>
              <a:t>Societe</a:t>
            </a:r>
            <a:r>
              <a:rPr lang="en-US" dirty="0"/>
              <a:t> de </a:t>
            </a:r>
            <a:r>
              <a:rPr lang="en-US" dirty="0" err="1"/>
              <a:t>Pneumologie</a:t>
            </a:r>
            <a:r>
              <a:rPr lang="en-US" dirty="0"/>
              <a:t> de Langue </a:t>
            </a:r>
            <a:r>
              <a:rPr lang="en-US" dirty="0" err="1"/>
              <a:t>Francaise</a:t>
            </a:r>
            <a:r>
              <a:rPr lang="en-US" dirty="0"/>
              <a:t> (SPLF) (Full length text).</a:t>
            </a:r>
            <a:r>
              <a:rPr lang="en-US" i="0" dirty="0"/>
              <a:t> Rev Mal Respir, 2016. </a:t>
            </a:r>
            <a:r>
              <a:rPr lang="en-US" b="1" i="0" dirty="0"/>
              <a:t>33</a:t>
            </a:r>
            <a:r>
              <a:rPr lang="en-US" i="0" dirty="0"/>
              <a:t>(4): p. 279-325.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688C46A7-F7E8-4C2D-A389-193AC888C658}"/>
              </a:ext>
            </a:extLst>
          </p:cNvPr>
          <p:cNvSpPr txBox="1">
            <a:spLocks/>
          </p:cNvSpPr>
          <p:nvPr/>
        </p:nvSpPr>
        <p:spPr>
          <a:xfrm>
            <a:off x="839788" y="950734"/>
            <a:ext cx="10265731" cy="7304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Orienté vers </a:t>
            </a:r>
            <a:r>
              <a:rPr lang="fr-FR" u="sng" dirty="0">
                <a:solidFill>
                  <a:srgbClr val="C00000"/>
                </a:solidFill>
              </a:rPr>
              <a:t>UN</a:t>
            </a:r>
            <a:r>
              <a:rPr lang="fr-FR" dirty="0">
                <a:solidFill>
                  <a:srgbClr val="C00000"/>
                </a:solidFill>
              </a:rPr>
              <a:t> objectif fondamental </a:t>
            </a:r>
            <a:r>
              <a:rPr lang="fr-FR" dirty="0"/>
              <a:t>: le contrôle de la maladie</a:t>
            </a:r>
            <a:r>
              <a:rPr lang="fr-FR" u="sng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B6A0A6F-ED6A-43B1-80E4-9D0ADE6283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429"/>
          <a:stretch/>
        </p:blipFill>
        <p:spPr>
          <a:xfrm>
            <a:off x="1383494" y="1581489"/>
            <a:ext cx="9416999" cy="41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640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3E47A9-6406-43A9-8D53-BEBC981A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7ABAD0F4-ACF2-4176-9F78-A948595600F9}"/>
              </a:ext>
            </a:extLst>
          </p:cNvPr>
          <p:cNvSpPr txBox="1">
            <a:spLocks/>
          </p:cNvSpPr>
          <p:nvPr/>
        </p:nvSpPr>
        <p:spPr>
          <a:xfrm>
            <a:off x="1043607" y="6103937"/>
            <a:ext cx="10493735" cy="646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Dilasser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F, Rose L, Hassoun D, Klein M, Rousselle M, Brosseau C, et al. Essential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role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smooth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muscle Rac1 in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severe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asthma-associated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airway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remodelling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Thorax.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17B0E-21E0-49DB-BAD8-9AEBA6EC320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3589" b="14370"/>
          <a:stretch/>
        </p:blipFill>
        <p:spPr>
          <a:xfrm>
            <a:off x="1214894" y="104010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817B67-B047-44CD-A74C-0A0F98D4EEEE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9241" t="2353" r="18513" b="20128"/>
          <a:stretch/>
        </p:blipFill>
        <p:spPr>
          <a:xfrm>
            <a:off x="143607" y="107732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353855-F71B-4D6C-A540-221B81842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100" y="1307499"/>
            <a:ext cx="7159468" cy="35890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16E0290-A9B2-42C2-B767-7B53C0BC1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2195" y="44388"/>
            <a:ext cx="1060796" cy="1201016"/>
          </a:xfrm>
          <a:prstGeom prst="rect">
            <a:avLst/>
          </a:prstGeom>
        </p:spPr>
      </p:pic>
      <p:sp>
        <p:nvSpPr>
          <p:cNvPr id="18" name="Titre 3">
            <a:extLst>
              <a:ext uri="{FF2B5EF4-FFF2-40B4-BE49-F238E27FC236}">
                <a16:creationId xmlns:a16="http://schemas.microsoft.com/office/drawing/2014/main" id="{EC255B03-0F5C-4CE9-B737-451D0C6F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4" y="107732"/>
            <a:ext cx="11554200" cy="537164"/>
          </a:xfrm>
        </p:spPr>
        <p:txBody>
          <a:bodyPr/>
          <a:lstStyle/>
          <a:p>
            <a:r>
              <a:rPr lang="fr-FR" dirty="0"/>
              <a:t>Rac1 et remodelage bronchique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B646065-50A0-49F2-979E-FD93D350D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0511" y="5288250"/>
            <a:ext cx="12090709" cy="764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dirty="0"/>
              <a:t>L’activation de Rac1 </a:t>
            </a:r>
            <a:r>
              <a:rPr lang="fr-FR" sz="2400" dirty="0">
                <a:solidFill>
                  <a:srgbClr val="C00000"/>
                </a:solidFill>
              </a:rPr>
              <a:t>participe à la prolifération</a:t>
            </a:r>
            <a:r>
              <a:rPr lang="fr-FR" sz="2400" dirty="0"/>
              <a:t> des CML humaines</a:t>
            </a:r>
            <a:br>
              <a:rPr lang="fr-FR" sz="2400" dirty="0"/>
            </a:br>
            <a:r>
              <a:rPr lang="fr-FR" sz="2400" dirty="0"/>
              <a:t>en réponse à des </a:t>
            </a:r>
            <a:r>
              <a:rPr lang="fr-FR" sz="2400" dirty="0">
                <a:solidFill>
                  <a:schemeClr val="accent1"/>
                </a:solidFill>
              </a:rPr>
              <a:t>facteurs de croissance </a:t>
            </a:r>
            <a:r>
              <a:rPr lang="fr-FR" sz="2400" i="1" dirty="0"/>
              <a:t>in vitro</a:t>
            </a:r>
            <a:endParaRPr lang="fr-FR" sz="24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197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26159685-B9FF-4718-BF90-00DFD4CE6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0790" b="90182"/>
          <a:stretch/>
        </p:blipFill>
        <p:spPr>
          <a:xfrm>
            <a:off x="10678598" y="126474"/>
            <a:ext cx="1266811" cy="994371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3E47A9-6406-43A9-8D53-BEBC981A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13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F4189FA-51C3-49C8-BE42-76FEEBEAC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Rac1 et remodelage bronchique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7ABAD0F4-ACF2-4176-9F78-A948595600F9}"/>
              </a:ext>
            </a:extLst>
          </p:cNvPr>
          <p:cNvSpPr txBox="1">
            <a:spLocks/>
          </p:cNvSpPr>
          <p:nvPr/>
        </p:nvSpPr>
        <p:spPr>
          <a:xfrm>
            <a:off x="1043607" y="6103937"/>
            <a:ext cx="10493735" cy="6463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Dilasser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F, Rose L, Hassoun D, Klein M, Rousselle M, Brosseau C, et al. Essential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role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smooth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muscle Rac1 in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severe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asthma-associated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airway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remodelling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Thorax.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6E17B0E-21E0-49DB-BAD8-9AEBA6EC3207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3589" b="14370"/>
          <a:stretch/>
        </p:blipFill>
        <p:spPr>
          <a:xfrm>
            <a:off x="1214894" y="104010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A817B67-B047-44CD-A74C-0A0F98D4EEEE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9241" t="2353" r="18513" b="20128"/>
          <a:stretch/>
        </p:blipFill>
        <p:spPr>
          <a:xfrm>
            <a:off x="143607" y="107732"/>
            <a:ext cx="900000" cy="115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159D1C-FF97-4A49-B650-ABAE886B40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14" t="5017" b="53153"/>
          <a:stretch/>
        </p:blipFill>
        <p:spPr>
          <a:xfrm>
            <a:off x="68637" y="2224857"/>
            <a:ext cx="6705601" cy="2356148"/>
          </a:xfrm>
          <a:prstGeom prst="rect">
            <a:avLst/>
          </a:prstGeom>
        </p:spPr>
      </p:pic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EDAD0762-8826-4F62-BCF0-2779EADA2F49}"/>
              </a:ext>
            </a:extLst>
          </p:cNvPr>
          <p:cNvSpPr txBox="1">
            <a:spLocks/>
          </p:cNvSpPr>
          <p:nvPr/>
        </p:nvSpPr>
        <p:spPr>
          <a:xfrm>
            <a:off x="7852" y="5003207"/>
            <a:ext cx="12103659" cy="646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/>
              <a:t>L’inhibition de Rac par voie inhalée (NSC23766) dans </a:t>
            </a:r>
            <a:r>
              <a:rPr lang="fr-FR" dirty="0">
                <a:solidFill>
                  <a:schemeClr val="accent1"/>
                </a:solidFill>
              </a:rPr>
              <a:t>un modèle murin d’asthme sévère</a:t>
            </a:r>
            <a:br>
              <a:rPr lang="fr-FR" dirty="0"/>
            </a:br>
            <a:r>
              <a:rPr lang="fr-FR" dirty="0">
                <a:solidFill>
                  <a:srgbClr val="C00000"/>
                </a:solidFill>
              </a:rPr>
              <a:t>diminue le remodelage bronchique</a:t>
            </a:r>
            <a:r>
              <a:rPr lang="fr-FR" dirty="0"/>
              <a:t> et l’aire occupée par les CML</a:t>
            </a:r>
          </a:p>
          <a:p>
            <a:pPr lvl="1"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9A8C332-D291-4F2A-8154-7B5805B92D78}"/>
              </a:ext>
            </a:extLst>
          </p:cNvPr>
          <p:cNvSpPr txBox="1"/>
          <p:nvPr/>
        </p:nvSpPr>
        <p:spPr>
          <a:xfrm>
            <a:off x="10532693" y="1181208"/>
            <a:ext cx="1515700" cy="33855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C00000"/>
                </a:solidFill>
              </a:rPr>
              <a:t>Modèle sévère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074D1D-5AA3-422D-AAE8-A3633EC61C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783" t="46075"/>
          <a:stretch/>
        </p:blipFill>
        <p:spPr>
          <a:xfrm>
            <a:off x="6774238" y="2288709"/>
            <a:ext cx="5313854" cy="22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08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A613E56-D935-4684-BE26-531C106C8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6277" y="993123"/>
            <a:ext cx="8072817" cy="482263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Bronchodilatateur de courte à longue durée d’action</a:t>
            </a:r>
          </a:p>
          <a:p>
            <a:pPr lvl="1"/>
            <a:r>
              <a:rPr lang="fr-FR" dirty="0"/>
              <a:t>Activation des récepteurs </a:t>
            </a:r>
            <a:r>
              <a:rPr lang="el-GR" dirty="0"/>
              <a:t>β</a:t>
            </a:r>
            <a:r>
              <a:rPr lang="fr-FR" dirty="0"/>
              <a:t>2-adrénergiques</a:t>
            </a:r>
          </a:p>
          <a:p>
            <a:pPr lvl="2"/>
            <a:r>
              <a:rPr lang="fr-FR" dirty="0"/>
              <a:t>Activation de la PKA -&gt; Diminution Ca</a:t>
            </a:r>
            <a:r>
              <a:rPr lang="fr-FR" baseline="30000" dirty="0"/>
              <a:t>2+ </a:t>
            </a:r>
            <a:r>
              <a:rPr lang="fr-FR" dirty="0"/>
              <a:t>intracellulaire + activation de la MLCP</a:t>
            </a:r>
          </a:p>
          <a:p>
            <a:pPr lvl="1"/>
            <a:r>
              <a:rPr lang="fr-FR" dirty="0"/>
              <a:t>Inhibition des récepteurs muscariniques (M3 +++)</a:t>
            </a:r>
          </a:p>
          <a:p>
            <a:r>
              <a:rPr lang="fr-FR" dirty="0"/>
              <a:t>Théophylline</a:t>
            </a:r>
          </a:p>
          <a:p>
            <a:pPr lvl="1"/>
            <a:endParaRPr lang="fr-FR" dirty="0"/>
          </a:p>
          <a:p>
            <a:r>
              <a:rPr lang="fr-FR" dirty="0"/>
              <a:t>La </a:t>
            </a:r>
            <a:r>
              <a:rPr lang="fr-FR" dirty="0" err="1"/>
              <a:t>thermoplastie</a:t>
            </a:r>
            <a:r>
              <a:rPr lang="fr-FR" dirty="0"/>
              <a:t> bronchique</a:t>
            </a:r>
          </a:p>
          <a:p>
            <a:pPr lvl="1"/>
            <a:r>
              <a:rPr lang="fr-FR" dirty="0"/>
              <a:t>Limitation de l’épaisseur de la paroi bronchique</a:t>
            </a:r>
          </a:p>
          <a:p>
            <a:pPr lvl="1"/>
            <a:r>
              <a:rPr lang="fr-FR" dirty="0"/>
              <a:t>3 séances d’endoscopie interventionnelle</a:t>
            </a:r>
          </a:p>
          <a:p>
            <a:pPr lvl="2"/>
            <a:r>
              <a:rPr lang="fr-FR" dirty="0"/>
              <a:t>Application d’une énergie thermique de manière circonférentielle</a:t>
            </a:r>
          </a:p>
          <a:p>
            <a:pPr lvl="2"/>
            <a:r>
              <a:rPr lang="fr-FR" dirty="0"/>
              <a:t>Lobes traités séquentiellement sauf lobe moyen</a:t>
            </a:r>
          </a:p>
          <a:p>
            <a:pPr lvl="1"/>
            <a:r>
              <a:rPr lang="fr-FR" dirty="0"/>
              <a:t>Diminution de l’épaisseur musculaire lisse lors de la régénération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7ADD239-BF61-4C2B-A8F2-FE639BB02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Cible thérapeutique dans l’asthme : le muscle lisse bronchique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F78CF5-0383-45EE-AFD3-7A455DA370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1B21DB-2CCF-4075-8B2E-89AF5983D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094"/>
          <a:stretch/>
        </p:blipFill>
        <p:spPr>
          <a:xfrm>
            <a:off x="1300230" y="816605"/>
            <a:ext cx="2192248" cy="19959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48CC1F-AC93-4B61-99E9-D0824F5EF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703" b="7631"/>
          <a:stretch/>
        </p:blipFill>
        <p:spPr>
          <a:xfrm>
            <a:off x="1087438" y="2890652"/>
            <a:ext cx="2617832" cy="308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992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3A224A9C-B181-4F62-A9B3-3EBF714B9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230768">
            <a:off x="1329325" y="3358210"/>
            <a:ext cx="2312553" cy="278739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EDBF04F-00E2-4AB5-9718-CB4304B1F0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516" y="1464547"/>
            <a:ext cx="7204668" cy="3928905"/>
          </a:xfrm>
        </p:spPr>
        <p:txBody>
          <a:bodyPr/>
          <a:lstStyle/>
          <a:p>
            <a:r>
              <a:rPr lang="fr-FR" dirty="0"/>
              <a:t>Asthmatiques sévères </a:t>
            </a:r>
            <a:r>
              <a:rPr lang="fr-FR" dirty="0" err="1"/>
              <a:t>exacerbateurs</a:t>
            </a:r>
            <a:r>
              <a:rPr lang="fr-FR" dirty="0"/>
              <a:t> fréquents inéligibles aux biothérapies et aux protocoles</a:t>
            </a:r>
          </a:p>
          <a:p>
            <a:r>
              <a:rPr lang="fr-FR" b="1" dirty="0"/>
              <a:t>Endoscopie interventionnelle</a:t>
            </a:r>
          </a:p>
          <a:p>
            <a:pPr lvl="1"/>
            <a:r>
              <a:rPr lang="fr-FR" dirty="0"/>
              <a:t>3 séances à 3 semaines d’intervalle</a:t>
            </a:r>
          </a:p>
          <a:p>
            <a:pPr lvl="1"/>
            <a:r>
              <a:rPr lang="fr-FR" dirty="0"/>
              <a:t>Application de sonde thermique en </a:t>
            </a:r>
            <a:r>
              <a:rPr lang="fr-FR" dirty="0" err="1"/>
              <a:t>endobronchique</a:t>
            </a:r>
            <a:endParaRPr lang="fr-FR" dirty="0"/>
          </a:p>
          <a:p>
            <a:r>
              <a:rPr lang="fr-FR" b="1" dirty="0"/>
              <a:t>Objectif : </a:t>
            </a:r>
            <a:r>
              <a:rPr lang="fr-FR" dirty="0"/>
              <a:t>Réduction de l’épaisseur de la paroi bronchique + diminution de l’activité contractile du muscle lisse bronchique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FC3FD3A-C5CA-48E6-9A4E-3450F3A8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Ciblons le muscle lisse bronchique : la </a:t>
            </a:r>
            <a:r>
              <a:rPr lang="fr-FR" dirty="0" err="1"/>
              <a:t>thermoplastie</a:t>
            </a:r>
            <a:r>
              <a:rPr lang="fr-FR" dirty="0"/>
              <a:t> bronchique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1DC2E4-F182-43E2-9BC1-C59CA966B0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53CCF2-8B5B-445A-8FE1-A3D5A39E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63"/>
          <a:stretch/>
        </p:blipFill>
        <p:spPr>
          <a:xfrm>
            <a:off x="0" y="709248"/>
            <a:ext cx="4435626" cy="32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402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6D2C791-8491-4FE5-B104-F1A77A30D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2736" y="4045351"/>
            <a:ext cx="6454371" cy="1904036"/>
          </a:xfrm>
        </p:spPr>
        <p:txBody>
          <a:bodyPr/>
          <a:lstStyle/>
          <a:p>
            <a:r>
              <a:rPr lang="fr-FR" dirty="0"/>
              <a:t>Essai clinique avec </a:t>
            </a:r>
            <a:r>
              <a:rPr lang="fr-FR" b="1" dirty="0">
                <a:solidFill>
                  <a:srgbClr val="C00000"/>
                </a:solidFill>
              </a:rPr>
              <a:t>procédure </a:t>
            </a:r>
            <a:r>
              <a:rPr lang="fr-FR" b="1" dirty="0" err="1">
                <a:solidFill>
                  <a:srgbClr val="C00000"/>
                </a:solidFill>
              </a:rPr>
              <a:t>sham</a:t>
            </a:r>
            <a:endParaRPr lang="fr-FR" b="1" dirty="0">
              <a:solidFill>
                <a:srgbClr val="C00000"/>
              </a:solidFill>
            </a:endParaRPr>
          </a:p>
          <a:p>
            <a:r>
              <a:rPr lang="fr-FR" dirty="0">
                <a:solidFill>
                  <a:srgbClr val="00B050"/>
                </a:solidFill>
              </a:rPr>
              <a:t>Diminution des exacerbations sévères</a:t>
            </a:r>
          </a:p>
          <a:p>
            <a:r>
              <a:rPr lang="fr-FR" dirty="0"/>
              <a:t>Amélioration sensible de la qualité de vie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AF5A5D-05C3-43CB-9C34-28A619F0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Ciblons le muscle lisse bronchique : la </a:t>
            </a:r>
            <a:r>
              <a:rPr lang="fr-FR" dirty="0" err="1"/>
              <a:t>thermoplastie</a:t>
            </a:r>
            <a:r>
              <a:rPr lang="fr-FR" dirty="0"/>
              <a:t> bronchique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61E30A5-E052-4690-9BD4-DB7207DA1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Castro, M., et al., </a:t>
            </a:r>
            <a:r>
              <a:rPr lang="en-US" dirty="0"/>
              <a:t>Effectiveness and safety of bronchial </a:t>
            </a:r>
            <a:r>
              <a:rPr lang="en-US" dirty="0" err="1"/>
              <a:t>thermoplasty</a:t>
            </a:r>
            <a:r>
              <a:rPr lang="en-US" dirty="0"/>
              <a:t> in the treatment of severe asthma: a multicenter, randomized, double-blind, sham-controlled clinical trial.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(2): p. 116-24.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8E96CF-4FB6-4740-A96B-77C86AA09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3" y="938871"/>
            <a:ext cx="4824265" cy="481722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B0DFFC-E01E-47AE-B292-58B778DAF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761" y="858970"/>
            <a:ext cx="5221013" cy="309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979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7B556F-CA79-4914-8EB9-78274A87A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612" y="3976476"/>
            <a:ext cx="6533166" cy="1880313"/>
          </a:xfrm>
        </p:spPr>
        <p:txBody>
          <a:bodyPr/>
          <a:lstStyle/>
          <a:p>
            <a:r>
              <a:rPr lang="fr-FR" dirty="0"/>
              <a:t>Maintenance de </a:t>
            </a:r>
            <a:r>
              <a:rPr lang="fr-FR" dirty="0">
                <a:solidFill>
                  <a:srgbClr val="00B050"/>
                </a:solidFill>
              </a:rPr>
              <a:t>l’effet bénéfique</a:t>
            </a:r>
            <a:r>
              <a:rPr lang="fr-FR" dirty="0"/>
              <a:t> (exacerbations) au long cours.</a:t>
            </a:r>
          </a:p>
          <a:p>
            <a:r>
              <a:rPr lang="fr-FR" dirty="0"/>
              <a:t>Description d’atteinte structurelle post </a:t>
            </a:r>
            <a:r>
              <a:rPr lang="fr-FR" dirty="0" err="1"/>
              <a:t>thermoplastie</a:t>
            </a:r>
            <a:r>
              <a:rPr lang="fr-FR" dirty="0"/>
              <a:t> : signification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51268C9-3D72-49D9-BDDD-7A826370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Ciblons le muscle lisse bronchique : la </a:t>
            </a:r>
            <a:r>
              <a:rPr lang="fr-FR" dirty="0" err="1"/>
              <a:t>thermoplastie</a:t>
            </a:r>
            <a:r>
              <a:rPr lang="fr-FR" dirty="0"/>
              <a:t> bronchique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6CD1CCA-658A-4877-97A4-8757485843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7438" y="6049518"/>
            <a:ext cx="10781656" cy="744822"/>
          </a:xfrm>
        </p:spPr>
        <p:txBody>
          <a:bodyPr>
            <a:normAutofit fontScale="92500" lnSpcReduction="20000"/>
          </a:bodyPr>
          <a:lstStyle/>
          <a:p>
            <a:r>
              <a:rPr lang="da-DK" i="0" dirty="0"/>
              <a:t>Wechsler, M.E., et al., </a:t>
            </a:r>
            <a:r>
              <a:rPr lang="en-US" dirty="0"/>
              <a:t>Bronchial </a:t>
            </a:r>
            <a:r>
              <a:rPr lang="en-US" dirty="0" err="1"/>
              <a:t>thermoplasty</a:t>
            </a:r>
            <a:r>
              <a:rPr lang="en-US" dirty="0"/>
              <a:t>: Long-term safety and effectiveness in patients with severe persistent asthma.</a:t>
            </a:r>
            <a:r>
              <a:rPr lang="de-DE" i="0" dirty="0"/>
              <a:t> J </a:t>
            </a:r>
            <a:r>
              <a:rPr lang="de-DE" i="0" dirty="0" err="1"/>
              <a:t>Allergy</a:t>
            </a:r>
            <a:r>
              <a:rPr lang="de-DE" i="0" dirty="0"/>
              <a:t> </a:t>
            </a:r>
            <a:r>
              <a:rPr lang="de-DE" i="0" dirty="0" err="1"/>
              <a:t>Clin</a:t>
            </a:r>
            <a:r>
              <a:rPr lang="de-DE" i="0" dirty="0"/>
              <a:t> </a:t>
            </a:r>
            <a:r>
              <a:rPr lang="de-DE" i="0" dirty="0" err="1"/>
              <a:t>Immunol</a:t>
            </a:r>
            <a:r>
              <a:rPr lang="de-DE" i="0" dirty="0"/>
              <a:t>, 2013. </a:t>
            </a:r>
            <a:r>
              <a:rPr lang="de-DE" b="1" i="0" dirty="0"/>
              <a:t>132</a:t>
            </a:r>
            <a:r>
              <a:rPr lang="de-DE" i="0" dirty="0"/>
              <a:t>(6): p. 1295-302.</a:t>
            </a:r>
          </a:p>
          <a:p>
            <a:r>
              <a:rPr lang="fr-FR" i="0" dirty="0"/>
              <a:t>Thibaut de </a:t>
            </a:r>
            <a:r>
              <a:rPr lang="fr-FR" i="0" dirty="0" err="1"/>
              <a:t>Menonville</a:t>
            </a:r>
            <a:r>
              <a:rPr lang="fr-FR" i="0" dirty="0"/>
              <a:t>, C., et al., </a:t>
            </a:r>
            <a:r>
              <a:rPr lang="en-US" dirty="0"/>
              <a:t>Focal bronchial dilatations after </a:t>
            </a:r>
            <a:r>
              <a:rPr lang="en-US" dirty="0" err="1"/>
              <a:t>thermoplasty</a:t>
            </a:r>
            <a:r>
              <a:rPr lang="en-US" dirty="0"/>
              <a:t> for severe asthma.</a:t>
            </a:r>
            <a:r>
              <a:rPr lang="en-US" i="0" dirty="0"/>
              <a:t> ERJ Open Res, 2020. </a:t>
            </a:r>
            <a:r>
              <a:rPr lang="en-US" b="1" i="0" dirty="0"/>
              <a:t>6</a:t>
            </a:r>
            <a:r>
              <a:rPr lang="en-US" i="0" dirty="0"/>
              <a:t>(3).</a:t>
            </a:r>
            <a:endParaRPr lang="de-DE" b="1" i="0" dirty="0"/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03EBB24-5561-4111-8860-8CB08D102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1" y="886038"/>
            <a:ext cx="5204276" cy="49707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43CFD8B-3C81-42EA-A6D8-1BE805121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954" y="958675"/>
            <a:ext cx="5266482" cy="28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31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076CF-C741-4CE6-A809-C4CC34FD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4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8EB413-3F4E-41FD-9E05-F00301F29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76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5583B1-4817-4AF2-98C6-570564DCCD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5" y="4362450"/>
            <a:ext cx="10267950" cy="1064079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Au service de l’amélioration des prises en charge</a:t>
            </a:r>
          </a:p>
        </p:txBody>
      </p:sp>
    </p:spTree>
    <p:extLst>
      <p:ext uri="{BB962C8B-B14F-4D97-AF65-F5344CB8AC3E}">
        <p14:creationId xmlns:p14="http://schemas.microsoft.com/office/powerpoint/2010/main" val="9298034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C807566-1333-4CCA-A2A5-C37C197ED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022" y="4887361"/>
            <a:ext cx="10725778" cy="1009861"/>
          </a:xfrm>
        </p:spPr>
        <p:txBody>
          <a:bodyPr/>
          <a:lstStyle/>
          <a:p>
            <a:r>
              <a:rPr lang="fr-FR" dirty="0"/>
              <a:t>L’adhésion thérapeutique est </a:t>
            </a:r>
            <a:r>
              <a:rPr lang="fr-FR" b="1" dirty="0">
                <a:solidFill>
                  <a:srgbClr val="C00000"/>
                </a:solidFill>
              </a:rPr>
              <a:t>complexe </a:t>
            </a:r>
            <a:r>
              <a:rPr lang="fr-FR" dirty="0"/>
              <a:t>et </a:t>
            </a:r>
            <a:r>
              <a:rPr lang="fr-FR" b="1" dirty="0">
                <a:solidFill>
                  <a:srgbClr val="C00000"/>
                </a:solidFill>
              </a:rPr>
              <a:t>essentielle</a:t>
            </a:r>
            <a:r>
              <a:rPr lang="fr-FR" dirty="0"/>
              <a:t> aux soins</a:t>
            </a:r>
          </a:p>
          <a:p>
            <a:r>
              <a:rPr lang="fr-FR" b="1" dirty="0">
                <a:solidFill>
                  <a:srgbClr val="C00000"/>
                </a:solidFill>
              </a:rPr>
              <a:t>Comment l’améliorer 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1662902-3B20-4D6D-AFB3-DAA14EA00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Asthme et maladie chronique : l’adhésion thérapeutique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340058-2D10-44CE-A247-8AA3A4DC0E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/>
              <a:t>Schneider, M.P., et al., </a:t>
            </a:r>
            <a:r>
              <a:rPr lang="en-US" dirty="0"/>
              <a:t>[Medication adherence in chronic patients: from its concepts to its management in primary care].</a:t>
            </a:r>
            <a:r>
              <a:rPr lang="en-US" i="0" dirty="0"/>
              <a:t> Rev Med Suisse, 2013. </a:t>
            </a:r>
            <a:r>
              <a:rPr lang="en-US" b="1" i="0" dirty="0"/>
              <a:t>9</a:t>
            </a:r>
            <a:r>
              <a:rPr lang="en-US" i="0" dirty="0"/>
              <a:t>(386): p. 1032-6.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BE224D-2B5D-4AB1-9A1C-217442891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05" y="861060"/>
            <a:ext cx="3938712" cy="38060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4474CA-FD17-406C-A284-DADB8A24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042" y="898079"/>
            <a:ext cx="4637864" cy="37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89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E9827DB-BBC1-4A6A-B0E1-295C144AE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5482" y="993123"/>
            <a:ext cx="6320413" cy="4822634"/>
          </a:xfrm>
        </p:spPr>
        <p:txBody>
          <a:bodyPr/>
          <a:lstStyle/>
          <a:p>
            <a:r>
              <a:rPr lang="fr-FR" dirty="0"/>
              <a:t>Asthme = maladie chronique</a:t>
            </a:r>
          </a:p>
          <a:p>
            <a:pPr lvl="1"/>
            <a:r>
              <a:rPr lang="fr-FR" dirty="0"/>
              <a:t>Quelque soit son degré de sévérité +++</a:t>
            </a:r>
          </a:p>
          <a:p>
            <a:r>
              <a:rPr lang="fr-FR" b="1" dirty="0">
                <a:solidFill>
                  <a:srgbClr val="C00000"/>
                </a:solidFill>
              </a:rPr>
              <a:t>Fardeau</a:t>
            </a:r>
            <a:r>
              <a:rPr lang="fr-FR" dirty="0"/>
              <a:t> pour les patients </a:t>
            </a:r>
          </a:p>
          <a:p>
            <a:r>
              <a:rPr lang="fr-FR" dirty="0"/>
              <a:t>Multiples facettes parfois </a:t>
            </a:r>
            <a:r>
              <a:rPr lang="fr-FR" dirty="0">
                <a:solidFill>
                  <a:srgbClr val="00B050"/>
                </a:solidFill>
              </a:rPr>
              <a:t>sous-estimées</a:t>
            </a:r>
          </a:p>
          <a:p>
            <a:pPr lvl="1"/>
            <a:r>
              <a:rPr lang="fr-FR" dirty="0"/>
              <a:t>Impact somatique direct de la maladie</a:t>
            </a:r>
          </a:p>
          <a:p>
            <a:pPr lvl="1"/>
            <a:r>
              <a:rPr lang="fr-FR" dirty="0"/>
              <a:t>Impact sur la vision de soi, regard des autres etc.</a:t>
            </a:r>
          </a:p>
          <a:p>
            <a:pPr lvl="1"/>
            <a:r>
              <a:rPr lang="fr-FR" dirty="0"/>
              <a:t>Impact vie personnel, familial, professionnel</a:t>
            </a:r>
          </a:p>
          <a:p>
            <a:pPr lvl="1"/>
            <a:r>
              <a:rPr lang="fr-FR" dirty="0"/>
              <a:t>Changement du mode de vie</a:t>
            </a:r>
          </a:p>
          <a:p>
            <a:pPr lvl="1"/>
            <a:r>
              <a:rPr lang="fr-FR" dirty="0"/>
              <a:t>Etc.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A7B8EE3-29DC-4F6E-8965-D514A43D6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Changeons de regard sur ces maladies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8EC70E-5719-4171-B57C-D8DB0CE6A7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0" dirty="0" err="1"/>
              <a:t>Tran</a:t>
            </a:r>
            <a:r>
              <a:rPr lang="fr-FR" i="0" dirty="0"/>
              <a:t>, V.T., et al., </a:t>
            </a:r>
            <a:r>
              <a:rPr lang="en-US" dirty="0"/>
              <a:t>Taxonomy of the burden of treatment: a multi-country web-based qualitative study of patients with chronic conditions.</a:t>
            </a:r>
            <a:r>
              <a:rPr lang="en-US" i="0" dirty="0"/>
              <a:t> BMC Med, 2015. </a:t>
            </a:r>
            <a:r>
              <a:rPr lang="en-US" b="1" i="0" dirty="0"/>
              <a:t>13</a:t>
            </a:r>
            <a:r>
              <a:rPr lang="en-US" i="0" dirty="0"/>
              <a:t>: p. 115.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2004D1-0223-49BB-AF90-AF76FCBA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74" y="874312"/>
            <a:ext cx="4738440" cy="494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187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A454D96-18D7-44E7-B3CC-787388C8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décision médicale partagée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D62F10-DB8B-4A3E-B762-311443199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Wilson, S.R., et al., </a:t>
            </a:r>
            <a:r>
              <a:rPr lang="en-US" dirty="0"/>
              <a:t>Shared treatment decision making improves adherence and outcomes in poorly controlled asthma.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(6): p. 566-77.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FA263F-E0E0-4F4C-912C-18AD501F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68" y="934802"/>
            <a:ext cx="6869677" cy="4764313"/>
          </a:xfrm>
          <a:prstGeom prst="rect">
            <a:avLst/>
          </a:prstGeom>
        </p:spPr>
      </p:pic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FDA2A34F-AD33-4D52-89AB-15204151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30" y="1685621"/>
            <a:ext cx="4423264" cy="3612077"/>
          </a:xfrm>
        </p:spPr>
        <p:txBody>
          <a:bodyPr/>
          <a:lstStyle/>
          <a:p>
            <a:r>
              <a:rPr lang="fr-FR" dirty="0"/>
              <a:t>Explication du principe de décision médicale partagée</a:t>
            </a:r>
          </a:p>
          <a:p>
            <a:r>
              <a:rPr lang="fr-FR" dirty="0"/>
              <a:t>Evaluation de l’attente du patient (personnalisation)</a:t>
            </a:r>
          </a:p>
        </p:txBody>
      </p:sp>
    </p:spTree>
    <p:extLst>
      <p:ext uri="{BB962C8B-B14F-4D97-AF65-F5344CB8AC3E}">
        <p14:creationId xmlns:p14="http://schemas.microsoft.com/office/powerpoint/2010/main" val="675214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4128838-07ED-4394-8DB7-E812C000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L’asthme : Prise en charge thérapeutique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A2F8345-0BB5-4A37-BECD-B8B1FEC2B1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i="0" dirty="0" err="1"/>
              <a:t>Raherison</a:t>
            </a:r>
            <a:r>
              <a:rPr lang="fr-FR" i="0" dirty="0"/>
              <a:t>, C., et al., </a:t>
            </a:r>
            <a:r>
              <a:rPr lang="en-US" dirty="0"/>
              <a:t>Updated guidelines (2015) for management and monitoring of adult and adolescent asthmatic patients (from 12 years and older) of the </a:t>
            </a:r>
            <a:r>
              <a:rPr lang="en-US" dirty="0" err="1"/>
              <a:t>Societe</a:t>
            </a:r>
            <a:r>
              <a:rPr lang="en-US" dirty="0"/>
              <a:t> de </a:t>
            </a:r>
            <a:r>
              <a:rPr lang="en-US" dirty="0" err="1"/>
              <a:t>Pneumologie</a:t>
            </a:r>
            <a:r>
              <a:rPr lang="en-US" dirty="0"/>
              <a:t> de Langue </a:t>
            </a:r>
            <a:r>
              <a:rPr lang="en-US" dirty="0" err="1"/>
              <a:t>Francaise</a:t>
            </a:r>
            <a:r>
              <a:rPr lang="en-US" dirty="0"/>
              <a:t> (SPLF) (Full length text).</a:t>
            </a:r>
            <a:r>
              <a:rPr lang="en-US" i="0" dirty="0"/>
              <a:t> Rev Mal Respir, 2016. </a:t>
            </a:r>
            <a:r>
              <a:rPr lang="en-US" b="1" i="0" dirty="0"/>
              <a:t>33</a:t>
            </a:r>
            <a:r>
              <a:rPr lang="en-US" i="0" dirty="0"/>
              <a:t>(4): p. 279-325.</a:t>
            </a:r>
          </a:p>
          <a:p>
            <a:r>
              <a:rPr lang="en-US" i="0" dirty="0"/>
              <a:t>GINA 2020 Pocket Guide</a:t>
            </a:r>
          </a:p>
          <a:p>
            <a:endParaRPr lang="fr-FR" b="1" i="0" dirty="0"/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688C46A7-F7E8-4C2D-A389-193AC888C658}"/>
              </a:ext>
            </a:extLst>
          </p:cNvPr>
          <p:cNvSpPr txBox="1">
            <a:spLocks/>
          </p:cNvSpPr>
          <p:nvPr/>
        </p:nvSpPr>
        <p:spPr>
          <a:xfrm>
            <a:off x="839788" y="950734"/>
            <a:ext cx="10265731" cy="133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Orienté vers </a:t>
            </a:r>
            <a:r>
              <a:rPr lang="fr-FR" u="sng" dirty="0">
                <a:solidFill>
                  <a:srgbClr val="C00000"/>
                </a:solidFill>
              </a:rPr>
              <a:t>UN</a:t>
            </a:r>
            <a:r>
              <a:rPr lang="fr-FR" dirty="0">
                <a:solidFill>
                  <a:srgbClr val="C00000"/>
                </a:solidFill>
              </a:rPr>
              <a:t> objectif fondamental</a:t>
            </a:r>
            <a:r>
              <a:rPr lang="fr-FR" dirty="0"/>
              <a:t> : le contrôle de la maladie</a:t>
            </a:r>
          </a:p>
          <a:p>
            <a:r>
              <a:rPr lang="fr-FR" dirty="0"/>
              <a:t>Principale modalité : moduler l’intensité du traitement</a:t>
            </a:r>
            <a:r>
              <a:rPr lang="fr-FR" u="sng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774564-7AE3-4F52-B7CF-A717EDB9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4" y="2613497"/>
            <a:ext cx="3916834" cy="238299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F111B84-CD07-47A9-8B9D-33B76924B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240" y="2047767"/>
            <a:ext cx="6008972" cy="385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8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C693B72-744F-4158-A83F-F5BD54ED6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5830" y="1685621"/>
            <a:ext cx="4423264" cy="3612077"/>
          </a:xfrm>
        </p:spPr>
        <p:txBody>
          <a:bodyPr/>
          <a:lstStyle/>
          <a:p>
            <a:r>
              <a:rPr lang="fr-FR" dirty="0"/>
              <a:t>Explication du principe de décision médicale partagée</a:t>
            </a:r>
          </a:p>
          <a:p>
            <a:r>
              <a:rPr lang="fr-FR" dirty="0"/>
              <a:t>Evaluation de l’attente du patient (personnalisation)</a:t>
            </a:r>
          </a:p>
          <a:p>
            <a:r>
              <a:rPr lang="fr-FR" dirty="0"/>
              <a:t>S’assurer de la bonne compréhension mutuelle</a:t>
            </a:r>
          </a:p>
          <a:p>
            <a:r>
              <a:rPr lang="fr-FR" dirty="0"/>
              <a:t>Entente sur le traitement à mettre en place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A454D96-18D7-44E7-B3CC-787388C8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décision médicale partagée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D62F10-DB8B-4A3E-B762-311443199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Wilson, S.R., et al., </a:t>
            </a:r>
            <a:r>
              <a:rPr lang="en-US" dirty="0"/>
              <a:t>Shared treatment decision making improves adherence and outcomes in poorly controlled asthma.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(6): p. 566-77.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FA263F-E0E0-4F4C-912C-18AD501F5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3046"/>
          <a:stretch/>
        </p:blipFill>
        <p:spPr>
          <a:xfrm>
            <a:off x="475668" y="934803"/>
            <a:ext cx="6869677" cy="33129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A0106FE-D9CD-475C-A876-2BC98AC69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8" y="1555000"/>
            <a:ext cx="6859361" cy="387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0094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90C234-BB37-4E8D-A0B8-67C7A74D7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62" y="4612089"/>
            <a:ext cx="11336531" cy="1228228"/>
          </a:xfrm>
        </p:spPr>
        <p:txBody>
          <a:bodyPr/>
          <a:lstStyle/>
          <a:p>
            <a:r>
              <a:rPr lang="fr-FR" dirty="0">
                <a:solidFill>
                  <a:srgbClr val="00B050"/>
                </a:solidFill>
              </a:rPr>
              <a:t>Amélioration substantiell</a:t>
            </a:r>
            <a:r>
              <a:rPr lang="fr-FR" dirty="0"/>
              <a:t>e de la qualité de vie</a:t>
            </a:r>
          </a:p>
          <a:p>
            <a:r>
              <a:rPr lang="fr-FR" dirty="0">
                <a:solidFill>
                  <a:srgbClr val="00B050"/>
                </a:solidFill>
              </a:rPr>
              <a:t>Meilleure adhérence </a:t>
            </a:r>
            <a:r>
              <a:rPr lang="fr-FR" dirty="0"/>
              <a:t>au traitement de fond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498473-F9F2-4BE9-810A-50CB0D7D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décision médicale partagée dans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A86462-0FF7-4FCE-A7EB-EF06C9640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Wilson, S.R., et al., </a:t>
            </a:r>
            <a:r>
              <a:rPr lang="en-US" dirty="0"/>
              <a:t>Shared treatment decision making improves adherence and outcomes in poorly controlled asthma.</a:t>
            </a:r>
            <a:r>
              <a:rPr lang="en-US" i="0" dirty="0"/>
              <a:t> Am J Respir Crit Care Med, 2010. </a:t>
            </a:r>
            <a:r>
              <a:rPr lang="en-US" b="1" i="0" dirty="0"/>
              <a:t>181</a:t>
            </a:r>
            <a:r>
              <a:rPr lang="en-US" i="0" dirty="0"/>
              <a:t>(6): p. 566-77.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66A0A0-77A7-4C32-95B1-74EAFF8E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49" y="961014"/>
            <a:ext cx="4808916" cy="32707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7DD531-3719-4157-8F3F-69E869C3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24" y="965189"/>
            <a:ext cx="5187915" cy="32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612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90C234-BB37-4E8D-A0B8-67C7A74D7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562" y="5197205"/>
            <a:ext cx="11336531" cy="643112"/>
          </a:xfrm>
        </p:spPr>
        <p:txBody>
          <a:bodyPr>
            <a:normAutofit/>
          </a:bodyPr>
          <a:lstStyle/>
          <a:p>
            <a:r>
              <a:rPr lang="fr-FR" dirty="0"/>
              <a:t>MAIS faible nombre d’études, méthodologie hétérogène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C498473-F9F2-4BE9-810A-50CB0D7D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décision médicale partagée dans l’asthme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CA86462-0FF7-4FCE-A7EB-EF06C9640B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i="0" dirty="0"/>
              <a:t>Kew, K.M., et al., </a:t>
            </a:r>
            <a:r>
              <a:rPr lang="en-US" dirty="0"/>
              <a:t>Shared decision-making for people with asthma.</a:t>
            </a:r>
            <a:r>
              <a:rPr lang="en-US" i="0" dirty="0"/>
              <a:t> Cochrane Database Syst Rev, 2017. </a:t>
            </a:r>
            <a:r>
              <a:rPr lang="en-US" b="1" i="0" dirty="0"/>
              <a:t>10</a:t>
            </a:r>
            <a:r>
              <a:rPr lang="en-US" i="0" dirty="0"/>
              <a:t>: p. CD012330.</a:t>
            </a:r>
          </a:p>
          <a:p>
            <a:endParaRPr lang="fr-FR" b="1" i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B6609E-6086-454E-8900-BD64F59B8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097"/>
            <a:ext cx="12148457" cy="413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005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9E40DB-5315-46E5-B19E-F59EF76A1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359" y="1585128"/>
            <a:ext cx="4491793" cy="3866103"/>
          </a:xfrm>
        </p:spPr>
        <p:txBody>
          <a:bodyPr/>
          <a:lstStyle/>
          <a:p>
            <a:r>
              <a:rPr lang="fr-FR" dirty="0"/>
              <a:t>Utilisation d’applications mobiles pour améliorer le suivi de l’asthme</a:t>
            </a:r>
          </a:p>
          <a:p>
            <a:r>
              <a:rPr lang="fr-FR" dirty="0"/>
              <a:t>Questionnaires de contrôle intégrés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8968069-332F-4D68-B762-CCDA9A3A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thérapeutique et nouvelles technologies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2C9002-41FC-46EB-8592-5D2CB1B1E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/>
              <a:t>Cook, K.A., B.D. Modena, and R.A. Simon, </a:t>
            </a:r>
            <a:r>
              <a:rPr lang="en-US" dirty="0"/>
              <a:t>Improvement in Asthma Control Using a Minimally Burdensome and Proactive Smartphone Application.</a:t>
            </a:r>
            <a:r>
              <a:rPr lang="en-US" i="0" dirty="0"/>
              <a:t> J Allergy Clin Immunol </a:t>
            </a:r>
            <a:r>
              <a:rPr lang="en-US" i="0" dirty="0" err="1"/>
              <a:t>Pract</a:t>
            </a:r>
            <a:r>
              <a:rPr lang="en-US" i="0" dirty="0"/>
              <a:t>, 2016. </a:t>
            </a:r>
            <a:r>
              <a:rPr lang="en-US" b="1" i="0" dirty="0"/>
              <a:t>4</a:t>
            </a:r>
            <a:r>
              <a:rPr lang="en-US" i="0" dirty="0"/>
              <a:t>(4): p. 730-737 e1.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A47B6E-0DA9-46A8-A2DF-4643412F0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2" y="1365168"/>
            <a:ext cx="7270467" cy="41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189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9E40DB-5315-46E5-B19E-F59EF76A1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359" y="1585128"/>
            <a:ext cx="4491793" cy="4579536"/>
          </a:xfrm>
        </p:spPr>
        <p:txBody>
          <a:bodyPr>
            <a:normAutofit/>
          </a:bodyPr>
          <a:lstStyle/>
          <a:p>
            <a:r>
              <a:rPr lang="fr-FR" dirty="0"/>
              <a:t>Utilisation d’applications mobiles pour améliorer le suivi de l’asthme</a:t>
            </a:r>
          </a:p>
          <a:p>
            <a:r>
              <a:rPr lang="fr-FR" dirty="0"/>
              <a:t>Questionnaires de contrôle intégrés</a:t>
            </a:r>
          </a:p>
          <a:p>
            <a:r>
              <a:rPr lang="fr-FR" dirty="0"/>
              <a:t>Rappel de l’utilisation des traitements</a:t>
            </a:r>
          </a:p>
          <a:p>
            <a:r>
              <a:rPr lang="fr-FR" dirty="0"/>
              <a:t>Démonstration des prises thérapeutiques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8968069-332F-4D68-B762-CCDA9A3A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thérapeutique et nouvelles technologies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2C9002-41FC-46EB-8592-5D2CB1B1E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/>
              <a:t>Cook, K.A., B.D. Modena, and R.A. Simon, </a:t>
            </a:r>
            <a:r>
              <a:rPr lang="en-US" dirty="0"/>
              <a:t>Improvement in Asthma Control Using a Minimally Burdensome and Proactive Smartphone Application.</a:t>
            </a:r>
            <a:r>
              <a:rPr lang="en-US" i="0" dirty="0"/>
              <a:t> J Allergy Clin Immunol </a:t>
            </a:r>
            <a:r>
              <a:rPr lang="en-US" i="0" dirty="0" err="1"/>
              <a:t>Pract</a:t>
            </a:r>
            <a:r>
              <a:rPr lang="en-US" i="0" dirty="0"/>
              <a:t>, 2016. </a:t>
            </a:r>
            <a:r>
              <a:rPr lang="en-US" b="1" i="0" dirty="0"/>
              <a:t>4</a:t>
            </a:r>
            <a:r>
              <a:rPr lang="en-US" i="0" dirty="0"/>
              <a:t>(4): p. 730-737 e1.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D8E92D2-C339-4108-9A3D-8DEA79B9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9" y="1377093"/>
            <a:ext cx="7372405" cy="420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813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9E40DB-5315-46E5-B19E-F59EF76A1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359" y="1585128"/>
            <a:ext cx="4491793" cy="4579536"/>
          </a:xfrm>
        </p:spPr>
        <p:txBody>
          <a:bodyPr>
            <a:normAutofit/>
          </a:bodyPr>
          <a:lstStyle/>
          <a:p>
            <a:r>
              <a:rPr lang="fr-FR" dirty="0"/>
              <a:t>Patients asthmatiques modérés à sévères</a:t>
            </a:r>
          </a:p>
          <a:p>
            <a:r>
              <a:rPr lang="fr-FR" dirty="0"/>
              <a:t>Asthme insuffisamment contrôlé chez plus des 2/3 des patients</a:t>
            </a:r>
          </a:p>
          <a:p>
            <a:r>
              <a:rPr lang="fr-FR" dirty="0">
                <a:solidFill>
                  <a:srgbClr val="00B050"/>
                </a:solidFill>
              </a:rPr>
              <a:t>Amélioration du contrôle </a:t>
            </a:r>
            <a:r>
              <a:rPr lang="fr-FR" dirty="0"/>
              <a:t>de l’asthme via l’utilisation de l’application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8968069-332F-4D68-B762-CCDA9A3A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thérapeutique et nouvelles technologies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2C9002-41FC-46EB-8592-5D2CB1B1E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/>
              <a:t>Cook, K.A., B.D. Modena, and R.A. Simon, </a:t>
            </a:r>
            <a:r>
              <a:rPr lang="en-US" dirty="0"/>
              <a:t>Improvement in Asthma Control Using a Minimally Burdensome and Proactive Smartphone Application.</a:t>
            </a:r>
            <a:r>
              <a:rPr lang="en-US" i="0" dirty="0"/>
              <a:t> J Allergy Clin Immunol </a:t>
            </a:r>
            <a:r>
              <a:rPr lang="en-US" i="0" dirty="0" err="1"/>
              <a:t>Pract</a:t>
            </a:r>
            <a:r>
              <a:rPr lang="en-US" i="0" dirty="0"/>
              <a:t>, 2016. </a:t>
            </a:r>
            <a:r>
              <a:rPr lang="en-US" b="1" i="0" dirty="0"/>
              <a:t>4</a:t>
            </a:r>
            <a:r>
              <a:rPr lang="en-US" i="0" dirty="0"/>
              <a:t>(4): p. 730-737 e1.</a:t>
            </a:r>
          </a:p>
          <a:p>
            <a:endParaRPr lang="fr-FR" b="1" i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A70A9F-97FD-473E-920C-65808320C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81" y="935712"/>
            <a:ext cx="7052397" cy="47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700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99E40DB-5315-46E5-B19E-F59EF76A1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359" y="1585128"/>
            <a:ext cx="4491793" cy="4579536"/>
          </a:xfrm>
        </p:spPr>
        <p:txBody>
          <a:bodyPr>
            <a:normAutofit/>
          </a:bodyPr>
          <a:lstStyle/>
          <a:p>
            <a:r>
              <a:rPr lang="fr-FR" dirty="0"/>
              <a:t>Patients asthmatiques modérés à sévères</a:t>
            </a:r>
          </a:p>
          <a:p>
            <a:r>
              <a:rPr lang="fr-FR" dirty="0"/>
              <a:t>Asthme insuffisamment contrôlé chez plus des 2/3 des patients</a:t>
            </a:r>
          </a:p>
          <a:p>
            <a:r>
              <a:rPr lang="fr-FR" dirty="0">
                <a:solidFill>
                  <a:srgbClr val="00B050"/>
                </a:solidFill>
              </a:rPr>
              <a:t>Amélioration du contrôle</a:t>
            </a:r>
            <a:r>
              <a:rPr lang="fr-FR" dirty="0"/>
              <a:t> de l’asthme via l’utilisation de l’application</a:t>
            </a:r>
          </a:p>
          <a:p>
            <a:r>
              <a:rPr lang="fr-FR" dirty="0">
                <a:solidFill>
                  <a:srgbClr val="00B050"/>
                </a:solidFill>
              </a:rPr>
              <a:t>Satisfaction des patients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8968069-332F-4D68-B762-CCDA9A3AF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thérapeutique et nouvelles technologies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02C9002-41FC-46EB-8592-5D2CB1B1E3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i="0" dirty="0"/>
              <a:t>Cook, K.A., B.D. Modena, and R.A. Simon, </a:t>
            </a:r>
            <a:r>
              <a:rPr lang="en-US" dirty="0"/>
              <a:t>Improvement in Asthma Control Using a Minimally Burdensome and Proactive Smartphone Application.</a:t>
            </a:r>
            <a:r>
              <a:rPr lang="en-US" i="0" dirty="0"/>
              <a:t> J Allergy Clin Immunol </a:t>
            </a:r>
            <a:r>
              <a:rPr lang="en-US" i="0" dirty="0" err="1"/>
              <a:t>Pract</a:t>
            </a:r>
            <a:r>
              <a:rPr lang="en-US" i="0" dirty="0"/>
              <a:t>, 2016. </a:t>
            </a:r>
            <a:r>
              <a:rPr lang="en-US" b="1" i="0" dirty="0"/>
              <a:t>4</a:t>
            </a:r>
            <a:r>
              <a:rPr lang="en-US" i="0" dirty="0"/>
              <a:t>(4): p. 730-737 e1.</a:t>
            </a:r>
          </a:p>
          <a:p>
            <a:endParaRPr lang="fr-FR" b="1" i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C71E2A5-B059-41DE-8BAE-07F51F8F3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1" y="1852979"/>
            <a:ext cx="7543378" cy="35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9524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F076CF-C741-4CE6-A809-C4CC34FDB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Partie 5 :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58EB413-3F4E-41FD-9E05-F00301F29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6E2268-8A41-C646-85A3-E1F596F8C5F5}" type="slidenum">
              <a:rPr lang="fr-FR" smtClean="0"/>
              <a:pPr/>
              <a:t>87</a:t>
            </a:fld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A5583B1-4817-4AF2-98C6-570564DCCD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5" y="4362450"/>
            <a:ext cx="10267950" cy="1064079"/>
          </a:xfrm>
        </p:spPr>
        <p:txBody>
          <a:bodyPr>
            <a:normAutofit/>
          </a:bodyPr>
          <a:lstStyle/>
          <a:p>
            <a:r>
              <a:rPr lang="fr-FR" sz="3200" b="1" dirty="0">
                <a:solidFill>
                  <a:srgbClr val="C00000"/>
                </a:solidFill>
              </a:rPr>
              <a:t>Avenir de la recherche dans l’asthme</a:t>
            </a:r>
          </a:p>
        </p:txBody>
      </p:sp>
    </p:spTree>
    <p:extLst>
      <p:ext uri="{BB962C8B-B14F-4D97-AF65-F5344CB8AC3E}">
        <p14:creationId xmlns:p14="http://schemas.microsoft.com/office/powerpoint/2010/main" val="40804818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D8605D6-54B1-40EC-83FF-4F852850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nécessité de synthèse des données +++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9576057-B381-4545-995C-9AF598D2AD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95E499E-A2E5-4BD5-AE7D-1596841D7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311"/>
          <a:stretch/>
        </p:blipFill>
        <p:spPr>
          <a:xfrm>
            <a:off x="314894" y="927532"/>
            <a:ext cx="2398207" cy="4839350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73A039DB-EB52-4863-B90B-1CDA85DE9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003" y="1091118"/>
            <a:ext cx="1959428" cy="638409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Clinicome</a:t>
            </a:r>
            <a:endParaRPr lang="fr-FR" dirty="0"/>
          </a:p>
        </p:txBody>
      </p:sp>
      <p:sp>
        <p:nvSpPr>
          <p:cNvPr id="7" name="Espace réservé du contenu 1">
            <a:extLst>
              <a:ext uri="{FF2B5EF4-FFF2-40B4-BE49-F238E27FC236}">
                <a16:creationId xmlns:a16="http://schemas.microsoft.com/office/drawing/2014/main" id="{9C9552A9-433D-4C25-81C4-92C37EECFE92}"/>
              </a:ext>
            </a:extLst>
          </p:cNvPr>
          <p:cNvSpPr txBox="1">
            <a:spLocks/>
          </p:cNvSpPr>
          <p:nvPr/>
        </p:nvSpPr>
        <p:spPr>
          <a:xfrm>
            <a:off x="2493668" y="2056311"/>
            <a:ext cx="1959428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Exhalome</a:t>
            </a:r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9F46B275-2506-4766-88AF-36E080A144F6}"/>
              </a:ext>
            </a:extLst>
          </p:cNvPr>
          <p:cNvSpPr txBox="1">
            <a:spLocks/>
          </p:cNvSpPr>
          <p:nvPr/>
        </p:nvSpPr>
        <p:spPr>
          <a:xfrm>
            <a:off x="2899832" y="3811742"/>
            <a:ext cx="1959428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Proteome</a:t>
            </a:r>
            <a:endParaRPr lang="fr-FR" dirty="0"/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63CDFE34-0195-4874-869F-E32AE547CEB4}"/>
              </a:ext>
            </a:extLst>
          </p:cNvPr>
          <p:cNvSpPr txBox="1">
            <a:spLocks/>
          </p:cNvSpPr>
          <p:nvPr/>
        </p:nvSpPr>
        <p:spPr>
          <a:xfrm>
            <a:off x="2875552" y="2943084"/>
            <a:ext cx="2332890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Metabolome</a:t>
            </a:r>
            <a:endParaRPr lang="fr-FR" dirty="0"/>
          </a:p>
        </p:txBody>
      </p:sp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5B1694CA-956A-4A45-B027-195CDFA7BB94}"/>
              </a:ext>
            </a:extLst>
          </p:cNvPr>
          <p:cNvSpPr txBox="1">
            <a:spLocks/>
          </p:cNvSpPr>
          <p:nvPr/>
        </p:nvSpPr>
        <p:spPr>
          <a:xfrm>
            <a:off x="2713101" y="4722413"/>
            <a:ext cx="2332890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 err="1"/>
              <a:t>Genome</a:t>
            </a:r>
            <a:endParaRPr lang="fr-FR" dirty="0"/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AD8B24FF-8EFD-40B4-8FC0-27EFBF697F33}"/>
              </a:ext>
            </a:extLst>
          </p:cNvPr>
          <p:cNvSpPr txBox="1">
            <a:spLocks/>
          </p:cNvSpPr>
          <p:nvPr/>
        </p:nvSpPr>
        <p:spPr>
          <a:xfrm>
            <a:off x="2120205" y="5455257"/>
            <a:ext cx="2925785" cy="63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dirty="0"/>
              <a:t>Transcriptome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9C7FAE39-E512-41A1-9689-5A69D75EA4AE}"/>
              </a:ext>
            </a:extLst>
          </p:cNvPr>
          <p:cNvSpPr txBox="1">
            <a:spLocks/>
          </p:cNvSpPr>
          <p:nvPr/>
        </p:nvSpPr>
        <p:spPr>
          <a:xfrm>
            <a:off x="5695084" y="1091118"/>
            <a:ext cx="6174010" cy="181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Avalanche de nouvelles données issues des analyses à haut débit</a:t>
            </a:r>
          </a:p>
          <a:p>
            <a:r>
              <a:rPr lang="fr-FR" sz="2400" dirty="0"/>
              <a:t>Quelles valeurs réelles de celles-ci ?</a:t>
            </a:r>
          </a:p>
          <a:p>
            <a:r>
              <a:rPr lang="fr-FR" sz="2400" dirty="0"/>
              <a:t>Comment les lier entre elles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5141C1D-BC15-4751-9D89-0A377A663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084" y="3323162"/>
            <a:ext cx="5974792" cy="1718455"/>
          </a:xfrm>
          <a:prstGeom prst="rect">
            <a:avLst/>
          </a:prstGeom>
        </p:spPr>
      </p:pic>
      <p:sp>
        <p:nvSpPr>
          <p:cNvPr id="10" name="Espace réservé du contenu 1">
            <a:extLst>
              <a:ext uri="{FF2B5EF4-FFF2-40B4-BE49-F238E27FC236}">
                <a16:creationId xmlns:a16="http://schemas.microsoft.com/office/drawing/2014/main" id="{074A513C-AC14-4660-9443-F2A90DC34EC1}"/>
              </a:ext>
            </a:extLst>
          </p:cNvPr>
          <p:cNvSpPr txBox="1">
            <a:spLocks/>
          </p:cNvSpPr>
          <p:nvPr/>
        </p:nvSpPr>
        <p:spPr>
          <a:xfrm>
            <a:off x="5595475" y="5289522"/>
            <a:ext cx="6174010" cy="658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Quelle application à l’échelle de l’individu ?</a:t>
            </a:r>
          </a:p>
        </p:txBody>
      </p:sp>
    </p:spTree>
    <p:extLst>
      <p:ext uri="{BB962C8B-B14F-4D97-AF65-F5344CB8AC3E}">
        <p14:creationId xmlns:p14="http://schemas.microsoft.com/office/powerpoint/2010/main" val="9537319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C18C93B-35FE-43AC-AB55-E09743A1B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345" y="1558649"/>
            <a:ext cx="4478531" cy="3763555"/>
          </a:xfrm>
        </p:spPr>
        <p:txBody>
          <a:bodyPr/>
          <a:lstStyle/>
          <a:p>
            <a:r>
              <a:rPr lang="fr-FR" dirty="0"/>
              <a:t>Nombreuses questions à résoudre</a:t>
            </a:r>
          </a:p>
          <a:p>
            <a:r>
              <a:rPr lang="fr-FR" dirty="0"/>
              <a:t>Quels effets </a:t>
            </a:r>
            <a:r>
              <a:rPr lang="fr-FR" dirty="0">
                <a:solidFill>
                  <a:srgbClr val="C00000"/>
                </a:solidFill>
              </a:rPr>
              <a:t>au long cours </a:t>
            </a:r>
            <a:r>
              <a:rPr lang="fr-FR" dirty="0"/>
              <a:t>de ces traitements ?</a:t>
            </a:r>
          </a:p>
          <a:p>
            <a:r>
              <a:rPr lang="fr-FR" dirty="0">
                <a:solidFill>
                  <a:srgbClr val="C00000"/>
                </a:solidFill>
              </a:rPr>
              <a:t>Durée</a:t>
            </a:r>
            <a:r>
              <a:rPr lang="fr-FR" dirty="0"/>
              <a:t> du traitement ?</a:t>
            </a:r>
          </a:p>
          <a:p>
            <a:r>
              <a:rPr lang="fr-FR" dirty="0"/>
              <a:t>Comment traiter les asthmes </a:t>
            </a:r>
            <a:r>
              <a:rPr lang="fr-FR" dirty="0">
                <a:solidFill>
                  <a:srgbClr val="C00000"/>
                </a:solidFill>
              </a:rPr>
              <a:t>non éosinophiliques </a:t>
            </a:r>
            <a:r>
              <a:rPr lang="fr-FR" dirty="0"/>
              <a:t>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3DB6E73-F4A6-4F67-A5B5-FB5A257D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biothérapies : un enjeu pour le futur !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C49F11-ED89-44BB-8805-6151C2E455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2220" y="6044904"/>
            <a:ext cx="10781656" cy="749978"/>
          </a:xfrm>
        </p:spPr>
        <p:txBody>
          <a:bodyPr/>
          <a:lstStyle/>
          <a:p>
            <a:r>
              <a:rPr lang="en-US" dirty="0" err="1"/>
              <a:t>Busse</a:t>
            </a:r>
            <a:r>
              <a:rPr lang="en-US" dirty="0"/>
              <a:t>, W.W., Biological treatments for severe asthma: A major advance in asthma care. </a:t>
            </a:r>
            <a:r>
              <a:rPr lang="en-US" dirty="0" err="1"/>
              <a:t>Allergol</a:t>
            </a:r>
            <a:r>
              <a:rPr lang="en-US" dirty="0"/>
              <a:t> Int, 2019. 68(2): p. 158-166.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9E2AFD-31FE-450E-80E1-A7C1EDE01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0" y="1135016"/>
            <a:ext cx="7048287" cy="461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2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B4224CC-DE82-4124-860A-C8C5857E6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40"/>
          <a:stretch/>
        </p:blipFill>
        <p:spPr>
          <a:xfrm>
            <a:off x="231289" y="663372"/>
            <a:ext cx="3176126" cy="51881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75BD3E-D76B-4A2B-8C02-5E1792CA6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20"/>
          <a:stretch/>
        </p:blipFill>
        <p:spPr>
          <a:xfrm>
            <a:off x="231289" y="1648832"/>
            <a:ext cx="2683263" cy="3688402"/>
          </a:xfrm>
          <a:prstGeom prst="rect">
            <a:avLst/>
          </a:prstGeom>
        </p:spPr>
      </p:pic>
      <p:sp>
        <p:nvSpPr>
          <p:cNvPr id="5" name="Espace réservé du numéro de diapositive 3">
            <a:extLst>
              <a:ext uri="{FF2B5EF4-FFF2-40B4-BE49-F238E27FC236}">
                <a16:creationId xmlns:a16="http://schemas.microsoft.com/office/drawing/2014/main" id="{1E9F8F31-5F0A-4D38-89F6-B8639CBFCC3F}"/>
              </a:ext>
            </a:extLst>
          </p:cNvPr>
          <p:cNvSpPr txBox="1">
            <a:spLocks/>
          </p:cNvSpPr>
          <p:nvPr/>
        </p:nvSpPr>
        <p:spPr>
          <a:xfrm>
            <a:off x="9306998" y="636640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6E2268-8A41-C646-85A3-E1F596F8C5F5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ECFBD638-F959-403C-A09A-A59559E0E8AF}"/>
              </a:ext>
            </a:extLst>
          </p:cNvPr>
          <p:cNvSpPr txBox="1">
            <a:spLocks/>
          </p:cNvSpPr>
          <p:nvPr/>
        </p:nvSpPr>
        <p:spPr>
          <a:xfrm>
            <a:off x="314894" y="107732"/>
            <a:ext cx="11554200" cy="53716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L’asthme sévère : un enjeu de santé publique !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7E38E937-1F05-4D3E-96A4-6506CF47003B}"/>
              </a:ext>
            </a:extLst>
          </p:cNvPr>
          <p:cNvSpPr txBox="1">
            <a:spLocks/>
          </p:cNvSpPr>
          <p:nvPr/>
        </p:nvSpPr>
        <p:spPr>
          <a:xfrm>
            <a:off x="1043607" y="5901578"/>
            <a:ext cx="10493735" cy="9047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Chung KF, Wenzel SE,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Brozek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JL, Bush A, Castro M,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Sterk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PJ, et al. International ERS/ATS guidelines on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definition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evaluation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treatment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severe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Eur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Respir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J. 2014;43(2):343-73.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Hekking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PP,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Wener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RR,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Amelink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Zwinderman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AH,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Bouvy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ML, Bel EH. The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prevalence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of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severe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refractory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asthma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J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Allergy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Clin </a:t>
            </a:r>
            <a:r>
              <a:rPr kumimoji="0" lang="fr-FR" sz="1400" i="0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Immunol</a:t>
            </a:r>
            <a:r>
              <a:rPr kumimoji="0" lang="fr-FR" sz="1400" i="0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. 2015;135(4):896-902.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strike="noStrike" kern="120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79C78AD-3DBE-4A5B-9D2C-297809CCC272}"/>
              </a:ext>
            </a:extLst>
          </p:cNvPr>
          <p:cNvSpPr txBox="1">
            <a:spLocks/>
          </p:cNvSpPr>
          <p:nvPr/>
        </p:nvSpPr>
        <p:spPr>
          <a:xfrm>
            <a:off x="2803979" y="702567"/>
            <a:ext cx="8551311" cy="16054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Diagnostic d’asthme confirmé, traitement optimisé</a:t>
            </a:r>
          </a:p>
          <a:p>
            <a:pPr lvl="1">
              <a:defRPr/>
            </a:pPr>
            <a:r>
              <a:rPr lang="fr-FR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Observance thérapeutique correcte, comorbidités prises en charge</a:t>
            </a:r>
          </a:p>
          <a:p>
            <a:pPr>
              <a:defRPr/>
            </a:pPr>
            <a:endParaRPr lang="fr-FR" sz="2400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1634D5-1460-474C-8860-66DD0EEA1C17}"/>
              </a:ext>
            </a:extLst>
          </p:cNvPr>
          <p:cNvSpPr txBox="1"/>
          <p:nvPr/>
        </p:nvSpPr>
        <p:spPr>
          <a:xfrm>
            <a:off x="179512" y="9714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Asthme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9D9ABE7-AF3E-4433-A5E7-B9F6613E09A6}"/>
              </a:ext>
            </a:extLst>
          </p:cNvPr>
          <p:cNvSpPr txBox="1">
            <a:spLocks/>
          </p:cNvSpPr>
          <p:nvPr/>
        </p:nvSpPr>
        <p:spPr>
          <a:xfrm>
            <a:off x="3438128" y="1863027"/>
            <a:ext cx="7567929" cy="21898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400" b="1" dirty="0">
                <a:solidFill>
                  <a:prstClr val="black"/>
                </a:solidFill>
                <a:latin typeface="+mn-lt"/>
              </a:rPr>
              <a:t>Pression thérapeutique élevée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Stade 4 and 5 du GINA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Corticostéroïdes inhalés à fortes doses associés à un autre contrôleur (Bronchodilatateur de longue durée d’action, anti-leucotriène etc.)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Et/ou une corticothérapie systémique de longue durée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B71E3E1-A90F-46BA-B654-26B1C589BC5F}"/>
              </a:ext>
            </a:extLst>
          </p:cNvPr>
          <p:cNvSpPr txBox="1"/>
          <p:nvPr/>
        </p:nvSpPr>
        <p:spPr>
          <a:xfrm>
            <a:off x="150542" y="19939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Asthme difficile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9E4D17-6241-443D-9E6E-49EACBF9AF8A}"/>
              </a:ext>
            </a:extLst>
          </p:cNvPr>
          <p:cNvSpPr/>
          <p:nvPr/>
        </p:nvSpPr>
        <p:spPr>
          <a:xfrm>
            <a:off x="1194658" y="2338317"/>
            <a:ext cx="101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</a:rPr>
              <a:t>15-20%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A944747-B300-48B1-B68E-4200996550A5}"/>
              </a:ext>
            </a:extLst>
          </p:cNvPr>
          <p:cNvSpPr/>
          <p:nvPr/>
        </p:nvSpPr>
        <p:spPr>
          <a:xfrm>
            <a:off x="321268" y="3133797"/>
            <a:ext cx="2102855" cy="1838174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F74CEE-01D0-45BB-8492-FBC534187EFA}"/>
              </a:ext>
            </a:extLst>
          </p:cNvPr>
          <p:cNvSpPr txBox="1"/>
          <p:nvPr/>
        </p:nvSpPr>
        <p:spPr>
          <a:xfrm>
            <a:off x="351248" y="376960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Asthme sévère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4%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C25FB20-C42D-47C7-8258-9A10AFC0939C}"/>
              </a:ext>
            </a:extLst>
          </p:cNvPr>
          <p:cNvSpPr txBox="1">
            <a:spLocks/>
          </p:cNvSpPr>
          <p:nvPr/>
        </p:nvSpPr>
        <p:spPr>
          <a:xfrm>
            <a:off x="3141788" y="4431048"/>
            <a:ext cx="8908410" cy="698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Morbi-mortalité importante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D92361B2-C392-4BBC-BDB4-E798C6181CFE}"/>
              </a:ext>
            </a:extLst>
          </p:cNvPr>
          <p:cNvSpPr txBox="1">
            <a:spLocks/>
          </p:cNvSpPr>
          <p:nvPr/>
        </p:nvSpPr>
        <p:spPr>
          <a:xfrm>
            <a:off x="2314151" y="5103267"/>
            <a:ext cx="8908410" cy="6981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20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 Rounded MT Bold" panose="020F07040305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Coût socioéconomique élevé (~60% du coût total tout asthme confondu)</a:t>
            </a:r>
          </a:p>
        </p:txBody>
      </p:sp>
    </p:spTree>
    <p:extLst>
      <p:ext uri="{BB962C8B-B14F-4D97-AF65-F5344CB8AC3E}">
        <p14:creationId xmlns:p14="http://schemas.microsoft.com/office/powerpoint/2010/main" val="178462970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9EFABF-EEF5-42D6-8150-7C484997A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D’un traitement généraliste à un traitement </a:t>
            </a:r>
            <a:r>
              <a:rPr lang="fr-FR" dirty="0" err="1"/>
              <a:t>personnalsié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261C2A-A0BF-430A-ACEB-791436878E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i="1" dirty="0" err="1"/>
              <a:t>Agusti</a:t>
            </a:r>
            <a:r>
              <a:rPr lang="fr-FR" i="1" dirty="0"/>
              <a:t>, </a:t>
            </a:r>
            <a:r>
              <a:rPr lang="fr-FR" i="1" dirty="0" err="1"/>
              <a:t>Eur</a:t>
            </a:r>
            <a:r>
              <a:rPr lang="fr-FR" i="1" dirty="0"/>
              <a:t> </a:t>
            </a:r>
            <a:r>
              <a:rPr lang="fr-FR" i="1" dirty="0" err="1"/>
              <a:t>Respir</a:t>
            </a:r>
            <a:r>
              <a:rPr lang="fr-FR" i="1" dirty="0"/>
              <a:t> J 2017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AA1C75-9BB5-4482-964C-23D326E6FE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2"/>
          <a:stretch/>
        </p:blipFill>
        <p:spPr>
          <a:xfrm>
            <a:off x="297034" y="1349259"/>
            <a:ext cx="11589920" cy="3031822"/>
          </a:xfrm>
          <a:prstGeom prst="rect">
            <a:avLst/>
          </a:prstGeo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EB2C9199-89FC-46D8-91AA-DB962A399FC9}"/>
              </a:ext>
            </a:extLst>
          </p:cNvPr>
          <p:cNvSpPr txBox="1">
            <a:spLocks/>
          </p:cNvSpPr>
          <p:nvPr/>
        </p:nvSpPr>
        <p:spPr>
          <a:xfrm>
            <a:off x="314895" y="4561952"/>
            <a:ext cx="11508982" cy="14017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Quel traitement proposer à quel patient ?</a:t>
            </a:r>
          </a:p>
          <a:p>
            <a:r>
              <a:rPr lang="fr-FR" dirty="0"/>
              <a:t>Comment choisir ? Quel biomarqueur ?</a:t>
            </a:r>
          </a:p>
        </p:txBody>
      </p:sp>
    </p:spTree>
    <p:extLst>
      <p:ext uri="{BB962C8B-B14F-4D97-AF65-F5344CB8AC3E}">
        <p14:creationId xmlns:p14="http://schemas.microsoft.com/office/powerpoint/2010/main" val="35127851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04CCD-3051-49D0-8FE3-D18141457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Cercle vertueux de la recherche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C3F5064-F1E9-4A2F-80B4-B21251C1E1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Created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Biorender.com</a:t>
            </a:r>
          </a:p>
        </p:txBody>
      </p:sp>
      <p:pic>
        <p:nvPicPr>
          <p:cNvPr id="114" name="Image 113">
            <a:extLst>
              <a:ext uri="{FF2B5EF4-FFF2-40B4-BE49-F238E27FC236}">
                <a16:creationId xmlns:a16="http://schemas.microsoft.com/office/drawing/2014/main" id="{C54F0782-774B-4687-8AE0-2E8FB455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5" y="794383"/>
            <a:ext cx="9260731" cy="49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043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29F8FD6-4422-CD62-5C1F-B7B841ED5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/>
              <a:t>Dorian HASSOUN, MD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C36981-ACC6-53A5-BA46-29D92A8DC31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/>
              <a:t>dorian.hassoun@univ-nantes.fr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39200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IT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5539D"/>
      </a:accent1>
      <a:accent2>
        <a:srgbClr val="E0133F"/>
      </a:accent2>
      <a:accent3>
        <a:srgbClr val="34ABD9"/>
      </a:accent3>
      <a:accent4>
        <a:srgbClr val="0D7DB9"/>
      </a:accent4>
      <a:accent5>
        <a:srgbClr val="C2202C"/>
      </a:accent5>
      <a:accent6>
        <a:srgbClr val="2B3381"/>
      </a:accent6>
      <a:hlink>
        <a:srgbClr val="7980FF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itut du thorax" id="{73397FBF-C070-4EF0-998A-50985AD964DA}" vid="{52A8BAA6-2BE0-4519-9CB5-F622AD6C5C45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Institut du thorax</Template>
  <TotalTime>0</TotalTime>
  <Words>5845</Words>
  <Application>Microsoft Office PowerPoint</Application>
  <PresentationFormat>Grand écran</PresentationFormat>
  <Paragraphs>610</Paragraphs>
  <Slides>92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92</vt:i4>
      </vt:variant>
    </vt:vector>
  </HeadingPairs>
  <TitlesOfParts>
    <vt:vector size="99" baseType="lpstr">
      <vt:lpstr>Arial</vt:lpstr>
      <vt:lpstr>Arial Rounded MT Bold</vt:lpstr>
      <vt:lpstr>Calibri</vt:lpstr>
      <vt:lpstr>Calibri Light</vt:lpstr>
      <vt:lpstr>Courier New</vt:lpstr>
      <vt:lpstr>Wingdings</vt:lpstr>
      <vt:lpstr>1_Thème Office</vt:lpstr>
      <vt:lpstr>Voie de recherche dans l’asthme</vt:lpstr>
      <vt:lpstr>Lien d’intérêt</vt:lpstr>
      <vt:lpstr>Partie 1 :</vt:lpstr>
      <vt:lpstr>L’asthme : Définition</vt:lpstr>
      <vt:lpstr>Physiopathologie de l’asthme</vt:lpstr>
      <vt:lpstr>L’inflammation bronchique dans l’asthme</vt:lpstr>
      <vt:lpstr>L’asthme : Prise en charge thérapeutique</vt:lpstr>
      <vt:lpstr>L’asthme : Prise en charge thérapeutique</vt:lpstr>
      <vt:lpstr>Présentation PowerPoint</vt:lpstr>
      <vt:lpstr>Asthme : une explosion des études cliniques et fondamentales</vt:lpstr>
      <vt:lpstr>Partie 2 : les études cliniques observationnelles</vt:lpstr>
      <vt:lpstr>Un asthme ? Des asthmes ?</vt:lpstr>
      <vt:lpstr>Un asthme ? Des asthmes ?</vt:lpstr>
      <vt:lpstr>Développement du concept de phénotypes d’asthme</vt:lpstr>
      <vt:lpstr>Développement du concept de phénotypes d’asthme</vt:lpstr>
      <vt:lpstr>Des phénotypes d’asthme universels ?</vt:lpstr>
      <vt:lpstr>Des phénotypes d’asthme universels ?</vt:lpstr>
      <vt:lpstr>Quelle stabilité pour ces phénotypes au cours du temps ?</vt:lpstr>
      <vt:lpstr>Impact des phénotypes sur le pronostic ?</vt:lpstr>
      <vt:lpstr>Impact des phénotypes sur le pronostic ?</vt:lpstr>
      <vt:lpstr>Vers une complexification des données : les omiques</vt:lpstr>
      <vt:lpstr>Hétérogénéité de l’atteinte structurelle</vt:lpstr>
      <vt:lpstr>Transcriptomique dans l’asthme : à la recherche de nouvelles signatures</vt:lpstr>
      <vt:lpstr>Transcriptomique dans l’asthme : à la recherche de nouvelles signatures</vt:lpstr>
      <vt:lpstr>Au total</vt:lpstr>
      <vt:lpstr>Au total</vt:lpstr>
      <vt:lpstr>Au total</vt:lpstr>
      <vt:lpstr>Partie 3 : La recherche interventionnelle et les essais de phase III</vt:lpstr>
      <vt:lpstr>Les acteurs de la physiopathologie de l’asthme</vt:lpstr>
      <vt:lpstr>Les acteurs de la physiopathologie de l’asthme</vt:lpstr>
      <vt:lpstr>Rôle de l’épithélium bronchique</vt:lpstr>
      <vt:lpstr>Rôle de l’épithélium bronchique</vt:lpstr>
      <vt:lpstr>Alarmines et initiation de l’inflammation éosinophilique</vt:lpstr>
      <vt:lpstr>Thymic Stromal Lymphopoietin : TSLP</vt:lpstr>
      <vt:lpstr>Alarmines et initiation de l’inflammation éosinophilique</vt:lpstr>
      <vt:lpstr>Essai de phase III - Biothérapies</vt:lpstr>
      <vt:lpstr>Essai de phase 3 (Tezepelumab)</vt:lpstr>
      <vt:lpstr>Essai de phase 3 (Tezepelumab)</vt:lpstr>
      <vt:lpstr>Essai de phase 3 (tezepelumab) : critères d’inclusion/exclusion</vt:lpstr>
      <vt:lpstr>Essai de phase 3 (tezepelumab) : critères d’inclusion/exclusion</vt:lpstr>
      <vt:lpstr>Essai de phase 3 (tezepelumab) : critères d’inclusion/exclusion</vt:lpstr>
      <vt:lpstr>Essai de phase 3 (tezepelumab) : critères d’inclusion/exclusion</vt:lpstr>
      <vt:lpstr>Essai de phase 3 (tezepelumab) : critères de jugement</vt:lpstr>
      <vt:lpstr>Essai de phase 3 (tezepelumab) : critères de jugement</vt:lpstr>
      <vt:lpstr>Essai de phase 3 (tezepelumab) : critères de jugement</vt:lpstr>
      <vt:lpstr>Essai de phase 3 (tezepelumab) : le flow chart</vt:lpstr>
      <vt:lpstr>Données démographiques à l’état de base</vt:lpstr>
      <vt:lpstr>Données démographiques à l’état de base</vt:lpstr>
      <vt:lpstr>Evaluation du contrôle de l’asthme : Score de Juniper ou ACQ</vt:lpstr>
      <vt:lpstr>Evaluation du contrôle de l’asthme : Score ACT</vt:lpstr>
      <vt:lpstr>Critère de jugement principal</vt:lpstr>
      <vt:lpstr>Critère de jugement principal</vt:lpstr>
      <vt:lpstr>Critère de jugement principal</vt:lpstr>
      <vt:lpstr>Critères secondaires : fonction respiratoire</vt:lpstr>
      <vt:lpstr>Critères secondaires : fonction respiratoire</vt:lpstr>
      <vt:lpstr>Critères secondaires : contrôle de la maladie et qualité de vie</vt:lpstr>
      <vt:lpstr>Pour conclure</vt:lpstr>
      <vt:lpstr>Essai phase III ≠ Vrai vie</vt:lpstr>
      <vt:lpstr>Perspectives</vt:lpstr>
      <vt:lpstr>L’inflammation, une cible de choix</vt:lpstr>
      <vt:lpstr>L’inflammation, une cible de choix</vt:lpstr>
      <vt:lpstr>Il n’y a pas que l’inflammation dans la vie !</vt:lpstr>
      <vt:lpstr>Le muscle lisse bronchique</vt:lpstr>
      <vt:lpstr>Le muscle lisse bronchique : dysfonction dans l’asthme</vt:lpstr>
      <vt:lpstr>Un nouvel acteur : la protéine Rac</vt:lpstr>
      <vt:lpstr>Un nouvel acteur : la protéine Rac</vt:lpstr>
      <vt:lpstr>La GTPase Rac : un acteur essentiel de la biologie cellulaire</vt:lpstr>
      <vt:lpstr>Rac1 et contraction des CML</vt:lpstr>
      <vt:lpstr>Rac1 et remodelage bronchique</vt:lpstr>
      <vt:lpstr>Rac1 et remodelage bronchique</vt:lpstr>
      <vt:lpstr>Rac1 et remodelage bronchique</vt:lpstr>
      <vt:lpstr>Cible thérapeutique dans l’asthme : le muscle lisse bronchique</vt:lpstr>
      <vt:lpstr>Ciblons le muscle lisse bronchique : la thermoplastie bronchique</vt:lpstr>
      <vt:lpstr>Ciblons le muscle lisse bronchique : la thermoplastie bronchique</vt:lpstr>
      <vt:lpstr>Ciblons le muscle lisse bronchique : la thermoplastie bronchique</vt:lpstr>
      <vt:lpstr>Partie 4 :</vt:lpstr>
      <vt:lpstr>Asthme et maladie chronique : l’adhésion thérapeutique</vt:lpstr>
      <vt:lpstr>Changeons de regard sur ces maladies</vt:lpstr>
      <vt:lpstr>La décision médicale partagée</vt:lpstr>
      <vt:lpstr>La décision médicale partagée</vt:lpstr>
      <vt:lpstr>La décision médicale partagée dans l’asthme</vt:lpstr>
      <vt:lpstr>La décision médicale partagée dans l’asthme</vt:lpstr>
      <vt:lpstr>Prise en charge thérapeutique et nouvelles technologies</vt:lpstr>
      <vt:lpstr>Prise en charge thérapeutique et nouvelles technologies</vt:lpstr>
      <vt:lpstr>Prise en charge thérapeutique et nouvelles technologies</vt:lpstr>
      <vt:lpstr>Prise en charge thérapeutique et nouvelles technologies</vt:lpstr>
      <vt:lpstr>Partie 5 :</vt:lpstr>
      <vt:lpstr>Une nécessité de synthèse des données +++</vt:lpstr>
      <vt:lpstr>Les biothérapies : un enjeu pour le futur !</vt:lpstr>
      <vt:lpstr>D’un traitement généraliste à un traitement personnalsié</vt:lpstr>
      <vt:lpstr>Cercle vertueux de la recherche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Dorian Hassoun</dc:creator>
  <cp:lastModifiedBy>Dorian Hassoun</cp:lastModifiedBy>
  <cp:revision>203</cp:revision>
  <dcterms:created xsi:type="dcterms:W3CDTF">2020-08-04T09:40:14Z</dcterms:created>
  <dcterms:modified xsi:type="dcterms:W3CDTF">2022-11-10T14:35:08Z</dcterms:modified>
</cp:coreProperties>
</file>