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tif" ContentType="image/tif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61" r:id="rId2"/>
    <p:sldId id="266" r:id="rId3"/>
    <p:sldId id="267" r:id="rId4"/>
    <p:sldId id="268" r:id="rId5"/>
    <p:sldId id="278" r:id="rId6"/>
    <p:sldId id="279" r:id="rId7"/>
    <p:sldId id="280" r:id="rId8"/>
    <p:sldId id="274" r:id="rId9"/>
    <p:sldId id="275" r:id="rId10"/>
    <p:sldId id="276" r:id="rId11"/>
    <p:sldId id="281" r:id="rId12"/>
    <p:sldId id="277" r:id="rId13"/>
    <p:sldId id="282" r:id="rId14"/>
    <p:sldId id="293" r:id="rId15"/>
    <p:sldId id="272" r:id="rId16"/>
    <p:sldId id="273" r:id="rId17"/>
    <p:sldId id="283" r:id="rId18"/>
    <p:sldId id="284" r:id="rId19"/>
    <p:sldId id="285" r:id="rId20"/>
    <p:sldId id="288" r:id="rId21"/>
    <p:sldId id="289" r:id="rId22"/>
    <p:sldId id="290" r:id="rId23"/>
    <p:sldId id="292" r:id="rId24"/>
    <p:sldId id="298" r:id="rId25"/>
    <p:sldId id="299" r:id="rId26"/>
    <p:sldId id="300" r:id="rId27"/>
    <p:sldId id="302" r:id="rId28"/>
    <p:sldId id="286" r:id="rId29"/>
    <p:sldId id="287" r:id="rId30"/>
    <p:sldId id="309" r:id="rId31"/>
    <p:sldId id="307" r:id="rId32"/>
    <p:sldId id="310" r:id="rId33"/>
    <p:sldId id="308" r:id="rId34"/>
    <p:sldId id="304" r:id="rId35"/>
    <p:sldId id="306" r:id="rId36"/>
    <p:sldId id="295" r:id="rId37"/>
    <p:sldId id="296" r:id="rId38"/>
    <p:sldId id="297" r:id="rId39"/>
    <p:sldId id="312" r:id="rId40"/>
    <p:sldId id="262" r:id="rId41"/>
    <p:sldId id="269" r:id="rId42"/>
    <p:sldId id="263" r:id="rId43"/>
    <p:sldId id="311" r:id="rId44"/>
    <p:sldId id="264" r:id="rId45"/>
    <p:sldId id="270" r:id="rId46"/>
    <p:sldId id="305" r:id="rId47"/>
    <p:sldId id="271" r:id="rId48"/>
    <p:sldId id="265" r:id="rId49"/>
    <p:sldId id="291" r:id="rId50"/>
    <p:sldId id="313" r:id="rId51"/>
    <p:sldId id="315" r:id="rId52"/>
    <p:sldId id="316" r:id="rId53"/>
    <p:sldId id="318" r:id="rId54"/>
    <p:sldId id="314" r:id="rId55"/>
    <p:sldId id="319" r:id="rId56"/>
    <p:sldId id="324" r:id="rId57"/>
    <p:sldId id="320" r:id="rId58"/>
    <p:sldId id="317" r:id="rId59"/>
    <p:sldId id="321" r:id="rId60"/>
    <p:sldId id="303" r:id="rId61"/>
    <p:sldId id="322" r:id="rId62"/>
    <p:sldId id="323" r:id="rId63"/>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536433" algn="l" rtl="0" fontAlgn="base">
      <a:spcBef>
        <a:spcPct val="0"/>
      </a:spcBef>
      <a:spcAft>
        <a:spcPct val="0"/>
      </a:spcAft>
      <a:defRPr kern="1200">
        <a:solidFill>
          <a:schemeClr val="tx1"/>
        </a:solidFill>
        <a:latin typeface="Arial" charset="0"/>
        <a:ea typeface="+mn-ea"/>
        <a:cs typeface="+mn-cs"/>
      </a:defRPr>
    </a:lvl2pPr>
    <a:lvl3pPr marL="1072866" algn="l" rtl="0" fontAlgn="base">
      <a:spcBef>
        <a:spcPct val="0"/>
      </a:spcBef>
      <a:spcAft>
        <a:spcPct val="0"/>
      </a:spcAft>
      <a:defRPr kern="1200">
        <a:solidFill>
          <a:schemeClr val="tx1"/>
        </a:solidFill>
        <a:latin typeface="Arial" charset="0"/>
        <a:ea typeface="+mn-ea"/>
        <a:cs typeface="+mn-cs"/>
      </a:defRPr>
    </a:lvl3pPr>
    <a:lvl4pPr marL="1609298" algn="l" rtl="0" fontAlgn="base">
      <a:spcBef>
        <a:spcPct val="0"/>
      </a:spcBef>
      <a:spcAft>
        <a:spcPct val="0"/>
      </a:spcAft>
      <a:defRPr kern="1200">
        <a:solidFill>
          <a:schemeClr val="tx1"/>
        </a:solidFill>
        <a:latin typeface="Arial" charset="0"/>
        <a:ea typeface="+mn-ea"/>
        <a:cs typeface="+mn-cs"/>
      </a:defRPr>
    </a:lvl4pPr>
    <a:lvl5pPr marL="2145731" algn="l" rtl="0" fontAlgn="base">
      <a:spcBef>
        <a:spcPct val="0"/>
      </a:spcBef>
      <a:spcAft>
        <a:spcPct val="0"/>
      </a:spcAft>
      <a:defRPr kern="1200">
        <a:solidFill>
          <a:schemeClr val="tx1"/>
        </a:solidFill>
        <a:latin typeface="Arial" charset="0"/>
        <a:ea typeface="+mn-ea"/>
        <a:cs typeface="+mn-cs"/>
      </a:defRPr>
    </a:lvl5pPr>
    <a:lvl6pPr marL="2682164" algn="l" defTabSz="1072866" rtl="0" eaLnBrk="1" latinLnBrk="0" hangingPunct="1">
      <a:defRPr kern="1200">
        <a:solidFill>
          <a:schemeClr val="tx1"/>
        </a:solidFill>
        <a:latin typeface="Arial" charset="0"/>
        <a:ea typeface="+mn-ea"/>
        <a:cs typeface="+mn-cs"/>
      </a:defRPr>
    </a:lvl6pPr>
    <a:lvl7pPr marL="3218597" algn="l" defTabSz="1072866" rtl="0" eaLnBrk="1" latinLnBrk="0" hangingPunct="1">
      <a:defRPr kern="1200">
        <a:solidFill>
          <a:schemeClr val="tx1"/>
        </a:solidFill>
        <a:latin typeface="Arial" charset="0"/>
        <a:ea typeface="+mn-ea"/>
        <a:cs typeface="+mn-cs"/>
      </a:defRPr>
    </a:lvl7pPr>
    <a:lvl8pPr marL="3755029" algn="l" defTabSz="1072866" rtl="0" eaLnBrk="1" latinLnBrk="0" hangingPunct="1">
      <a:defRPr kern="1200">
        <a:solidFill>
          <a:schemeClr val="tx1"/>
        </a:solidFill>
        <a:latin typeface="Arial" charset="0"/>
        <a:ea typeface="+mn-ea"/>
        <a:cs typeface="+mn-cs"/>
      </a:defRPr>
    </a:lvl8pPr>
    <a:lvl9pPr marL="4291462" algn="l" defTabSz="1072866"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6600"/>
    <a:srgbClr val="33CC33"/>
    <a:srgbClr val="6699FF"/>
    <a:srgbClr val="CC00FF"/>
    <a:srgbClr val="B2B2B2"/>
    <a:srgbClr val="FF9999"/>
    <a:srgbClr val="00FF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6911" autoAdjust="0"/>
  </p:normalViewPr>
  <p:slideViewPr>
    <p:cSldViewPr snapToGrid="0">
      <p:cViewPr varScale="1">
        <p:scale>
          <a:sx n="82" d="100"/>
          <a:sy n="82" d="100"/>
        </p:scale>
        <p:origin x="161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2837E52-C69B-4CA3-BF61-F5A1B70ACEC4}" type="datetimeFigureOut">
              <a:rPr lang="fr-FR"/>
              <a:pPr>
                <a:defRPr/>
              </a:pPr>
              <a:t>15/11/2019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B8FCF53-198F-4551-9843-6C221F023579}" type="slidenum">
              <a:rPr lang="fr-FR"/>
              <a:pPr>
                <a:defRPr/>
              </a:pPr>
              <a:t>‹N°›</a:t>
            </a:fld>
            <a:endParaRPr lang="fr-FR"/>
          </a:p>
        </p:txBody>
      </p:sp>
    </p:spTree>
    <p:extLst>
      <p:ext uri="{BB962C8B-B14F-4D97-AF65-F5344CB8AC3E}">
        <p14:creationId xmlns:p14="http://schemas.microsoft.com/office/powerpoint/2010/main" val="2105113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mn-lt"/>
        <a:ea typeface="+mn-ea"/>
        <a:cs typeface="+mn-cs"/>
      </a:defRPr>
    </a:lvl1pPr>
    <a:lvl2pPr marL="536433" algn="l" rtl="0" eaLnBrk="0" fontAlgn="base" hangingPunct="0">
      <a:spcBef>
        <a:spcPct val="30000"/>
      </a:spcBef>
      <a:spcAft>
        <a:spcPct val="0"/>
      </a:spcAft>
      <a:defRPr sz="1400" kern="1200">
        <a:solidFill>
          <a:schemeClr val="tx1"/>
        </a:solidFill>
        <a:latin typeface="+mn-lt"/>
        <a:ea typeface="+mn-ea"/>
        <a:cs typeface="+mn-cs"/>
      </a:defRPr>
    </a:lvl2pPr>
    <a:lvl3pPr marL="1072866" algn="l" rtl="0" eaLnBrk="0" fontAlgn="base" hangingPunct="0">
      <a:spcBef>
        <a:spcPct val="30000"/>
      </a:spcBef>
      <a:spcAft>
        <a:spcPct val="0"/>
      </a:spcAft>
      <a:defRPr sz="1400" kern="1200">
        <a:solidFill>
          <a:schemeClr val="tx1"/>
        </a:solidFill>
        <a:latin typeface="+mn-lt"/>
        <a:ea typeface="+mn-ea"/>
        <a:cs typeface="+mn-cs"/>
      </a:defRPr>
    </a:lvl3pPr>
    <a:lvl4pPr marL="1609298" algn="l" rtl="0" eaLnBrk="0" fontAlgn="base" hangingPunct="0">
      <a:spcBef>
        <a:spcPct val="30000"/>
      </a:spcBef>
      <a:spcAft>
        <a:spcPct val="0"/>
      </a:spcAft>
      <a:defRPr sz="1400" kern="1200">
        <a:solidFill>
          <a:schemeClr val="tx1"/>
        </a:solidFill>
        <a:latin typeface="+mn-lt"/>
        <a:ea typeface="+mn-ea"/>
        <a:cs typeface="+mn-cs"/>
      </a:defRPr>
    </a:lvl4pPr>
    <a:lvl5pPr marL="2145731" algn="l" rtl="0" eaLnBrk="0" fontAlgn="base" hangingPunct="0">
      <a:spcBef>
        <a:spcPct val="30000"/>
      </a:spcBef>
      <a:spcAft>
        <a:spcPct val="0"/>
      </a:spcAft>
      <a:defRPr sz="1400" kern="1200">
        <a:solidFill>
          <a:schemeClr val="tx1"/>
        </a:solidFill>
        <a:latin typeface="+mn-lt"/>
        <a:ea typeface="+mn-ea"/>
        <a:cs typeface="+mn-cs"/>
      </a:defRPr>
    </a:lvl5pPr>
    <a:lvl6pPr marL="2682164" algn="l" defTabSz="1072866" rtl="0" eaLnBrk="1" latinLnBrk="0" hangingPunct="1">
      <a:defRPr sz="1400" kern="1200">
        <a:solidFill>
          <a:schemeClr val="tx1"/>
        </a:solidFill>
        <a:latin typeface="+mn-lt"/>
        <a:ea typeface="+mn-ea"/>
        <a:cs typeface="+mn-cs"/>
      </a:defRPr>
    </a:lvl6pPr>
    <a:lvl7pPr marL="3218597" algn="l" defTabSz="1072866" rtl="0" eaLnBrk="1" latinLnBrk="0" hangingPunct="1">
      <a:defRPr sz="1400" kern="1200">
        <a:solidFill>
          <a:schemeClr val="tx1"/>
        </a:solidFill>
        <a:latin typeface="+mn-lt"/>
        <a:ea typeface="+mn-ea"/>
        <a:cs typeface="+mn-cs"/>
      </a:defRPr>
    </a:lvl7pPr>
    <a:lvl8pPr marL="3755029" algn="l" defTabSz="1072866" rtl="0" eaLnBrk="1" latinLnBrk="0" hangingPunct="1">
      <a:defRPr sz="1400" kern="1200">
        <a:solidFill>
          <a:schemeClr val="tx1"/>
        </a:solidFill>
        <a:latin typeface="+mn-lt"/>
        <a:ea typeface="+mn-ea"/>
        <a:cs typeface="+mn-cs"/>
      </a:defRPr>
    </a:lvl8pPr>
    <a:lvl9pPr marL="4291462" algn="l" defTabSz="107286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031"/>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3052B97-FFEB-4A20-B0DB-D16C9B7D5B8A}" type="slidenum">
              <a:rPr lang="fr-FR" altLang="fr-FR" sz="1200"/>
              <a:pPr/>
              <a:t>45</a:t>
            </a:fld>
            <a:endParaRPr lang="fr-FR" altLang="fr-FR" sz="1200"/>
          </a:p>
        </p:txBody>
      </p:sp>
      <p:sp>
        <p:nvSpPr>
          <p:cNvPr id="191491" name="Rectangle 2"/>
          <p:cNvSpPr>
            <a:spLocks noGrp="1" noRot="1" noChangeAspect="1" noChangeArrowheads="1" noTextEdit="1"/>
          </p:cNvSpPr>
          <p:nvPr>
            <p:ph type="sldImg"/>
          </p:nvPr>
        </p:nvSpPr>
        <p:spPr>
          <a:xfrm>
            <a:off x="1147763" y="687388"/>
            <a:ext cx="4565650" cy="3424237"/>
          </a:xfrm>
          <a:ln w="12700" cap="flat">
            <a:solidFill>
              <a:schemeClr val="tx1"/>
            </a:solidFill>
          </a:ln>
        </p:spPr>
      </p:sp>
      <p:sp>
        <p:nvSpPr>
          <p:cNvPr id="191492" name="Rectangle 3"/>
          <p:cNvSpPr>
            <a:spLocks noGrp="1" noChangeArrowheads="1"/>
          </p:cNvSpPr>
          <p:nvPr>
            <p:ph type="body" idx="1"/>
          </p:nvPr>
        </p:nvSpPr>
        <p:spPr>
          <a:xfrm>
            <a:off x="914400" y="4344988"/>
            <a:ext cx="5029200" cy="3848100"/>
          </a:xfrm>
          <a:noFill/>
        </p:spPr>
        <p:txBody>
          <a:bodyPr lIns="92075" tIns="46038" rIns="92075" bIns="46038"/>
          <a:lstStyle/>
          <a:p>
            <a:endParaRPr lang="en-GB" altLang="fr-FR" smtClean="0"/>
          </a:p>
        </p:txBody>
      </p:sp>
    </p:spTree>
    <p:extLst>
      <p:ext uri="{BB962C8B-B14F-4D97-AF65-F5344CB8AC3E}">
        <p14:creationId xmlns:p14="http://schemas.microsoft.com/office/powerpoint/2010/main" val="313521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031"/>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E4C30B3-1002-4293-9519-D51014326D87}" type="slidenum">
              <a:rPr lang="fr-FR" altLang="fr-FR" sz="1200"/>
              <a:pPr/>
              <a:t>47</a:t>
            </a:fld>
            <a:endParaRPr lang="fr-FR" altLang="fr-FR" sz="1200"/>
          </a:p>
        </p:txBody>
      </p:sp>
      <p:sp>
        <p:nvSpPr>
          <p:cNvPr id="192515" name="Rectangle 2"/>
          <p:cNvSpPr>
            <a:spLocks noGrp="1" noRot="1" noChangeAspect="1" noChangeArrowheads="1" noTextEdit="1"/>
          </p:cNvSpPr>
          <p:nvPr>
            <p:ph type="sldImg"/>
          </p:nvPr>
        </p:nvSpPr>
        <p:spPr>
          <a:xfrm>
            <a:off x="1147763" y="687388"/>
            <a:ext cx="4565650" cy="3424237"/>
          </a:xfrm>
          <a:ln w="12700" cap="flat">
            <a:solidFill>
              <a:schemeClr val="tx1"/>
            </a:solidFill>
          </a:ln>
        </p:spPr>
      </p:sp>
      <p:sp>
        <p:nvSpPr>
          <p:cNvPr id="192516" name="Rectangle 3"/>
          <p:cNvSpPr>
            <a:spLocks noGrp="1" noChangeArrowheads="1"/>
          </p:cNvSpPr>
          <p:nvPr>
            <p:ph type="body" idx="1"/>
          </p:nvPr>
        </p:nvSpPr>
        <p:spPr>
          <a:xfrm>
            <a:off x="914400" y="4344988"/>
            <a:ext cx="5029200" cy="3848100"/>
          </a:xfrm>
          <a:noFill/>
        </p:spPr>
        <p:txBody>
          <a:bodyPr lIns="92075" tIns="46038" rIns="92075" bIns="46038"/>
          <a:lstStyle/>
          <a:p>
            <a:endParaRPr lang="en-GB" altLang="fr-FR" smtClean="0"/>
          </a:p>
        </p:txBody>
      </p:sp>
    </p:spTree>
    <p:extLst>
      <p:ext uri="{BB962C8B-B14F-4D97-AF65-F5344CB8AC3E}">
        <p14:creationId xmlns:p14="http://schemas.microsoft.com/office/powerpoint/2010/main" val="783409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pic>
        <p:nvPicPr>
          <p:cNvPr id="5" name="Image 9" descr="bandeau_titr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30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960001" y="1855288"/>
            <a:ext cx="4788464" cy="2653832"/>
          </a:xfrm>
        </p:spPr>
        <p:txBody>
          <a:bodyPr anchor="t"/>
          <a:lstStyle>
            <a:lvl1pPr>
              <a:lnSpc>
                <a:spcPts val="4459"/>
              </a:lnSpc>
              <a:defRPr sz="3300" b="0" cap="all" baseline="0">
                <a:solidFill>
                  <a:srgbClr val="666666"/>
                </a:solidFill>
              </a:defRPr>
            </a:lvl1pPr>
          </a:lstStyle>
          <a:p>
            <a:r>
              <a:rPr lang="fr-FR" dirty="0" smtClean="0"/>
              <a:t>Cliquez pour modifier le style du titre</a:t>
            </a:r>
            <a:endParaRPr lang="fr-FR" dirty="0"/>
          </a:p>
        </p:txBody>
      </p:sp>
      <p:sp>
        <p:nvSpPr>
          <p:cNvPr id="3" name="Sous-titre 2"/>
          <p:cNvSpPr>
            <a:spLocks noGrp="1"/>
          </p:cNvSpPr>
          <p:nvPr>
            <p:ph type="subTitle" idx="1"/>
          </p:nvPr>
        </p:nvSpPr>
        <p:spPr>
          <a:xfrm>
            <a:off x="3960001" y="5805264"/>
            <a:ext cx="4788464" cy="504056"/>
          </a:xfrm>
        </p:spPr>
        <p:txBody>
          <a:bodyPr anchor="b"/>
          <a:lstStyle>
            <a:lvl1pPr marL="0" indent="0" algn="l">
              <a:buNone/>
              <a:defRPr sz="1800" cap="all" baseline="0">
                <a:solidFill>
                  <a:srgbClr val="666666"/>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9" name="Espace réservé du texte 8"/>
          <p:cNvSpPr>
            <a:spLocks noGrp="1"/>
          </p:cNvSpPr>
          <p:nvPr>
            <p:ph type="body" sz="quarter" idx="13"/>
          </p:nvPr>
        </p:nvSpPr>
        <p:spPr>
          <a:xfrm>
            <a:off x="3960001" y="4509120"/>
            <a:ext cx="4788464" cy="1224136"/>
          </a:xfrm>
        </p:spPr>
        <p:txBody>
          <a:bodyPr anchor="b"/>
          <a:lstStyle>
            <a:lvl1pPr marL="0" indent="0">
              <a:buFont typeface="Arial" pitchFamily="34" charset="0"/>
              <a:buNone/>
              <a:defRPr sz="1000" b="0">
                <a:solidFill>
                  <a:srgbClr val="666666"/>
                </a:solidFill>
              </a:defRPr>
            </a:lvl1pPr>
          </a:lstStyle>
          <a:p>
            <a:pPr lvl="0"/>
            <a:r>
              <a:rPr lang="en-US" dirty="0" smtClean="0"/>
              <a:t>Cliquez pour modifier les styles du texte du masque</a:t>
            </a:r>
          </a:p>
        </p:txBody>
      </p:sp>
      <p:sp>
        <p:nvSpPr>
          <p:cNvPr id="6" name="Espace réservé de la date 10"/>
          <p:cNvSpPr>
            <a:spLocks noGrp="1"/>
          </p:cNvSpPr>
          <p:nvPr>
            <p:ph type="dt" sz="half" idx="14"/>
          </p:nvPr>
        </p:nvSpPr>
        <p:spPr>
          <a:xfrm>
            <a:off x="3959227" y="6305552"/>
            <a:ext cx="1450975" cy="365125"/>
          </a:xfrm>
        </p:spPr>
        <p:txBody>
          <a:bodyPr/>
          <a:lstStyle>
            <a:lvl1pPr>
              <a:defRPr/>
            </a:lvl1pPr>
          </a:lstStyle>
          <a:p>
            <a:pPr>
              <a:defRPr/>
            </a:pPr>
            <a:fld id="{7BE75543-4208-46BD-83C8-558881956F2F}" type="datetime4">
              <a:rPr lang="fr-FR"/>
              <a:pPr>
                <a:defRPr/>
              </a:pPr>
              <a:t>15 novembre 2019</a:t>
            </a:fld>
            <a:endParaRPr lang="fr-FR" dirty="0"/>
          </a:p>
        </p:txBody>
      </p:sp>
      <p:sp>
        <p:nvSpPr>
          <p:cNvPr id="7" name="Espace réservé du numéro de diapositive 11"/>
          <p:cNvSpPr>
            <a:spLocks noGrp="1"/>
          </p:cNvSpPr>
          <p:nvPr>
            <p:ph type="sldNum" sz="quarter" idx="15"/>
          </p:nvPr>
        </p:nvSpPr>
        <p:spPr/>
        <p:txBody>
          <a:bodyPr/>
          <a:lstStyle>
            <a:lvl1pPr>
              <a:defRPr>
                <a:solidFill>
                  <a:schemeClr val="bg1"/>
                </a:solidFill>
              </a:defRPr>
            </a:lvl1pPr>
          </a:lstStyle>
          <a:p>
            <a:pPr>
              <a:defRPr/>
            </a:pPr>
            <a:r>
              <a:rPr lang="fr-FR"/>
              <a:t>|  PAGE </a:t>
            </a:r>
            <a:fld id="{B1455A38-33E2-4C87-8EDC-3333E2E80434}" type="slidenum">
              <a:rPr lang="fr-FR"/>
              <a:pPr>
                <a:defRPr/>
              </a:pPr>
              <a:t>‹N°›</a:t>
            </a:fld>
            <a:endParaRPr lang="fr-FR"/>
          </a:p>
        </p:txBody>
      </p:sp>
      <p:sp>
        <p:nvSpPr>
          <p:cNvPr id="8" name="Espace réservé du pied de page 12"/>
          <p:cNvSpPr>
            <a:spLocks noGrp="1"/>
          </p:cNvSpPr>
          <p:nvPr>
            <p:ph type="ftr" sz="quarter" idx="16"/>
          </p:nvPr>
        </p:nvSpPr>
        <p:spPr>
          <a:xfrm>
            <a:off x="5435602" y="6305552"/>
            <a:ext cx="2555875" cy="365125"/>
          </a:xfrm>
        </p:spPr>
        <p:txBody>
          <a:bodyPr/>
          <a:lstStyle>
            <a:lvl1pPr>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111129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rte">
    <p:spTree>
      <p:nvGrpSpPr>
        <p:cNvPr id="1" name=""/>
        <p:cNvGrpSpPr/>
        <p:nvPr/>
      </p:nvGrpSpPr>
      <p:grpSpPr>
        <a:xfrm>
          <a:off x="0" y="0"/>
          <a:ext cx="0" cy="0"/>
          <a:chOff x="0" y="0"/>
          <a:chExt cx="0" cy="0"/>
        </a:xfrm>
      </p:grpSpPr>
      <p:pic>
        <p:nvPicPr>
          <p:cNvPr id="3" name="Image 9" descr="car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6240" y="846139"/>
            <a:ext cx="8459787"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8" descr="bandeau_page_car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
            <a:ext cx="9144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Espace réservé du graphique 32"/>
          <p:cNvSpPr>
            <a:spLocks noGrp="1"/>
          </p:cNvSpPr>
          <p:nvPr>
            <p:ph type="chart" sz="quarter" idx="13"/>
          </p:nvPr>
        </p:nvSpPr>
        <p:spPr>
          <a:xfrm>
            <a:off x="899592" y="5157788"/>
            <a:ext cx="3240360" cy="863600"/>
          </a:xfrm>
        </p:spPr>
        <p:txBody>
          <a:bodyPr rtlCol="0" anchor="ctr">
            <a:noAutofit/>
          </a:bodyPr>
          <a:lstStyle>
            <a:lvl1pPr marL="0" indent="0" algn="ctr">
              <a:defRPr sz="1400"/>
            </a:lvl1pPr>
          </a:lstStyle>
          <a:p>
            <a:pPr lvl="0"/>
            <a:r>
              <a:rPr lang="en-US" noProof="0" dirty="0" smtClean="0"/>
              <a:t>Cliquez sur l'icône pour ajouter un graphique</a:t>
            </a:r>
            <a:endParaRPr lang="fr-FR" noProof="0" dirty="0"/>
          </a:p>
        </p:txBody>
      </p:sp>
      <p:sp>
        <p:nvSpPr>
          <p:cNvPr id="5" name="Espace réservé de la date 5"/>
          <p:cNvSpPr>
            <a:spLocks noGrp="1"/>
          </p:cNvSpPr>
          <p:nvPr>
            <p:ph type="dt" sz="half" idx="14"/>
          </p:nvPr>
        </p:nvSpPr>
        <p:spPr/>
        <p:txBody>
          <a:bodyPr/>
          <a:lstStyle>
            <a:lvl1pPr>
              <a:defRPr/>
            </a:lvl1pPr>
          </a:lstStyle>
          <a:p>
            <a:pPr>
              <a:defRPr/>
            </a:pPr>
            <a:fld id="{DDB18C00-F9A0-40D8-9F99-1B966B872375}" type="datetime4">
              <a:rPr lang="fr-FR"/>
              <a:pPr>
                <a:defRPr/>
              </a:pPr>
              <a:t>15 novembre 2019</a:t>
            </a:fld>
            <a:endParaRPr lang="fr-FR" dirty="0"/>
          </a:p>
        </p:txBody>
      </p:sp>
      <p:sp>
        <p:nvSpPr>
          <p:cNvPr id="6" name="Espace réservé du numéro de diapositive 6"/>
          <p:cNvSpPr>
            <a:spLocks noGrp="1"/>
          </p:cNvSpPr>
          <p:nvPr>
            <p:ph type="sldNum" sz="quarter" idx="15"/>
          </p:nvPr>
        </p:nvSpPr>
        <p:spPr/>
        <p:txBody>
          <a:bodyPr/>
          <a:lstStyle>
            <a:lvl1pPr>
              <a:defRPr/>
            </a:lvl1pPr>
          </a:lstStyle>
          <a:p>
            <a:pPr>
              <a:defRPr/>
            </a:pPr>
            <a:r>
              <a:rPr lang="fr-FR"/>
              <a:t>|  PAGE </a:t>
            </a:r>
            <a:fld id="{348DF0DA-EC8A-4015-B15E-87301C014497}" type="slidenum">
              <a:rPr lang="fr-FR"/>
              <a:pPr>
                <a:defRPr/>
              </a:pPr>
              <a:t>‹N°›</a:t>
            </a:fld>
            <a:endParaRPr lang="fr-FR"/>
          </a:p>
        </p:txBody>
      </p:sp>
      <p:sp>
        <p:nvSpPr>
          <p:cNvPr id="7" name="Espace réservé du pied de page 7"/>
          <p:cNvSpPr>
            <a:spLocks noGrp="1"/>
          </p:cNvSpPr>
          <p:nvPr>
            <p:ph type="ftr" sz="quarter" idx="16"/>
          </p:nvPr>
        </p:nvSpPr>
        <p:spPr/>
        <p:txBody>
          <a:bodyPr/>
          <a:lstStyle>
            <a:lvl1pPr>
              <a:defRPr/>
            </a:lvl1pPr>
          </a:lstStyle>
          <a:p>
            <a:pPr>
              <a:defRPr/>
            </a:pPr>
            <a:r>
              <a:rPr lang="fr-FR"/>
              <a:t>CEA | 10 AVRIL 2012</a:t>
            </a:r>
          </a:p>
        </p:txBody>
      </p:sp>
    </p:spTree>
    <p:extLst>
      <p:ext uri="{BB962C8B-B14F-4D97-AF65-F5344CB8AC3E}">
        <p14:creationId xmlns:p14="http://schemas.microsoft.com/office/powerpoint/2010/main" val="38643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exte">
    <p:spTree>
      <p:nvGrpSpPr>
        <p:cNvPr id="1" name=""/>
        <p:cNvGrpSpPr/>
        <p:nvPr/>
      </p:nvGrpSpPr>
      <p:grpSpPr>
        <a:xfrm>
          <a:off x="0" y="0"/>
          <a:ext cx="0" cy="0"/>
          <a:chOff x="0" y="0"/>
          <a:chExt cx="0" cy="0"/>
        </a:xfrm>
      </p:grpSpPr>
      <p:pic>
        <p:nvPicPr>
          <p:cNvPr id="4" name="Image 7" descr="bandeau_intercalair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09938" y="0"/>
            <a:ext cx="583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6" descr="bandeau_dernière.png"/>
          <p:cNvPicPr>
            <a:picLocks noChangeAspect="1"/>
          </p:cNvPicPr>
          <p:nvPr userDrawn="1"/>
        </p:nvPicPr>
        <p:blipFill>
          <a:blip r:embed="rId3">
            <a:extLst>
              <a:ext uri="{28A0092B-C50C-407E-A947-70E740481C1C}">
                <a14:useLocalDpi xmlns:a14="http://schemas.microsoft.com/office/drawing/2010/main" val="0"/>
              </a:ext>
            </a:extLst>
          </a:blip>
          <a:srcRect b="15350"/>
          <a:stretch>
            <a:fillRect/>
          </a:stretch>
        </p:blipFill>
        <p:spPr bwMode="auto">
          <a:xfrm>
            <a:off x="3309938" y="0"/>
            <a:ext cx="5834062"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7138800" y="5799600"/>
            <a:ext cx="1897200" cy="943200"/>
          </a:xfrm>
        </p:spPr>
        <p:txBody>
          <a:bodyPr anchor="t"/>
          <a:lstStyle>
            <a:lvl1pPr>
              <a:lnSpc>
                <a:spcPts val="1408"/>
              </a:lnSpc>
              <a:defRPr sz="1000" b="0" cap="none" baseline="0">
                <a:solidFill>
                  <a:schemeClr val="bg2"/>
                </a:solidFill>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a:xfrm>
            <a:off x="3539506" y="5799600"/>
            <a:ext cx="3552775" cy="943200"/>
          </a:xfrm>
        </p:spPr>
        <p:txBody>
          <a:bodyPr/>
          <a:lstStyle>
            <a:lvl1pPr marL="0" indent="0">
              <a:lnSpc>
                <a:spcPts val="1408"/>
              </a:lnSpc>
              <a:spcAft>
                <a:spcPts val="0"/>
              </a:spcAft>
              <a:buFont typeface="Arial" pitchFamily="34" charset="0"/>
              <a:buNone/>
              <a:defRPr sz="900">
                <a:solidFill>
                  <a:schemeClr val="bg1"/>
                </a:solidFill>
              </a:defRPr>
            </a:lvl1pPr>
            <a:lvl2pPr marL="0" indent="0">
              <a:lnSpc>
                <a:spcPts val="1408"/>
              </a:lnSpc>
              <a:spcBef>
                <a:spcPts val="939"/>
              </a:spcBef>
              <a:buFont typeface="Arial" pitchFamily="34" charset="0"/>
              <a:buNone/>
              <a:defRPr sz="800">
                <a:solidFill>
                  <a:schemeClr val="bg1"/>
                </a:solidFill>
              </a:defRPr>
            </a:lvl2pPr>
            <a:lvl3pPr marL="0" indent="0">
              <a:lnSpc>
                <a:spcPts val="1408"/>
              </a:lnSpc>
              <a:buFont typeface="Arial" pitchFamily="34" charset="0"/>
              <a:buNone/>
              <a:defRPr sz="800">
                <a:solidFill>
                  <a:schemeClr val="bg1"/>
                </a:solidFill>
              </a:defRPr>
            </a:lvl3pPr>
            <a:lvl4pPr marL="0" indent="0">
              <a:lnSpc>
                <a:spcPts val="1408"/>
              </a:lnSpc>
              <a:buFont typeface="Arial" pitchFamily="34" charset="0"/>
              <a:buNone/>
              <a:defRPr sz="800">
                <a:solidFill>
                  <a:schemeClr val="bg1"/>
                </a:solidFill>
              </a:defRPr>
            </a:lvl4pPr>
            <a:lvl5pPr marL="0" indent="0">
              <a:lnSpc>
                <a:spcPts val="1408"/>
              </a:lnSpc>
              <a:buFont typeface="Arial" pitchFamily="34" charset="0"/>
              <a:buNone/>
              <a:defRPr sz="800">
                <a:solidFill>
                  <a:schemeClr val="bg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e la date 9"/>
          <p:cNvSpPr>
            <a:spLocks noGrp="1"/>
          </p:cNvSpPr>
          <p:nvPr>
            <p:ph type="dt" sz="half" idx="10"/>
          </p:nvPr>
        </p:nvSpPr>
        <p:spPr/>
        <p:txBody>
          <a:bodyPr/>
          <a:lstStyle>
            <a:lvl1pPr>
              <a:defRPr/>
            </a:lvl1pPr>
          </a:lstStyle>
          <a:p>
            <a:pPr>
              <a:defRPr/>
            </a:pPr>
            <a:fld id="{FDA151C2-9AF3-402A-B97A-55FEAD6C2B32}" type="datetime4">
              <a:rPr lang="fr-FR"/>
              <a:pPr>
                <a:defRPr/>
              </a:pPr>
              <a:t>15 novembre 2019</a:t>
            </a:fld>
            <a:endParaRPr lang="fr-FR" dirty="0"/>
          </a:p>
        </p:txBody>
      </p:sp>
      <p:sp>
        <p:nvSpPr>
          <p:cNvPr id="7" name="Espace réservé du numéro de diapositive 10"/>
          <p:cNvSpPr>
            <a:spLocks noGrp="1"/>
          </p:cNvSpPr>
          <p:nvPr>
            <p:ph type="sldNum" sz="quarter" idx="11"/>
          </p:nvPr>
        </p:nvSpPr>
        <p:spPr>
          <a:xfrm>
            <a:off x="576265" y="5445127"/>
            <a:ext cx="1119187" cy="365125"/>
          </a:xfrm>
        </p:spPr>
        <p:txBody>
          <a:bodyPr/>
          <a:lstStyle>
            <a:lvl1pPr algn="l">
              <a:defRPr>
                <a:solidFill>
                  <a:schemeClr val="bg1"/>
                </a:solidFill>
              </a:defRPr>
            </a:lvl1pPr>
          </a:lstStyle>
          <a:p>
            <a:pPr>
              <a:defRPr/>
            </a:pPr>
            <a:r>
              <a:rPr lang="fr-FR"/>
              <a:t>|  PAGE </a:t>
            </a:r>
            <a:fld id="{45B300A1-DDA7-4336-BFD9-B1B0148129B7}" type="slidenum">
              <a:rPr lang="fr-FR"/>
              <a:pPr>
                <a:defRPr/>
              </a:pPr>
              <a:t>‹N°›</a:t>
            </a:fld>
            <a:endParaRPr lang="fr-FR"/>
          </a:p>
        </p:txBody>
      </p:sp>
      <p:sp>
        <p:nvSpPr>
          <p:cNvPr id="8" name="Espace réservé du pied de page 11"/>
          <p:cNvSpPr>
            <a:spLocks noGrp="1"/>
          </p:cNvSpPr>
          <p:nvPr>
            <p:ph type="ftr" sz="quarter" idx="12"/>
          </p:nvPr>
        </p:nvSpPr>
        <p:spPr>
          <a:xfrm>
            <a:off x="576265" y="5876927"/>
            <a:ext cx="2663825" cy="365125"/>
          </a:xfrm>
        </p:spPr>
        <p:txBody>
          <a:bodyPr/>
          <a:lstStyle>
            <a:lvl1pPr algn="l">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176163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1 visuel">
    <p:spTree>
      <p:nvGrpSpPr>
        <p:cNvPr id="1" name=""/>
        <p:cNvGrpSpPr/>
        <p:nvPr/>
      </p:nvGrpSpPr>
      <p:grpSpPr>
        <a:xfrm>
          <a:off x="0" y="0"/>
          <a:ext cx="0" cy="0"/>
          <a:chOff x="0" y="0"/>
          <a:chExt cx="0" cy="0"/>
        </a:xfrm>
      </p:grpSpPr>
      <p:pic>
        <p:nvPicPr>
          <p:cNvPr id="6" name="Image 9" descr="bandeau_titr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30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960001" y="1855288"/>
            <a:ext cx="4788464" cy="1429696"/>
          </a:xfrm>
        </p:spPr>
        <p:txBody>
          <a:bodyPr anchor="t"/>
          <a:lstStyle>
            <a:lvl1pPr>
              <a:lnSpc>
                <a:spcPts val="4459"/>
              </a:lnSpc>
              <a:defRPr sz="3300" b="0" cap="all" baseline="0">
                <a:solidFill>
                  <a:srgbClr val="666666"/>
                </a:solidFill>
              </a:defRPr>
            </a:lvl1pPr>
          </a:lstStyle>
          <a:p>
            <a:r>
              <a:rPr lang="fr-FR" dirty="0" smtClean="0"/>
              <a:t>Cliquez pour modifier le style du titre</a:t>
            </a:r>
            <a:endParaRPr lang="fr-FR" dirty="0"/>
          </a:p>
        </p:txBody>
      </p:sp>
      <p:sp>
        <p:nvSpPr>
          <p:cNvPr id="3" name="Sous-titre 2"/>
          <p:cNvSpPr>
            <a:spLocks noGrp="1"/>
          </p:cNvSpPr>
          <p:nvPr>
            <p:ph type="subTitle" idx="1"/>
          </p:nvPr>
        </p:nvSpPr>
        <p:spPr>
          <a:xfrm>
            <a:off x="3960001" y="5805264"/>
            <a:ext cx="4788464" cy="504056"/>
          </a:xfrm>
        </p:spPr>
        <p:txBody>
          <a:bodyPr anchor="b"/>
          <a:lstStyle>
            <a:lvl1pPr marL="0" indent="0" algn="l">
              <a:buNone/>
              <a:defRPr sz="1800" cap="all" baseline="0">
                <a:solidFill>
                  <a:srgbClr val="666666"/>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9" name="Espace réservé du texte 8"/>
          <p:cNvSpPr>
            <a:spLocks noGrp="1"/>
          </p:cNvSpPr>
          <p:nvPr>
            <p:ph type="body" sz="quarter" idx="13"/>
          </p:nvPr>
        </p:nvSpPr>
        <p:spPr>
          <a:xfrm>
            <a:off x="3960001" y="5445224"/>
            <a:ext cx="4788464" cy="288032"/>
          </a:xfrm>
        </p:spPr>
        <p:txBody>
          <a:bodyPr anchor="b"/>
          <a:lstStyle>
            <a:lvl1pPr marL="0" indent="0">
              <a:buFont typeface="Arial" pitchFamily="34" charset="0"/>
              <a:buNone/>
              <a:defRPr sz="1000" b="0">
                <a:solidFill>
                  <a:srgbClr val="666666"/>
                </a:solidFill>
              </a:defRPr>
            </a:lvl1pPr>
          </a:lstStyle>
          <a:p>
            <a:pPr lvl="0"/>
            <a:r>
              <a:rPr lang="en-US" dirty="0" smtClean="0"/>
              <a:t>Cliquez pour modifier les styles du texte du masque</a:t>
            </a:r>
          </a:p>
        </p:txBody>
      </p:sp>
      <p:sp>
        <p:nvSpPr>
          <p:cNvPr id="12" name="Espace réservé pour une image  11"/>
          <p:cNvSpPr>
            <a:spLocks noGrp="1"/>
          </p:cNvSpPr>
          <p:nvPr>
            <p:ph type="pic" sz="quarter" idx="14"/>
          </p:nvPr>
        </p:nvSpPr>
        <p:spPr>
          <a:xfrm>
            <a:off x="3311999" y="3311999"/>
            <a:ext cx="5832000" cy="2124000"/>
          </a:xfrm>
          <a:solidFill>
            <a:srgbClr val="666666"/>
          </a:solidFill>
        </p:spPr>
        <p:txBody>
          <a:bodyPr rtlCol="0" anchor="ctr">
            <a:noAutofit/>
          </a:bodyPr>
          <a:lstStyle>
            <a:lvl1pPr marL="0" indent="0" algn="ctr">
              <a:defRPr sz="1400">
                <a:solidFill>
                  <a:schemeClr val="bg1"/>
                </a:solidFill>
              </a:defRPr>
            </a:lvl1pPr>
          </a:lstStyle>
          <a:p>
            <a:pPr lvl="0"/>
            <a:r>
              <a:rPr lang="en-US" noProof="0" dirty="0" smtClean="0"/>
              <a:t>Cliquez sur l'icône pour ajouter une image</a:t>
            </a:r>
            <a:endParaRPr lang="fr-FR" noProof="0" dirty="0"/>
          </a:p>
        </p:txBody>
      </p:sp>
      <p:sp>
        <p:nvSpPr>
          <p:cNvPr id="7" name="Espace réservé de la date 12"/>
          <p:cNvSpPr>
            <a:spLocks noGrp="1"/>
          </p:cNvSpPr>
          <p:nvPr>
            <p:ph type="dt" sz="half" idx="15"/>
          </p:nvPr>
        </p:nvSpPr>
        <p:spPr>
          <a:xfrm>
            <a:off x="3959227" y="6305552"/>
            <a:ext cx="1450975" cy="365125"/>
          </a:xfrm>
        </p:spPr>
        <p:txBody>
          <a:bodyPr/>
          <a:lstStyle>
            <a:lvl1pPr>
              <a:defRPr/>
            </a:lvl1pPr>
          </a:lstStyle>
          <a:p>
            <a:pPr>
              <a:defRPr/>
            </a:pPr>
            <a:fld id="{D9E20761-5D76-460F-92EB-F63E15DF1AF8}" type="datetime4">
              <a:rPr lang="fr-FR"/>
              <a:pPr>
                <a:defRPr/>
              </a:pPr>
              <a:t>15 novembre 2019</a:t>
            </a:fld>
            <a:endParaRPr lang="fr-FR" dirty="0"/>
          </a:p>
        </p:txBody>
      </p:sp>
      <p:sp>
        <p:nvSpPr>
          <p:cNvPr id="8" name="Espace réservé du numéro de diapositive 13"/>
          <p:cNvSpPr>
            <a:spLocks noGrp="1"/>
          </p:cNvSpPr>
          <p:nvPr>
            <p:ph type="sldNum" sz="quarter" idx="16"/>
          </p:nvPr>
        </p:nvSpPr>
        <p:spPr/>
        <p:txBody>
          <a:bodyPr/>
          <a:lstStyle>
            <a:lvl1pPr>
              <a:defRPr>
                <a:solidFill>
                  <a:schemeClr val="bg1"/>
                </a:solidFill>
              </a:defRPr>
            </a:lvl1pPr>
          </a:lstStyle>
          <a:p>
            <a:pPr>
              <a:defRPr/>
            </a:pPr>
            <a:r>
              <a:rPr lang="fr-FR"/>
              <a:t>|  PAGE </a:t>
            </a:r>
            <a:fld id="{8C4FEBA8-C7E9-4CBB-A344-233141EB80D8}" type="slidenum">
              <a:rPr lang="fr-FR"/>
              <a:pPr>
                <a:defRPr/>
              </a:pPr>
              <a:t>‹N°›</a:t>
            </a:fld>
            <a:endParaRPr lang="fr-FR"/>
          </a:p>
        </p:txBody>
      </p:sp>
      <p:sp>
        <p:nvSpPr>
          <p:cNvPr id="10" name="Espace réservé du pied de page 14"/>
          <p:cNvSpPr>
            <a:spLocks noGrp="1"/>
          </p:cNvSpPr>
          <p:nvPr>
            <p:ph type="ftr" sz="quarter" idx="17"/>
          </p:nvPr>
        </p:nvSpPr>
        <p:spPr>
          <a:xfrm>
            <a:off x="5435602" y="6305552"/>
            <a:ext cx="2555875" cy="365125"/>
          </a:xfrm>
        </p:spPr>
        <p:txBody>
          <a:bodyPr/>
          <a:lstStyle>
            <a:lvl1pPr>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313897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3 visuels">
    <p:spTree>
      <p:nvGrpSpPr>
        <p:cNvPr id="1" name=""/>
        <p:cNvGrpSpPr/>
        <p:nvPr/>
      </p:nvGrpSpPr>
      <p:grpSpPr>
        <a:xfrm>
          <a:off x="0" y="0"/>
          <a:ext cx="0" cy="0"/>
          <a:chOff x="0" y="0"/>
          <a:chExt cx="0" cy="0"/>
        </a:xfrm>
      </p:grpSpPr>
      <p:pic>
        <p:nvPicPr>
          <p:cNvPr id="8" name="Image 9" descr="bandeau_titr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30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960001" y="1855288"/>
            <a:ext cx="4788464" cy="1429696"/>
          </a:xfrm>
        </p:spPr>
        <p:txBody>
          <a:bodyPr anchor="t"/>
          <a:lstStyle>
            <a:lvl1pPr>
              <a:lnSpc>
                <a:spcPts val="4459"/>
              </a:lnSpc>
              <a:defRPr sz="3300" b="0" cap="all" baseline="0">
                <a:solidFill>
                  <a:srgbClr val="666666"/>
                </a:solidFill>
              </a:defRPr>
            </a:lvl1pPr>
          </a:lstStyle>
          <a:p>
            <a:r>
              <a:rPr lang="fr-FR" dirty="0" smtClean="0"/>
              <a:t>Cliquez pour modifier le style du titre</a:t>
            </a:r>
            <a:endParaRPr lang="fr-FR" dirty="0"/>
          </a:p>
        </p:txBody>
      </p:sp>
      <p:sp>
        <p:nvSpPr>
          <p:cNvPr id="3" name="Sous-titre 2"/>
          <p:cNvSpPr>
            <a:spLocks noGrp="1"/>
          </p:cNvSpPr>
          <p:nvPr>
            <p:ph type="subTitle" idx="1"/>
          </p:nvPr>
        </p:nvSpPr>
        <p:spPr>
          <a:xfrm>
            <a:off x="3960001" y="5805264"/>
            <a:ext cx="4788464" cy="504056"/>
          </a:xfrm>
        </p:spPr>
        <p:txBody>
          <a:bodyPr anchor="b"/>
          <a:lstStyle>
            <a:lvl1pPr marL="0" indent="0" algn="l">
              <a:buNone/>
              <a:defRPr sz="1800" cap="all" baseline="0">
                <a:solidFill>
                  <a:srgbClr val="666666"/>
                </a:solidFill>
              </a:defRPr>
            </a:lvl1pPr>
            <a:lvl2pPr marL="536433" indent="0" algn="ctr">
              <a:buNone/>
              <a:defRPr>
                <a:solidFill>
                  <a:schemeClr val="tx1">
                    <a:tint val="75000"/>
                  </a:schemeClr>
                </a:solidFill>
              </a:defRPr>
            </a:lvl2pPr>
            <a:lvl3pPr marL="1072866" indent="0" algn="ctr">
              <a:buNone/>
              <a:defRPr>
                <a:solidFill>
                  <a:schemeClr val="tx1">
                    <a:tint val="75000"/>
                  </a:schemeClr>
                </a:solidFill>
              </a:defRPr>
            </a:lvl3pPr>
            <a:lvl4pPr marL="1609298" indent="0" algn="ctr">
              <a:buNone/>
              <a:defRPr>
                <a:solidFill>
                  <a:schemeClr val="tx1">
                    <a:tint val="75000"/>
                  </a:schemeClr>
                </a:solidFill>
              </a:defRPr>
            </a:lvl4pPr>
            <a:lvl5pPr marL="2145731" indent="0" algn="ctr">
              <a:buNone/>
              <a:defRPr>
                <a:solidFill>
                  <a:schemeClr val="tx1">
                    <a:tint val="75000"/>
                  </a:schemeClr>
                </a:solidFill>
              </a:defRPr>
            </a:lvl5pPr>
            <a:lvl6pPr marL="2682164" indent="0" algn="ctr">
              <a:buNone/>
              <a:defRPr>
                <a:solidFill>
                  <a:schemeClr val="tx1">
                    <a:tint val="75000"/>
                  </a:schemeClr>
                </a:solidFill>
              </a:defRPr>
            </a:lvl6pPr>
            <a:lvl7pPr marL="3218597" indent="0" algn="ctr">
              <a:buNone/>
              <a:defRPr>
                <a:solidFill>
                  <a:schemeClr val="tx1">
                    <a:tint val="75000"/>
                  </a:schemeClr>
                </a:solidFill>
              </a:defRPr>
            </a:lvl7pPr>
            <a:lvl8pPr marL="3755029" indent="0" algn="ctr">
              <a:buNone/>
              <a:defRPr>
                <a:solidFill>
                  <a:schemeClr val="tx1">
                    <a:tint val="75000"/>
                  </a:schemeClr>
                </a:solidFill>
              </a:defRPr>
            </a:lvl8pPr>
            <a:lvl9pPr marL="4291462"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9" name="Espace réservé du texte 8"/>
          <p:cNvSpPr>
            <a:spLocks noGrp="1"/>
          </p:cNvSpPr>
          <p:nvPr>
            <p:ph type="body" sz="quarter" idx="13"/>
          </p:nvPr>
        </p:nvSpPr>
        <p:spPr>
          <a:xfrm>
            <a:off x="3960001" y="5445224"/>
            <a:ext cx="4788464" cy="288032"/>
          </a:xfrm>
        </p:spPr>
        <p:txBody>
          <a:bodyPr anchor="b"/>
          <a:lstStyle>
            <a:lvl1pPr marL="0" indent="0">
              <a:buFont typeface="Arial" pitchFamily="34" charset="0"/>
              <a:buNone/>
              <a:defRPr sz="1000" b="0">
                <a:solidFill>
                  <a:srgbClr val="666666"/>
                </a:solidFill>
              </a:defRPr>
            </a:lvl1pPr>
          </a:lstStyle>
          <a:p>
            <a:pPr lvl="0"/>
            <a:r>
              <a:rPr lang="en-US" dirty="0" smtClean="0"/>
              <a:t>Cliquez pour modifier les styles du texte du masque</a:t>
            </a:r>
          </a:p>
        </p:txBody>
      </p:sp>
      <p:sp>
        <p:nvSpPr>
          <p:cNvPr id="21" name="Espace réservé du contenu 20"/>
          <p:cNvSpPr>
            <a:spLocks noGrp="1"/>
          </p:cNvSpPr>
          <p:nvPr>
            <p:ph sz="quarter" idx="20"/>
          </p:nvPr>
        </p:nvSpPr>
        <p:spPr>
          <a:xfrm>
            <a:off x="3312000" y="3312000"/>
            <a:ext cx="1944000" cy="2124000"/>
          </a:xfrm>
          <a:solidFill>
            <a:srgbClr val="666666"/>
          </a:solidFill>
        </p:spPr>
        <p:txBody>
          <a:bodyPr anchor="ctr"/>
          <a:lstStyle>
            <a:lvl1pPr marL="0" indent="0" algn="ctr">
              <a:defRPr sz="1400">
                <a:solidFill>
                  <a:schemeClr val="bg1"/>
                </a:solidFill>
              </a:defRPr>
            </a:lvl1pPr>
          </a:lstStyle>
          <a:p>
            <a:pPr lvl="0"/>
            <a:r>
              <a:rPr lang="en-US" dirty="0" smtClean="0"/>
              <a:t>Cliquez pour modifier les styles du texte du masque</a:t>
            </a:r>
          </a:p>
        </p:txBody>
      </p:sp>
      <p:sp>
        <p:nvSpPr>
          <p:cNvPr id="22" name="Espace réservé du contenu 20"/>
          <p:cNvSpPr>
            <a:spLocks noGrp="1"/>
          </p:cNvSpPr>
          <p:nvPr>
            <p:ph sz="quarter" idx="21"/>
          </p:nvPr>
        </p:nvSpPr>
        <p:spPr>
          <a:xfrm>
            <a:off x="5256000" y="3312000"/>
            <a:ext cx="1944000" cy="2124000"/>
          </a:xfrm>
          <a:solidFill>
            <a:srgbClr val="808080"/>
          </a:solidFill>
        </p:spPr>
        <p:txBody>
          <a:bodyPr anchor="ctr"/>
          <a:lstStyle>
            <a:lvl1pPr marL="0" indent="0" algn="ctr">
              <a:defRPr sz="1400">
                <a:solidFill>
                  <a:schemeClr val="bg1"/>
                </a:solidFill>
              </a:defRPr>
            </a:lvl1pPr>
          </a:lstStyle>
          <a:p>
            <a:pPr lvl="0"/>
            <a:r>
              <a:rPr lang="en-US" dirty="0" smtClean="0"/>
              <a:t>Cliquez pour modifier les styles du texte du masque</a:t>
            </a:r>
          </a:p>
        </p:txBody>
      </p:sp>
      <p:sp>
        <p:nvSpPr>
          <p:cNvPr id="23" name="Espace réservé du contenu 20"/>
          <p:cNvSpPr>
            <a:spLocks noGrp="1"/>
          </p:cNvSpPr>
          <p:nvPr>
            <p:ph sz="quarter" idx="22"/>
          </p:nvPr>
        </p:nvSpPr>
        <p:spPr>
          <a:xfrm>
            <a:off x="7200000" y="3312000"/>
            <a:ext cx="1944000" cy="2124000"/>
          </a:xfrm>
          <a:solidFill>
            <a:srgbClr val="B2B2B2"/>
          </a:solidFill>
        </p:spPr>
        <p:txBody>
          <a:bodyPr anchor="ctr"/>
          <a:lstStyle>
            <a:lvl1pPr marL="0" indent="0" algn="ctr">
              <a:defRPr sz="1400">
                <a:solidFill>
                  <a:schemeClr val="bg1"/>
                </a:solidFill>
              </a:defRPr>
            </a:lvl1pPr>
          </a:lstStyle>
          <a:p>
            <a:pPr lvl="0"/>
            <a:r>
              <a:rPr lang="en-US" dirty="0" smtClean="0"/>
              <a:t>Cliquez pour modifier les styles du texte du masque</a:t>
            </a:r>
          </a:p>
        </p:txBody>
      </p:sp>
      <p:sp>
        <p:nvSpPr>
          <p:cNvPr id="10" name="Espace réservé de la date 13"/>
          <p:cNvSpPr>
            <a:spLocks noGrp="1"/>
          </p:cNvSpPr>
          <p:nvPr>
            <p:ph type="dt" sz="half" idx="23"/>
          </p:nvPr>
        </p:nvSpPr>
        <p:spPr>
          <a:xfrm>
            <a:off x="3959227" y="6305552"/>
            <a:ext cx="1450975" cy="365125"/>
          </a:xfrm>
        </p:spPr>
        <p:txBody>
          <a:bodyPr/>
          <a:lstStyle>
            <a:lvl1pPr>
              <a:defRPr/>
            </a:lvl1pPr>
          </a:lstStyle>
          <a:p>
            <a:pPr>
              <a:defRPr/>
            </a:pPr>
            <a:fld id="{DECC05E7-4C2F-42A4-B27C-54452DAB538E}" type="datetime4">
              <a:rPr lang="fr-FR"/>
              <a:pPr>
                <a:defRPr/>
              </a:pPr>
              <a:t>15 novembre 2019</a:t>
            </a:fld>
            <a:endParaRPr lang="fr-FR" dirty="0"/>
          </a:p>
        </p:txBody>
      </p:sp>
      <p:sp>
        <p:nvSpPr>
          <p:cNvPr id="11" name="Espace réservé du numéro de diapositive 14"/>
          <p:cNvSpPr>
            <a:spLocks noGrp="1"/>
          </p:cNvSpPr>
          <p:nvPr>
            <p:ph type="sldNum" sz="quarter" idx="24"/>
          </p:nvPr>
        </p:nvSpPr>
        <p:spPr/>
        <p:txBody>
          <a:bodyPr/>
          <a:lstStyle>
            <a:lvl1pPr>
              <a:defRPr>
                <a:solidFill>
                  <a:schemeClr val="bg1"/>
                </a:solidFill>
              </a:defRPr>
            </a:lvl1pPr>
          </a:lstStyle>
          <a:p>
            <a:pPr>
              <a:defRPr/>
            </a:pPr>
            <a:r>
              <a:rPr lang="fr-FR"/>
              <a:t>|  PAGE </a:t>
            </a:r>
            <a:fld id="{EBF364CF-AB52-4A06-9B60-D00EA16919AD}" type="slidenum">
              <a:rPr lang="fr-FR"/>
              <a:pPr>
                <a:defRPr/>
              </a:pPr>
              <a:t>‹N°›</a:t>
            </a:fld>
            <a:endParaRPr lang="fr-FR"/>
          </a:p>
        </p:txBody>
      </p:sp>
      <p:sp>
        <p:nvSpPr>
          <p:cNvPr id="12" name="Espace réservé du pied de page 15"/>
          <p:cNvSpPr>
            <a:spLocks noGrp="1"/>
          </p:cNvSpPr>
          <p:nvPr>
            <p:ph type="ftr" sz="quarter" idx="25"/>
          </p:nvPr>
        </p:nvSpPr>
        <p:spPr>
          <a:xfrm>
            <a:off x="5435602" y="6305552"/>
            <a:ext cx="2555875" cy="365125"/>
          </a:xfrm>
        </p:spPr>
        <p:txBody>
          <a:bodyPr/>
          <a:lstStyle>
            <a:lvl1pPr>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76611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rcalaires">
    <p:spTree>
      <p:nvGrpSpPr>
        <p:cNvPr id="1" name=""/>
        <p:cNvGrpSpPr/>
        <p:nvPr/>
      </p:nvGrpSpPr>
      <p:grpSpPr>
        <a:xfrm>
          <a:off x="0" y="0"/>
          <a:ext cx="0" cy="0"/>
          <a:chOff x="0" y="0"/>
          <a:chExt cx="0" cy="0"/>
        </a:xfrm>
      </p:grpSpPr>
      <p:pic>
        <p:nvPicPr>
          <p:cNvPr id="4" name="Image 11" descr="bandeau_intercalair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09938" y="0"/>
            <a:ext cx="583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3672000" y="1949601"/>
            <a:ext cx="5364496" cy="4719761"/>
          </a:xfrm>
        </p:spPr>
        <p:txBody>
          <a:bodyPr anchor="t"/>
          <a:lstStyle>
            <a:lvl1pPr algn="l">
              <a:lnSpc>
                <a:spcPts val="3285"/>
              </a:lnSpc>
              <a:defRPr sz="2600" b="1" cap="all"/>
            </a:lvl1p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3672001" y="260649"/>
            <a:ext cx="5292488" cy="1584176"/>
          </a:xfrm>
        </p:spPr>
        <p:txBody>
          <a:bodyPr/>
          <a:lstStyle>
            <a:lvl1pPr marL="0" indent="0">
              <a:lnSpc>
                <a:spcPts val="1408"/>
              </a:lnSpc>
              <a:spcAft>
                <a:spcPts val="0"/>
              </a:spcAft>
              <a:buNone/>
              <a:defRPr sz="1000">
                <a:solidFill>
                  <a:schemeClr val="bg1"/>
                </a:solidFill>
              </a:defRPr>
            </a:lvl1pPr>
            <a:lvl2pPr marL="536433" indent="0">
              <a:buNone/>
              <a:defRPr sz="2100">
                <a:solidFill>
                  <a:schemeClr val="tx1">
                    <a:tint val="75000"/>
                  </a:schemeClr>
                </a:solidFill>
              </a:defRPr>
            </a:lvl2pPr>
            <a:lvl3pPr marL="1072866" indent="0">
              <a:buNone/>
              <a:defRPr sz="1900">
                <a:solidFill>
                  <a:schemeClr val="tx1">
                    <a:tint val="75000"/>
                  </a:schemeClr>
                </a:solidFill>
              </a:defRPr>
            </a:lvl3pPr>
            <a:lvl4pPr marL="1609298" indent="0">
              <a:buNone/>
              <a:defRPr sz="1600">
                <a:solidFill>
                  <a:schemeClr val="tx1">
                    <a:tint val="75000"/>
                  </a:schemeClr>
                </a:solidFill>
              </a:defRPr>
            </a:lvl4pPr>
            <a:lvl5pPr marL="2145731" indent="0">
              <a:buNone/>
              <a:defRPr sz="1600">
                <a:solidFill>
                  <a:schemeClr val="tx1">
                    <a:tint val="75000"/>
                  </a:schemeClr>
                </a:solidFill>
              </a:defRPr>
            </a:lvl5pPr>
            <a:lvl6pPr marL="2682164" indent="0">
              <a:buNone/>
              <a:defRPr sz="1600">
                <a:solidFill>
                  <a:schemeClr val="tx1">
                    <a:tint val="75000"/>
                  </a:schemeClr>
                </a:solidFill>
              </a:defRPr>
            </a:lvl6pPr>
            <a:lvl7pPr marL="3218597" indent="0">
              <a:buNone/>
              <a:defRPr sz="1600">
                <a:solidFill>
                  <a:schemeClr val="tx1">
                    <a:tint val="75000"/>
                  </a:schemeClr>
                </a:solidFill>
              </a:defRPr>
            </a:lvl7pPr>
            <a:lvl8pPr marL="3755029" indent="0">
              <a:buNone/>
              <a:defRPr sz="1600">
                <a:solidFill>
                  <a:schemeClr val="tx1">
                    <a:tint val="75000"/>
                  </a:schemeClr>
                </a:solidFill>
              </a:defRPr>
            </a:lvl8pPr>
            <a:lvl9pPr marL="4291462" indent="0">
              <a:buNone/>
              <a:defRPr sz="1600">
                <a:solidFill>
                  <a:schemeClr val="tx1">
                    <a:tint val="75000"/>
                  </a:schemeClr>
                </a:solidFill>
              </a:defRPr>
            </a:lvl9pPr>
          </a:lstStyle>
          <a:p>
            <a:pPr lvl="0"/>
            <a:r>
              <a:rPr lang="fr-FR" dirty="0" smtClean="0"/>
              <a:t>Cliquez pour modifier les styles du texte du masque</a:t>
            </a:r>
          </a:p>
        </p:txBody>
      </p:sp>
      <p:sp>
        <p:nvSpPr>
          <p:cNvPr id="5" name="Espace réservé de la date 6"/>
          <p:cNvSpPr>
            <a:spLocks noGrp="1"/>
          </p:cNvSpPr>
          <p:nvPr>
            <p:ph type="dt" sz="half" idx="10"/>
          </p:nvPr>
        </p:nvSpPr>
        <p:spPr/>
        <p:txBody>
          <a:bodyPr/>
          <a:lstStyle>
            <a:lvl1pPr>
              <a:defRPr/>
            </a:lvl1pPr>
          </a:lstStyle>
          <a:p>
            <a:pPr>
              <a:defRPr/>
            </a:pPr>
            <a:fld id="{726AB10A-4B25-43E7-92DC-F69796DD496E}" type="datetime4">
              <a:rPr lang="fr-FR"/>
              <a:pPr>
                <a:defRPr/>
              </a:pPr>
              <a:t>15 novembre 2019</a:t>
            </a:fld>
            <a:endParaRPr lang="fr-FR" dirty="0"/>
          </a:p>
        </p:txBody>
      </p:sp>
      <p:sp>
        <p:nvSpPr>
          <p:cNvPr id="6" name="Espace réservé du numéro de diapositive 7"/>
          <p:cNvSpPr>
            <a:spLocks noGrp="1"/>
          </p:cNvSpPr>
          <p:nvPr>
            <p:ph type="sldNum" sz="quarter" idx="11"/>
          </p:nvPr>
        </p:nvSpPr>
        <p:spPr>
          <a:xfrm>
            <a:off x="576265" y="5876927"/>
            <a:ext cx="2700337" cy="365125"/>
          </a:xfrm>
        </p:spPr>
        <p:txBody>
          <a:bodyPr/>
          <a:lstStyle>
            <a:lvl1pPr>
              <a:defRPr>
                <a:solidFill>
                  <a:schemeClr val="bg1"/>
                </a:solidFill>
              </a:defRPr>
            </a:lvl1pPr>
          </a:lstStyle>
          <a:p>
            <a:pPr>
              <a:defRPr/>
            </a:pPr>
            <a:r>
              <a:rPr lang="fr-FR"/>
              <a:t>|  PAGE </a:t>
            </a:r>
            <a:fld id="{AC4DAC0E-D445-4736-8249-E7D5EBE6990D}" type="slidenum">
              <a:rPr lang="fr-FR"/>
              <a:pPr>
                <a:defRPr/>
              </a:pPr>
              <a:t>‹N°›</a:t>
            </a:fld>
            <a:endParaRPr lang="fr-FR"/>
          </a:p>
        </p:txBody>
      </p:sp>
      <p:sp>
        <p:nvSpPr>
          <p:cNvPr id="7" name="Espace réservé du pied de page 8"/>
          <p:cNvSpPr>
            <a:spLocks noGrp="1"/>
          </p:cNvSpPr>
          <p:nvPr>
            <p:ph type="ftr" sz="quarter" idx="12"/>
          </p:nvPr>
        </p:nvSpPr>
        <p:spPr>
          <a:xfrm>
            <a:off x="576265" y="5445127"/>
            <a:ext cx="2700337" cy="365125"/>
          </a:xfrm>
        </p:spPr>
        <p:txBody>
          <a:bodyPr/>
          <a:lstStyle>
            <a:lvl1pPr algn="l">
              <a:defRPr>
                <a:solidFill>
                  <a:schemeClr val="bg1"/>
                </a:solidFill>
              </a:defRPr>
            </a:lvl1pPr>
          </a:lstStyle>
          <a:p>
            <a:pPr>
              <a:defRPr/>
            </a:pPr>
            <a:r>
              <a:rPr lang="fr-FR"/>
              <a:t>CEA | 10 AVRIL 2012</a:t>
            </a:r>
          </a:p>
        </p:txBody>
      </p:sp>
    </p:spTree>
    <p:extLst>
      <p:ext uri="{BB962C8B-B14F-4D97-AF65-F5344CB8AC3E}">
        <p14:creationId xmlns:p14="http://schemas.microsoft.com/office/powerpoint/2010/main" val="500880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spcBef>
                <a:spcPts val="2347"/>
              </a:spcBef>
              <a:spcAft>
                <a:spcPts val="1760"/>
              </a:spcAft>
              <a:defRPr/>
            </a:lvl1pPr>
            <a:lvl2pPr marL="424676" indent="0">
              <a:lnSpc>
                <a:spcPts val="3285"/>
              </a:lnSpc>
              <a:buFont typeface="Arial" pitchFamily="34" charset="0"/>
              <a:buNone/>
              <a:tabLst>
                <a:tab pos="9476979" algn="r"/>
              </a:tabLst>
              <a:defRPr sz="2600"/>
            </a:lvl2pPr>
            <a:lvl3pPr marL="424676" indent="0">
              <a:lnSpc>
                <a:spcPts val="3285"/>
              </a:lnSpc>
              <a:buFont typeface="Arial" pitchFamily="34" charset="0"/>
              <a:buNone/>
              <a:tabLst>
                <a:tab pos="9476979" algn="r"/>
              </a:tabLst>
              <a:defRPr sz="2600"/>
            </a:lvl3pPr>
            <a:lvl4pPr marL="424676" indent="0">
              <a:lnSpc>
                <a:spcPts val="3285"/>
              </a:lnSpc>
              <a:buFont typeface="Arial" pitchFamily="34" charset="0"/>
              <a:buNone/>
              <a:tabLst>
                <a:tab pos="9476979" algn="r"/>
              </a:tabLst>
              <a:defRPr sz="2600"/>
            </a:lvl4pPr>
            <a:lvl5pPr marL="424676" indent="0">
              <a:lnSpc>
                <a:spcPts val="3285"/>
              </a:lnSpc>
              <a:buNone/>
              <a:tabLst>
                <a:tab pos="9476979" algn="r"/>
              </a:tabLst>
              <a:defRPr sz="26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3"/>
          <p:cNvSpPr>
            <a:spLocks noGrp="1"/>
          </p:cNvSpPr>
          <p:nvPr>
            <p:ph type="dt" sz="half" idx="10"/>
          </p:nvPr>
        </p:nvSpPr>
        <p:spPr>
          <a:xfrm>
            <a:off x="576264" y="6305552"/>
            <a:ext cx="1450975" cy="365125"/>
          </a:xfrm>
        </p:spPr>
        <p:txBody>
          <a:bodyPr/>
          <a:lstStyle/>
          <a:p>
            <a:pPr>
              <a:defRPr/>
            </a:pPr>
            <a:fld id="{9D9BC103-40A2-4C2E-83AA-A48F7CEFC6DA}" type="datetime4">
              <a:rPr lang="fr-FR" smtClean="0"/>
              <a:pPr>
                <a:defRPr/>
              </a:pPr>
              <a:t>15 novembre 2019</a:t>
            </a:fld>
            <a:endParaRPr lang="fr-FR" dirty="0"/>
          </a:p>
        </p:txBody>
      </p:sp>
      <p:sp>
        <p:nvSpPr>
          <p:cNvPr id="8" name="Espace réservé du pied de page 4"/>
          <p:cNvSpPr>
            <a:spLocks noGrp="1"/>
          </p:cNvSpPr>
          <p:nvPr>
            <p:ph type="ftr" sz="quarter" idx="11"/>
          </p:nvPr>
        </p:nvSpPr>
        <p:spPr>
          <a:xfrm>
            <a:off x="2051052" y="6305552"/>
            <a:ext cx="5940425" cy="365125"/>
          </a:xfrm>
        </p:spPr>
        <p:txBody>
          <a:bodyPr/>
          <a:lstStyle>
            <a:lvl1pPr>
              <a:defRPr/>
            </a:lvl1pPr>
          </a:lstStyle>
          <a:p>
            <a:pPr>
              <a:defRPr/>
            </a:pPr>
            <a:r>
              <a:rPr lang="fr-FR" dirty="0" smtClean="0"/>
              <a:t>Chimie &amp; Isotopie</a:t>
            </a:r>
            <a:endParaRPr lang="fr-FR" dirty="0"/>
          </a:p>
        </p:txBody>
      </p:sp>
      <p:sp>
        <p:nvSpPr>
          <p:cNvPr id="9" name="Espace réservé du numéro de diapositive 5"/>
          <p:cNvSpPr>
            <a:spLocks noGrp="1"/>
          </p:cNvSpPr>
          <p:nvPr>
            <p:ph type="sldNum" sz="quarter" idx="12"/>
          </p:nvPr>
        </p:nvSpPr>
        <p:spPr>
          <a:xfrm>
            <a:off x="8024815" y="6303965"/>
            <a:ext cx="1119187" cy="365125"/>
          </a:xfrm>
        </p:spPr>
        <p:txBody>
          <a:bodyPr/>
          <a:lstStyle/>
          <a:p>
            <a:pPr>
              <a:defRPr/>
            </a:pPr>
            <a:r>
              <a:rPr lang="fr-FR" dirty="0" smtClean="0"/>
              <a:t>|  PAGE </a:t>
            </a:r>
            <a:fld id="{D100F22A-CFAC-4345-993E-C06491F10625}" type="slidenum">
              <a:rPr lang="fr-FR" smtClean="0"/>
              <a:pPr>
                <a:defRPr/>
              </a:pPr>
              <a:t>‹N°›</a:t>
            </a:fld>
            <a:endParaRPr lang="fr-FR" dirty="0"/>
          </a:p>
        </p:txBody>
      </p:sp>
    </p:spTree>
    <p:extLst>
      <p:ext uri="{BB962C8B-B14F-4D97-AF65-F5344CB8AC3E}">
        <p14:creationId xmlns:p14="http://schemas.microsoft.com/office/powerpoint/2010/main" val="36620606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9D9BC103-40A2-4C2E-83AA-A48F7CEFC6DA}" type="datetime4">
              <a:rPr lang="fr-FR"/>
              <a:pPr>
                <a:defRPr/>
              </a:pPr>
              <a:t>15 novembre 2019</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dirty="0" smtClean="0"/>
              <a:t>Chimie &amp; Isotopie</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PAGE </a:t>
            </a:r>
            <a:fld id="{D100F22A-CFAC-4345-993E-C06491F10625}" type="slidenum">
              <a:rPr lang="fr-FR"/>
              <a:pPr>
                <a:defRPr/>
              </a:pPr>
              <a:t>‹N°›</a:t>
            </a:fld>
            <a:endParaRPr lang="fr-FR"/>
          </a:p>
        </p:txBody>
      </p:sp>
    </p:spTree>
    <p:extLst>
      <p:ext uri="{BB962C8B-B14F-4D97-AF65-F5344CB8AC3E}">
        <p14:creationId xmlns:p14="http://schemas.microsoft.com/office/powerpoint/2010/main" val="2881019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1 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Espace réservé du contenu 20"/>
          <p:cNvSpPr>
            <a:spLocks noGrp="1"/>
          </p:cNvSpPr>
          <p:nvPr>
            <p:ph sz="quarter" idx="20"/>
          </p:nvPr>
        </p:nvSpPr>
        <p:spPr>
          <a:xfrm>
            <a:off x="5148000" y="2016000"/>
            <a:ext cx="3492000" cy="3690000"/>
          </a:xfrm>
          <a:solidFill>
            <a:srgbClr val="666666"/>
          </a:solidFill>
        </p:spPr>
        <p:txBody>
          <a:bodyPr anchor="ctr"/>
          <a:lstStyle>
            <a:lvl1pPr marL="0" indent="0" algn="ctr">
              <a:defRPr sz="1400">
                <a:solidFill>
                  <a:schemeClr val="bg1"/>
                </a:solidFill>
              </a:defRPr>
            </a:lvl1pPr>
          </a:lstStyle>
          <a:p>
            <a:pPr lvl="0"/>
            <a:r>
              <a:rPr lang="en-US" dirty="0" smtClean="0"/>
              <a:t>Cliquez pour modifier les styles du texte du masque</a:t>
            </a:r>
          </a:p>
        </p:txBody>
      </p:sp>
      <p:sp>
        <p:nvSpPr>
          <p:cNvPr id="5" name="Espace réservé de la date 3"/>
          <p:cNvSpPr>
            <a:spLocks noGrp="1"/>
          </p:cNvSpPr>
          <p:nvPr>
            <p:ph type="dt" sz="half" idx="21"/>
          </p:nvPr>
        </p:nvSpPr>
        <p:spPr/>
        <p:txBody>
          <a:bodyPr/>
          <a:lstStyle>
            <a:lvl1pPr>
              <a:defRPr/>
            </a:lvl1pPr>
          </a:lstStyle>
          <a:p>
            <a:pPr>
              <a:defRPr/>
            </a:pPr>
            <a:fld id="{90063242-9037-4BD7-B7BE-E1B160774EE7}" type="datetime4">
              <a:rPr lang="fr-FR"/>
              <a:pPr>
                <a:defRPr/>
              </a:pPr>
              <a:t>15 novembre 2019</a:t>
            </a:fld>
            <a:endParaRPr lang="fr-FR" dirty="0"/>
          </a:p>
        </p:txBody>
      </p:sp>
      <p:sp>
        <p:nvSpPr>
          <p:cNvPr id="6" name="Espace réservé du pied de page 4"/>
          <p:cNvSpPr>
            <a:spLocks noGrp="1"/>
          </p:cNvSpPr>
          <p:nvPr>
            <p:ph type="ftr" sz="quarter" idx="22"/>
          </p:nvPr>
        </p:nvSpPr>
        <p:spPr/>
        <p:txBody>
          <a:bodyPr/>
          <a:lstStyle>
            <a:lvl1pPr>
              <a:defRPr/>
            </a:lvl1pPr>
          </a:lstStyle>
          <a:p>
            <a:pPr>
              <a:defRPr/>
            </a:pPr>
            <a:r>
              <a:rPr lang="fr-FR" dirty="0"/>
              <a:t>CEA | 10 AVRIL 2012</a:t>
            </a:r>
          </a:p>
        </p:txBody>
      </p:sp>
      <p:sp>
        <p:nvSpPr>
          <p:cNvPr id="7" name="Espace réservé du numéro de diapositive 5"/>
          <p:cNvSpPr>
            <a:spLocks noGrp="1"/>
          </p:cNvSpPr>
          <p:nvPr>
            <p:ph type="sldNum" sz="quarter" idx="23"/>
          </p:nvPr>
        </p:nvSpPr>
        <p:spPr/>
        <p:txBody>
          <a:bodyPr/>
          <a:lstStyle>
            <a:lvl1pPr>
              <a:defRPr/>
            </a:lvl1pPr>
          </a:lstStyle>
          <a:p>
            <a:pPr>
              <a:defRPr/>
            </a:pPr>
            <a:r>
              <a:rPr lang="fr-FR"/>
              <a:t>|  PAGE </a:t>
            </a:r>
            <a:fld id="{3C15FB9C-D952-4C6E-8603-6B6122FBFA0D}" type="slidenum">
              <a:rPr lang="fr-FR"/>
              <a:pPr>
                <a:defRPr/>
              </a:pPr>
              <a:t>‹N°›</a:t>
            </a:fld>
            <a:endParaRPr lang="fr-FR"/>
          </a:p>
        </p:txBody>
      </p:sp>
    </p:spTree>
    <p:extLst>
      <p:ext uri="{BB962C8B-B14F-4D97-AF65-F5344CB8AC3E}">
        <p14:creationId xmlns:p14="http://schemas.microsoft.com/office/powerpoint/2010/main" val="4140366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5" name="Espace réservé du contenu 20"/>
          <p:cNvSpPr>
            <a:spLocks noGrp="1"/>
          </p:cNvSpPr>
          <p:nvPr>
            <p:ph sz="quarter" idx="21"/>
          </p:nvPr>
        </p:nvSpPr>
        <p:spPr>
          <a:xfrm>
            <a:off x="5148000" y="2016000"/>
            <a:ext cx="3492000" cy="1980000"/>
          </a:xfrm>
          <a:solidFill>
            <a:srgbClr val="666666"/>
          </a:solidFill>
        </p:spPr>
        <p:txBody>
          <a:bodyPr anchor="ctr"/>
          <a:lstStyle>
            <a:lvl1pPr marL="0" indent="0" algn="ctr">
              <a:defRPr sz="1400">
                <a:solidFill>
                  <a:schemeClr val="bg1"/>
                </a:solidFill>
              </a:defRPr>
            </a:lvl1pPr>
          </a:lstStyle>
          <a:p>
            <a:pPr lvl="0"/>
            <a:r>
              <a:rPr lang="en-US" dirty="0" smtClean="0"/>
              <a:t>Cliquez pour modifier les styles du texte du masque</a:t>
            </a:r>
          </a:p>
        </p:txBody>
      </p:sp>
      <p:sp>
        <p:nvSpPr>
          <p:cNvPr id="16" name="Espace réservé du contenu 20"/>
          <p:cNvSpPr>
            <a:spLocks noGrp="1"/>
          </p:cNvSpPr>
          <p:nvPr>
            <p:ph sz="quarter" idx="22"/>
          </p:nvPr>
        </p:nvSpPr>
        <p:spPr>
          <a:xfrm>
            <a:off x="5148000" y="3999600"/>
            <a:ext cx="1746000" cy="1695600"/>
          </a:xfrm>
          <a:solidFill>
            <a:srgbClr val="808080"/>
          </a:solidFill>
        </p:spPr>
        <p:txBody>
          <a:bodyPr anchor="ctr"/>
          <a:lstStyle>
            <a:lvl1pPr marL="0" indent="0" algn="ctr">
              <a:defRPr sz="1400">
                <a:solidFill>
                  <a:schemeClr val="bg1"/>
                </a:solidFill>
              </a:defRPr>
            </a:lvl1pPr>
          </a:lstStyle>
          <a:p>
            <a:pPr lvl="0"/>
            <a:r>
              <a:rPr lang="en-US" dirty="0" smtClean="0"/>
              <a:t>Cliquez pour modifier les styles du texte du masque</a:t>
            </a:r>
          </a:p>
        </p:txBody>
      </p:sp>
      <p:sp>
        <p:nvSpPr>
          <p:cNvPr id="17" name="Espace réservé du contenu 20"/>
          <p:cNvSpPr>
            <a:spLocks noGrp="1"/>
          </p:cNvSpPr>
          <p:nvPr>
            <p:ph sz="quarter" idx="23"/>
          </p:nvPr>
        </p:nvSpPr>
        <p:spPr>
          <a:xfrm>
            <a:off x="6894000" y="3999600"/>
            <a:ext cx="1746000" cy="1695600"/>
          </a:xfrm>
          <a:solidFill>
            <a:srgbClr val="B2B2B2"/>
          </a:solidFill>
        </p:spPr>
        <p:txBody>
          <a:bodyPr anchor="ctr"/>
          <a:lstStyle>
            <a:lvl1pPr marL="0" indent="0" algn="ctr">
              <a:defRPr sz="1400">
                <a:solidFill>
                  <a:schemeClr val="bg1"/>
                </a:solidFill>
              </a:defRPr>
            </a:lvl1pPr>
          </a:lstStyle>
          <a:p>
            <a:pPr lvl="0"/>
            <a:r>
              <a:rPr lang="en-US" dirty="0" smtClean="0"/>
              <a:t>Cliquez pour modifier les styles du texte du masque</a:t>
            </a:r>
          </a:p>
        </p:txBody>
      </p:sp>
      <p:sp>
        <p:nvSpPr>
          <p:cNvPr id="7" name="Espace réservé de la date 3"/>
          <p:cNvSpPr>
            <a:spLocks noGrp="1"/>
          </p:cNvSpPr>
          <p:nvPr>
            <p:ph type="dt" sz="half" idx="24"/>
          </p:nvPr>
        </p:nvSpPr>
        <p:spPr/>
        <p:txBody>
          <a:bodyPr/>
          <a:lstStyle>
            <a:lvl1pPr>
              <a:defRPr/>
            </a:lvl1pPr>
          </a:lstStyle>
          <a:p>
            <a:pPr>
              <a:defRPr/>
            </a:pPr>
            <a:fld id="{D99697C8-50A0-4FBE-A150-318CD0790372}" type="datetime4">
              <a:rPr lang="fr-FR"/>
              <a:pPr>
                <a:defRPr/>
              </a:pPr>
              <a:t>15 novembre 2019</a:t>
            </a:fld>
            <a:endParaRPr lang="fr-FR" dirty="0"/>
          </a:p>
        </p:txBody>
      </p:sp>
      <p:sp>
        <p:nvSpPr>
          <p:cNvPr id="8" name="Espace réservé du pied de page 4"/>
          <p:cNvSpPr>
            <a:spLocks noGrp="1"/>
          </p:cNvSpPr>
          <p:nvPr>
            <p:ph type="ftr" sz="quarter" idx="25"/>
          </p:nvPr>
        </p:nvSpPr>
        <p:spPr/>
        <p:txBody>
          <a:bodyPr/>
          <a:lstStyle>
            <a:lvl1pPr>
              <a:defRPr/>
            </a:lvl1pPr>
          </a:lstStyle>
          <a:p>
            <a:pPr>
              <a:defRPr/>
            </a:pPr>
            <a:r>
              <a:rPr lang="fr-FR"/>
              <a:t>CEA | 10 AVRIL 2012</a:t>
            </a:r>
          </a:p>
        </p:txBody>
      </p:sp>
      <p:sp>
        <p:nvSpPr>
          <p:cNvPr id="9" name="Espace réservé du numéro de diapositive 5"/>
          <p:cNvSpPr>
            <a:spLocks noGrp="1"/>
          </p:cNvSpPr>
          <p:nvPr>
            <p:ph type="sldNum" sz="quarter" idx="26"/>
          </p:nvPr>
        </p:nvSpPr>
        <p:spPr/>
        <p:txBody>
          <a:bodyPr/>
          <a:lstStyle>
            <a:lvl1pPr>
              <a:defRPr/>
            </a:lvl1pPr>
          </a:lstStyle>
          <a:p>
            <a:pPr>
              <a:defRPr/>
            </a:pPr>
            <a:r>
              <a:rPr lang="fr-FR"/>
              <a:t>|  PAGE </a:t>
            </a:r>
            <a:fld id="{8CFB1334-8470-4E07-AB47-B530EC7DC077}" type="slidenum">
              <a:rPr lang="fr-FR"/>
              <a:pPr>
                <a:defRPr/>
              </a:pPr>
              <a:t>‹N°›</a:t>
            </a:fld>
            <a:endParaRPr lang="fr-FR"/>
          </a:p>
        </p:txBody>
      </p:sp>
    </p:spTree>
    <p:extLst>
      <p:ext uri="{BB962C8B-B14F-4D97-AF65-F5344CB8AC3E}">
        <p14:creationId xmlns:p14="http://schemas.microsoft.com/office/powerpoint/2010/main" val="201497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graphiqu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576001" y="3707508"/>
            <a:ext cx="8172464" cy="2529805"/>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u contenu 20"/>
          <p:cNvSpPr>
            <a:spLocks noGrp="1"/>
          </p:cNvSpPr>
          <p:nvPr>
            <p:ph sz="quarter" idx="21"/>
          </p:nvPr>
        </p:nvSpPr>
        <p:spPr>
          <a:xfrm>
            <a:off x="576000" y="1458000"/>
            <a:ext cx="8064000" cy="1908000"/>
          </a:xfrm>
          <a:solidFill>
            <a:srgbClr val="666666"/>
          </a:solidFill>
        </p:spPr>
        <p:txBody>
          <a:bodyPr anchor="ctr"/>
          <a:lstStyle>
            <a:lvl1pPr marL="0" indent="0" algn="ctr">
              <a:defRPr sz="1400">
                <a:solidFill>
                  <a:schemeClr val="bg1"/>
                </a:solidFill>
              </a:defRPr>
            </a:lvl1pPr>
          </a:lstStyle>
          <a:p>
            <a:pPr lvl="0"/>
            <a:r>
              <a:rPr lang="en-US" dirty="0" smtClean="0"/>
              <a:t>Cliquez pour modifier les styles du texte du masque</a:t>
            </a:r>
          </a:p>
        </p:txBody>
      </p:sp>
      <p:sp>
        <p:nvSpPr>
          <p:cNvPr id="5" name="Espace réservé de la date 3"/>
          <p:cNvSpPr>
            <a:spLocks noGrp="1"/>
          </p:cNvSpPr>
          <p:nvPr>
            <p:ph type="dt" sz="half" idx="22"/>
          </p:nvPr>
        </p:nvSpPr>
        <p:spPr/>
        <p:txBody>
          <a:bodyPr/>
          <a:lstStyle>
            <a:lvl1pPr>
              <a:defRPr/>
            </a:lvl1pPr>
          </a:lstStyle>
          <a:p>
            <a:pPr>
              <a:defRPr/>
            </a:pPr>
            <a:fld id="{B6856A71-32E5-44F5-B34A-B2F7812B6403}" type="datetime4">
              <a:rPr lang="fr-FR"/>
              <a:pPr>
                <a:defRPr/>
              </a:pPr>
              <a:t>15 novembre 2019</a:t>
            </a:fld>
            <a:endParaRPr lang="fr-FR" dirty="0"/>
          </a:p>
        </p:txBody>
      </p:sp>
      <p:sp>
        <p:nvSpPr>
          <p:cNvPr id="6" name="Espace réservé du pied de page 4"/>
          <p:cNvSpPr>
            <a:spLocks noGrp="1"/>
          </p:cNvSpPr>
          <p:nvPr>
            <p:ph type="ftr" sz="quarter" idx="23"/>
          </p:nvPr>
        </p:nvSpPr>
        <p:spPr/>
        <p:txBody>
          <a:bodyPr/>
          <a:lstStyle>
            <a:lvl1pPr>
              <a:defRPr/>
            </a:lvl1pPr>
          </a:lstStyle>
          <a:p>
            <a:pPr>
              <a:defRPr/>
            </a:pPr>
            <a:r>
              <a:rPr lang="fr-FR"/>
              <a:t>CEA | 10 AVRIL 2012</a:t>
            </a:r>
          </a:p>
        </p:txBody>
      </p:sp>
      <p:sp>
        <p:nvSpPr>
          <p:cNvPr id="7" name="Espace réservé du numéro de diapositive 5"/>
          <p:cNvSpPr>
            <a:spLocks noGrp="1"/>
          </p:cNvSpPr>
          <p:nvPr>
            <p:ph type="sldNum" sz="quarter" idx="24"/>
          </p:nvPr>
        </p:nvSpPr>
        <p:spPr/>
        <p:txBody>
          <a:bodyPr/>
          <a:lstStyle>
            <a:lvl1pPr>
              <a:defRPr/>
            </a:lvl1pPr>
          </a:lstStyle>
          <a:p>
            <a:pPr>
              <a:defRPr/>
            </a:pPr>
            <a:r>
              <a:rPr lang="fr-FR"/>
              <a:t>|  PAGE </a:t>
            </a:r>
            <a:fld id="{D2BC51BE-E685-49FD-B527-57F576F75DF9}" type="slidenum">
              <a:rPr lang="fr-FR"/>
              <a:pPr>
                <a:defRPr/>
              </a:pPr>
              <a:t>‹N°›</a:t>
            </a:fld>
            <a:endParaRPr lang="fr-FR"/>
          </a:p>
        </p:txBody>
      </p:sp>
    </p:spTree>
    <p:extLst>
      <p:ext uri="{BB962C8B-B14F-4D97-AF65-F5344CB8AC3E}">
        <p14:creationId xmlns:p14="http://schemas.microsoft.com/office/powerpoint/2010/main" val="780051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Image 7" descr="bandeau_text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
            <a:ext cx="9144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titre 1"/>
          <p:cNvSpPr>
            <a:spLocks noGrp="1"/>
          </p:cNvSpPr>
          <p:nvPr>
            <p:ph type="title"/>
          </p:nvPr>
        </p:nvSpPr>
        <p:spPr>
          <a:xfrm>
            <a:off x="1511302" y="52389"/>
            <a:ext cx="7237413" cy="909637"/>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sp>
        <p:nvSpPr>
          <p:cNvPr id="1028" name="Espace réservé du texte 2"/>
          <p:cNvSpPr>
            <a:spLocks noGrp="1"/>
          </p:cNvSpPr>
          <p:nvPr>
            <p:ph type="body" idx="1"/>
          </p:nvPr>
        </p:nvSpPr>
        <p:spPr bwMode="auto">
          <a:xfrm>
            <a:off x="576263" y="1268414"/>
            <a:ext cx="81724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576264" y="6305552"/>
            <a:ext cx="1450975" cy="365125"/>
          </a:xfrm>
          <a:prstGeom prst="rect">
            <a:avLst/>
          </a:prstGeom>
        </p:spPr>
        <p:txBody>
          <a:bodyPr vert="horz" lIns="0" tIns="0" rIns="0" bIns="0" rtlCol="0" anchor="ctr"/>
          <a:lstStyle>
            <a:lvl1pPr algn="l" fontAlgn="auto">
              <a:spcBef>
                <a:spcPts val="0"/>
              </a:spcBef>
              <a:spcAft>
                <a:spcPts val="0"/>
              </a:spcAft>
              <a:defRPr sz="1200" cap="all" baseline="0">
                <a:solidFill>
                  <a:schemeClr val="bg1"/>
                </a:solidFill>
                <a:latin typeface="+mn-lt"/>
              </a:defRPr>
            </a:lvl1pPr>
          </a:lstStyle>
          <a:p>
            <a:pPr>
              <a:defRPr/>
            </a:pPr>
            <a:fld id="{F0EE5A68-4886-4302-AC1C-3976671FE6DF}" type="datetime4">
              <a:rPr lang="fr-FR"/>
              <a:pPr>
                <a:defRPr/>
              </a:pPr>
              <a:t>15 novembre 2019</a:t>
            </a:fld>
            <a:endParaRPr lang="fr-FR" dirty="0"/>
          </a:p>
        </p:txBody>
      </p:sp>
      <p:sp>
        <p:nvSpPr>
          <p:cNvPr id="5" name="Espace réservé du pied de page 4"/>
          <p:cNvSpPr>
            <a:spLocks noGrp="1"/>
          </p:cNvSpPr>
          <p:nvPr>
            <p:ph type="ftr" sz="quarter" idx="3"/>
          </p:nvPr>
        </p:nvSpPr>
        <p:spPr>
          <a:xfrm>
            <a:off x="2051052" y="6305552"/>
            <a:ext cx="5940425" cy="365125"/>
          </a:xfrm>
          <a:prstGeom prst="rect">
            <a:avLst/>
          </a:prstGeom>
        </p:spPr>
        <p:txBody>
          <a:bodyPr vert="horz" lIns="0" tIns="0" rIns="0" bIns="0" rtlCol="0" anchor="ctr"/>
          <a:lstStyle>
            <a:lvl1pPr algn="r" fontAlgn="auto">
              <a:spcBef>
                <a:spcPts val="0"/>
              </a:spcBef>
              <a:spcAft>
                <a:spcPts val="0"/>
              </a:spcAft>
              <a:defRPr sz="1200">
                <a:solidFill>
                  <a:srgbClr val="666666"/>
                </a:solidFill>
                <a:latin typeface="+mn-lt"/>
              </a:defRPr>
            </a:lvl1pPr>
          </a:lstStyle>
          <a:p>
            <a:pPr>
              <a:defRPr/>
            </a:pPr>
            <a:r>
              <a:rPr lang="fr-FR"/>
              <a:t>CEA | 10 AVRIL 2012</a:t>
            </a:r>
          </a:p>
        </p:txBody>
      </p:sp>
      <p:sp>
        <p:nvSpPr>
          <p:cNvPr id="6" name="Espace réservé du numéro de diapositive 5"/>
          <p:cNvSpPr>
            <a:spLocks noGrp="1"/>
          </p:cNvSpPr>
          <p:nvPr>
            <p:ph type="sldNum" sz="quarter" idx="4"/>
          </p:nvPr>
        </p:nvSpPr>
        <p:spPr>
          <a:xfrm>
            <a:off x="8024815" y="6303965"/>
            <a:ext cx="1119187" cy="365125"/>
          </a:xfrm>
          <a:prstGeom prst="rect">
            <a:avLst/>
          </a:prstGeom>
        </p:spPr>
        <p:txBody>
          <a:bodyPr vert="horz" lIns="0" tIns="0" rIns="0" bIns="0" rtlCol="0" anchor="ctr"/>
          <a:lstStyle>
            <a:lvl1pPr algn="l" fontAlgn="auto">
              <a:spcBef>
                <a:spcPts val="0"/>
              </a:spcBef>
              <a:spcAft>
                <a:spcPts val="0"/>
              </a:spcAft>
              <a:defRPr sz="1200">
                <a:solidFill>
                  <a:srgbClr val="666666"/>
                </a:solidFill>
                <a:latin typeface="+mn-lt"/>
              </a:defRPr>
            </a:lvl1pPr>
          </a:lstStyle>
          <a:p>
            <a:pPr>
              <a:defRPr/>
            </a:pPr>
            <a:r>
              <a:rPr lang="fr-FR"/>
              <a:t>|  PAGE </a:t>
            </a:r>
            <a:fld id="{C1220C96-EDDB-4D4A-BF45-B58316710E4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43" r:id="rId5"/>
    <p:sldLayoutId id="2147483744" r:id="rId6"/>
    <p:sldLayoutId id="2147483745" r:id="rId7"/>
    <p:sldLayoutId id="2147483746" r:id="rId8"/>
    <p:sldLayoutId id="2147483747" r:id="rId9"/>
    <p:sldLayoutId id="2147483752" r:id="rId10"/>
    <p:sldLayoutId id="2147483753" r:id="rId11"/>
  </p:sldLayoutIdLst>
  <p:hf hdr="0"/>
  <p:txStyles>
    <p:titleStyle>
      <a:lvl1pPr algn="l" rtl="0" eaLnBrk="0" fontAlgn="base" hangingPunct="0">
        <a:spcBef>
          <a:spcPct val="0"/>
        </a:spcBef>
        <a:spcAft>
          <a:spcPct val="0"/>
        </a:spcAft>
        <a:defRPr sz="2600" b="1" kern="1200" cap="all">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536433" algn="l" rtl="0" fontAlgn="base">
        <a:spcBef>
          <a:spcPct val="0"/>
        </a:spcBef>
        <a:spcAft>
          <a:spcPct val="0"/>
        </a:spcAft>
        <a:defRPr sz="2600" b="1">
          <a:solidFill>
            <a:schemeClr val="bg1"/>
          </a:solidFill>
          <a:latin typeface="Arial" pitchFamily="34" charset="0"/>
        </a:defRPr>
      </a:lvl6pPr>
      <a:lvl7pPr marL="1072866" algn="l" rtl="0" fontAlgn="base">
        <a:spcBef>
          <a:spcPct val="0"/>
        </a:spcBef>
        <a:spcAft>
          <a:spcPct val="0"/>
        </a:spcAft>
        <a:defRPr sz="2600" b="1">
          <a:solidFill>
            <a:schemeClr val="bg1"/>
          </a:solidFill>
          <a:latin typeface="Arial" pitchFamily="34" charset="0"/>
        </a:defRPr>
      </a:lvl7pPr>
      <a:lvl8pPr marL="1609298" algn="l" rtl="0" fontAlgn="base">
        <a:spcBef>
          <a:spcPct val="0"/>
        </a:spcBef>
        <a:spcAft>
          <a:spcPct val="0"/>
        </a:spcAft>
        <a:defRPr sz="2600" b="1">
          <a:solidFill>
            <a:schemeClr val="bg1"/>
          </a:solidFill>
          <a:latin typeface="Arial" pitchFamily="34" charset="0"/>
        </a:defRPr>
      </a:lvl8pPr>
      <a:lvl9pPr marL="2145731" algn="l" rtl="0" fontAlgn="base">
        <a:spcBef>
          <a:spcPct val="0"/>
        </a:spcBef>
        <a:spcAft>
          <a:spcPct val="0"/>
        </a:spcAft>
        <a:defRPr sz="2600" b="1">
          <a:solidFill>
            <a:schemeClr val="bg1"/>
          </a:solidFill>
          <a:latin typeface="Arial" pitchFamily="34" charset="0"/>
        </a:defRPr>
      </a:lvl9pPr>
    </p:titleStyle>
    <p:bodyStyle>
      <a:lvl1pPr marL="1084041" indent="-1084041" algn="l" rtl="0" eaLnBrk="0" fontAlgn="base" hangingPunct="0">
        <a:spcBef>
          <a:spcPct val="0"/>
        </a:spcBef>
        <a:spcAft>
          <a:spcPts val="469"/>
        </a:spcAft>
        <a:buFont typeface="Arial" charset="0"/>
        <a:defRPr sz="2600" kern="1200">
          <a:solidFill>
            <a:schemeClr val="tx2"/>
          </a:solidFill>
          <a:latin typeface="+mn-lt"/>
          <a:ea typeface="+mn-ea"/>
          <a:cs typeface="+mn-cs"/>
        </a:defRPr>
      </a:lvl1pPr>
      <a:lvl2pPr marL="422814" indent="-422814" algn="l" rtl="0" eaLnBrk="0" fontAlgn="base" hangingPunct="0">
        <a:lnSpc>
          <a:spcPts val="2347"/>
        </a:lnSpc>
        <a:spcBef>
          <a:spcPct val="0"/>
        </a:spcBef>
        <a:spcAft>
          <a:spcPct val="0"/>
        </a:spcAft>
        <a:buSzPct val="90000"/>
        <a:buBlip>
          <a:blip r:embed="rId14"/>
        </a:buBlip>
        <a:defRPr sz="1900" kern="1200">
          <a:solidFill>
            <a:srgbClr val="666666"/>
          </a:solidFill>
          <a:latin typeface="+mn-lt"/>
          <a:ea typeface="+mn-ea"/>
          <a:cs typeface="+mn-cs"/>
        </a:defRPr>
      </a:lvl2pPr>
      <a:lvl3pPr marL="424676" indent="648190" algn="l" rtl="0" eaLnBrk="0" fontAlgn="base" hangingPunct="0">
        <a:lnSpc>
          <a:spcPts val="2347"/>
        </a:lnSpc>
        <a:spcBef>
          <a:spcPct val="0"/>
        </a:spcBef>
        <a:spcAft>
          <a:spcPct val="0"/>
        </a:spcAft>
        <a:buSzPct val="36000"/>
        <a:buFont typeface="Arial" charset="0"/>
        <a:defRPr sz="1900" kern="1200">
          <a:solidFill>
            <a:srgbClr val="666666"/>
          </a:solidFill>
          <a:latin typeface="+mn-lt"/>
          <a:ea typeface="+mn-ea"/>
          <a:cs typeface="+mn-cs"/>
        </a:defRPr>
      </a:lvl3pPr>
      <a:lvl4pPr marL="1184622" indent="-279392" algn="l" rtl="0" eaLnBrk="0" fontAlgn="base" hangingPunct="0">
        <a:lnSpc>
          <a:spcPts val="2347"/>
        </a:lnSpc>
        <a:spcBef>
          <a:spcPct val="0"/>
        </a:spcBef>
        <a:spcAft>
          <a:spcPct val="0"/>
        </a:spcAft>
        <a:buClr>
          <a:srgbClr val="666666"/>
        </a:buClr>
        <a:buSzPct val="36000"/>
        <a:buBlip>
          <a:blip r:embed="rId15"/>
        </a:buBlip>
        <a:defRPr sz="1900" kern="1200">
          <a:solidFill>
            <a:srgbClr val="666666"/>
          </a:solidFill>
          <a:latin typeface="+mn-lt"/>
          <a:ea typeface="+mn-ea"/>
          <a:cs typeface="+mn-cs"/>
        </a:defRPr>
      </a:lvl4pPr>
      <a:lvl5pPr marL="1329906" indent="-134108" algn="l" rtl="0" eaLnBrk="0" fontAlgn="base" hangingPunct="0">
        <a:lnSpc>
          <a:spcPts val="2347"/>
        </a:lnSpc>
        <a:spcBef>
          <a:spcPct val="0"/>
        </a:spcBef>
        <a:spcAft>
          <a:spcPct val="0"/>
        </a:spcAft>
        <a:buClr>
          <a:srgbClr val="666666"/>
        </a:buClr>
        <a:buFont typeface="Arial" charset="0"/>
        <a:buChar char="-"/>
        <a:defRPr sz="1900" kern="1200">
          <a:solidFill>
            <a:srgbClr val="666666"/>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fr-FR"/>
      </a:defPPr>
      <a:lvl1pPr marL="0" algn="l" defTabSz="1072866" rtl="0" eaLnBrk="1" latinLnBrk="0" hangingPunct="1">
        <a:defRPr sz="2100" kern="1200">
          <a:solidFill>
            <a:schemeClr val="tx1"/>
          </a:solidFill>
          <a:latin typeface="+mn-lt"/>
          <a:ea typeface="+mn-ea"/>
          <a:cs typeface="+mn-cs"/>
        </a:defRPr>
      </a:lvl1pPr>
      <a:lvl2pPr marL="536433" algn="l" defTabSz="1072866" rtl="0" eaLnBrk="1" latinLnBrk="0" hangingPunct="1">
        <a:defRPr sz="2100" kern="1200">
          <a:solidFill>
            <a:schemeClr val="tx1"/>
          </a:solidFill>
          <a:latin typeface="+mn-lt"/>
          <a:ea typeface="+mn-ea"/>
          <a:cs typeface="+mn-cs"/>
        </a:defRPr>
      </a:lvl2pPr>
      <a:lvl3pPr marL="1072866" algn="l" defTabSz="1072866" rtl="0" eaLnBrk="1" latinLnBrk="0" hangingPunct="1">
        <a:defRPr sz="2100" kern="1200">
          <a:solidFill>
            <a:schemeClr val="tx1"/>
          </a:solidFill>
          <a:latin typeface="+mn-lt"/>
          <a:ea typeface="+mn-ea"/>
          <a:cs typeface="+mn-cs"/>
        </a:defRPr>
      </a:lvl3pPr>
      <a:lvl4pPr marL="1609298" algn="l" defTabSz="1072866" rtl="0" eaLnBrk="1" latinLnBrk="0" hangingPunct="1">
        <a:defRPr sz="2100" kern="1200">
          <a:solidFill>
            <a:schemeClr val="tx1"/>
          </a:solidFill>
          <a:latin typeface="+mn-lt"/>
          <a:ea typeface="+mn-ea"/>
          <a:cs typeface="+mn-cs"/>
        </a:defRPr>
      </a:lvl4pPr>
      <a:lvl5pPr marL="2145731" algn="l" defTabSz="1072866" rtl="0" eaLnBrk="1" latinLnBrk="0" hangingPunct="1">
        <a:defRPr sz="2100" kern="1200">
          <a:solidFill>
            <a:schemeClr val="tx1"/>
          </a:solidFill>
          <a:latin typeface="+mn-lt"/>
          <a:ea typeface="+mn-ea"/>
          <a:cs typeface="+mn-cs"/>
        </a:defRPr>
      </a:lvl5pPr>
      <a:lvl6pPr marL="2682164" algn="l" defTabSz="1072866" rtl="0" eaLnBrk="1" latinLnBrk="0" hangingPunct="1">
        <a:defRPr sz="2100" kern="1200">
          <a:solidFill>
            <a:schemeClr val="tx1"/>
          </a:solidFill>
          <a:latin typeface="+mn-lt"/>
          <a:ea typeface="+mn-ea"/>
          <a:cs typeface="+mn-cs"/>
        </a:defRPr>
      </a:lvl6pPr>
      <a:lvl7pPr marL="3218597" algn="l" defTabSz="1072866" rtl="0" eaLnBrk="1" latinLnBrk="0" hangingPunct="1">
        <a:defRPr sz="2100" kern="1200">
          <a:solidFill>
            <a:schemeClr val="tx1"/>
          </a:solidFill>
          <a:latin typeface="+mn-lt"/>
          <a:ea typeface="+mn-ea"/>
          <a:cs typeface="+mn-cs"/>
        </a:defRPr>
      </a:lvl7pPr>
      <a:lvl8pPr marL="3755029" algn="l" defTabSz="1072866" rtl="0" eaLnBrk="1" latinLnBrk="0" hangingPunct="1">
        <a:defRPr sz="2100" kern="1200">
          <a:solidFill>
            <a:schemeClr val="tx1"/>
          </a:solidFill>
          <a:latin typeface="+mn-lt"/>
          <a:ea typeface="+mn-ea"/>
          <a:cs typeface="+mn-cs"/>
        </a:defRPr>
      </a:lvl8pPr>
      <a:lvl9pPr marL="4291462" algn="l" defTabSz="107286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anthropology.net/2008/02/27/hydrogen-and-oxygen-isotopes-in-human-hair-can-tell-us-where-were-from/plots-of-the-relationships-between-mean-h-isotope-ratios-and-mean-o-isotope-ratios-of-human-scalp-hair-and-tap-water-for-samples-randomly-acquired-in-cities-representing-18-states-across-the-united-st/" TargetMode="External"/><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gif"/><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5" Type="http://schemas.openxmlformats.org/officeDocument/2006/relationships/image" Target="../media/image54.jpe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562.png"/><Relationship Id="rId1" Type="http://schemas.openxmlformats.org/officeDocument/2006/relationships/slideLayout" Target="../slideLayouts/slideLayout6.xml"/><Relationship Id="rId5" Type="http://schemas.openxmlformats.org/officeDocument/2006/relationships/image" Target="../media/image57.tiff"/><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56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3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image" Target="../media/image66.emf"/><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67.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xml"/><Relationship Id="rId1" Type="http://schemas.openxmlformats.org/officeDocument/2006/relationships/vmlDrawing" Target="../drawings/vmlDrawing5.vml"/><Relationship Id="rId4" Type="http://schemas.openxmlformats.org/officeDocument/2006/relationships/image" Target="../media/image68.e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69.tif"/><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oleObject" Target="../embeddings/oleObject6.bin"/><Relationship Id="rId7" Type="http://schemas.openxmlformats.org/officeDocument/2006/relationships/image" Target="../media/image73.png"/><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image" Target="../media/image72.wmf"/><Relationship Id="rId5" Type="http://schemas.openxmlformats.org/officeDocument/2006/relationships/oleObject" Target="../embeddings/oleObject7.bin"/><Relationship Id="rId4" Type="http://schemas.openxmlformats.org/officeDocument/2006/relationships/image" Target="../media/image71.wmf"/></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 Id="rId5" Type="http://schemas.openxmlformats.org/officeDocument/2006/relationships/image" Target="../media/image76.jpe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5.xml"/><Relationship Id="rId5" Type="http://schemas.openxmlformats.org/officeDocument/2006/relationships/slide" Target="slide61.xml"/><Relationship Id="rId4" Type="http://schemas.openxmlformats.org/officeDocument/2006/relationships/image" Target="../media/image79.jp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tif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8.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media" Target="../media/media2.avi"/><Relationship Id="rId7" Type="http://schemas.openxmlformats.org/officeDocument/2006/relationships/slideLayout" Target="../slideLayouts/slideLayout5.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video" Target="../media/media3.avi"/><Relationship Id="rId5" Type="http://schemas.microsoft.com/office/2007/relationships/media" Target="../media/media3.avi"/><Relationship Id="rId10" Type="http://schemas.openxmlformats.org/officeDocument/2006/relationships/image" Target="../media/image88.png"/><Relationship Id="rId4" Type="http://schemas.openxmlformats.org/officeDocument/2006/relationships/video" Target="../media/media2.avi"/><Relationship Id="rId9" Type="http://schemas.openxmlformats.org/officeDocument/2006/relationships/image" Target="../media/image87.png"/></Relationships>
</file>

<file path=ppt/slides/_rels/slide62.xml.rels><?xml version="1.0" encoding="UTF-8" standalone="yes"?>
<Relationships xmlns="http://schemas.openxmlformats.org/package/2006/relationships"><Relationship Id="rId8" Type="http://schemas.openxmlformats.org/officeDocument/2006/relationships/video" Target="../media/media7.avi"/><Relationship Id="rId13" Type="http://schemas.openxmlformats.org/officeDocument/2006/relationships/image" Target="../media/image92.png"/><Relationship Id="rId3" Type="http://schemas.microsoft.com/office/2007/relationships/media" Target="../media/media5.avi"/><Relationship Id="rId7" Type="http://schemas.microsoft.com/office/2007/relationships/media" Target="../media/media7.avi"/><Relationship Id="rId12" Type="http://schemas.openxmlformats.org/officeDocument/2006/relationships/image" Target="../media/image91.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video" Target="../media/media6.avi"/><Relationship Id="rId11" Type="http://schemas.openxmlformats.org/officeDocument/2006/relationships/image" Target="../media/image90.png"/><Relationship Id="rId5" Type="http://schemas.microsoft.com/office/2007/relationships/media" Target="../media/media6.avi"/><Relationship Id="rId10" Type="http://schemas.openxmlformats.org/officeDocument/2006/relationships/image" Target="../media/image89.png"/><Relationship Id="rId4" Type="http://schemas.openxmlformats.org/officeDocument/2006/relationships/video" Target="../media/media5.avi"/><Relationship Id="rId9" Type="http://schemas.openxmlformats.org/officeDocument/2006/relationships/slideLayout" Target="../slideLayouts/slideLayout5.xml"/><Relationship Id="rId14" Type="http://schemas.openxmlformats.org/officeDocument/2006/relationships/slide" Target="slide5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9.w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8"/>
          <p:cNvSpPr>
            <a:spLocks noGrp="1"/>
          </p:cNvSpPr>
          <p:nvPr>
            <p:ph type="ctrTitle"/>
          </p:nvPr>
        </p:nvSpPr>
        <p:spPr bwMode="auto">
          <a:xfrm>
            <a:off x="3959225" y="980728"/>
            <a:ext cx="4789488" cy="3744416"/>
          </a:xfrm>
        </p:spPr>
        <p:txBody>
          <a:bodyPr wrap="square" numCol="1" compatLnSpc="1">
            <a:prstTxWarp prst="textNoShape">
              <a:avLst/>
            </a:prstTxWarp>
          </a:bodyPr>
          <a:lstStyle/>
          <a:p>
            <a:pPr algn="ctr" eaLnBrk="1" hangingPunct="1">
              <a:lnSpc>
                <a:spcPct val="100000"/>
              </a:lnSpc>
            </a:pPr>
            <a:r>
              <a:rPr lang="fr-FR" altLang="fr-FR" sz="4400" cap="none" dirty="0" smtClean="0">
                <a:effectLst>
                  <a:outerShdw blurRad="38100" dist="38100" dir="2700000" algn="tl">
                    <a:srgbClr val="000000">
                      <a:alpha val="43137"/>
                    </a:srgbClr>
                  </a:outerShdw>
                </a:effectLst>
              </a:rPr>
              <a:t>Chimie</a:t>
            </a:r>
            <a:br>
              <a:rPr lang="fr-FR" altLang="fr-FR" sz="4400" cap="none" dirty="0" smtClean="0">
                <a:effectLst>
                  <a:outerShdw blurRad="38100" dist="38100" dir="2700000" algn="tl">
                    <a:srgbClr val="000000">
                      <a:alpha val="43137"/>
                    </a:srgbClr>
                  </a:outerShdw>
                </a:effectLst>
              </a:rPr>
            </a:br>
            <a:r>
              <a:rPr lang="fr-FR" altLang="fr-FR" sz="4400" cap="none" dirty="0" smtClean="0">
                <a:effectLst>
                  <a:outerShdw blurRad="38100" dist="38100" dir="2700000" algn="tl">
                    <a:srgbClr val="000000">
                      <a:alpha val="43137"/>
                    </a:srgbClr>
                  </a:outerShdw>
                </a:effectLst>
              </a:rPr>
              <a:t> &amp; </a:t>
            </a:r>
            <a:br>
              <a:rPr lang="fr-FR" altLang="fr-FR" sz="4400" cap="none" dirty="0" smtClean="0">
                <a:effectLst>
                  <a:outerShdw blurRad="38100" dist="38100" dir="2700000" algn="tl">
                    <a:srgbClr val="000000">
                      <a:alpha val="43137"/>
                    </a:srgbClr>
                  </a:outerShdw>
                </a:effectLst>
              </a:rPr>
            </a:br>
            <a:r>
              <a:rPr lang="fr-FR" altLang="fr-FR" sz="4400" cap="none" dirty="0" smtClean="0">
                <a:effectLst>
                  <a:outerShdw blurRad="38100" dist="38100" dir="2700000" algn="tl">
                    <a:srgbClr val="000000">
                      <a:alpha val="43137"/>
                    </a:srgbClr>
                  </a:outerShdw>
                </a:effectLst>
              </a:rPr>
              <a:t>Isotopie</a:t>
            </a:r>
            <a:br>
              <a:rPr lang="fr-FR" altLang="fr-FR" sz="4400" cap="none" dirty="0" smtClean="0">
                <a:effectLst>
                  <a:outerShdw blurRad="38100" dist="38100" dir="2700000" algn="tl">
                    <a:srgbClr val="000000">
                      <a:alpha val="43137"/>
                    </a:srgbClr>
                  </a:outerShdw>
                </a:effectLst>
              </a:rPr>
            </a:br>
            <a:r>
              <a:rPr lang="fr-FR" altLang="fr-FR" sz="4000" i="1" cap="none" dirty="0" smtClean="0">
                <a:effectLst>
                  <a:outerShdw blurRad="38100" dist="38100" dir="2700000" algn="tl">
                    <a:srgbClr val="000000">
                      <a:alpha val="43137"/>
                    </a:srgbClr>
                  </a:outerShdw>
                </a:effectLst>
              </a:rPr>
              <a:t>Application à la dilution isotopique</a:t>
            </a:r>
            <a:endParaRPr lang="fr-FR" altLang="fr-FR" sz="4000" i="1" cap="none" dirty="0">
              <a:effectLst>
                <a:outerShdw blurRad="38100" dist="38100" dir="2700000" algn="tl">
                  <a:srgbClr val="000000">
                    <a:alpha val="43137"/>
                  </a:srgbClr>
                </a:outerShdw>
              </a:effectLst>
            </a:endParaRPr>
          </a:p>
        </p:txBody>
      </p:sp>
      <p:sp>
        <p:nvSpPr>
          <p:cNvPr id="6" name="Espace réservé de la date 5"/>
          <p:cNvSpPr>
            <a:spLocks noGrp="1"/>
          </p:cNvSpPr>
          <p:nvPr>
            <p:ph type="dt" sz="quarter" idx="14"/>
          </p:nvPr>
        </p:nvSpPr>
        <p:spPr/>
        <p:txBody>
          <a:bodyPr/>
          <a:lstStyle/>
          <a:p>
            <a:pPr>
              <a:defRPr/>
            </a:pPr>
            <a:fld id="{543FF7CE-97EC-4586-B3DF-51FAF4B33A99}" type="datetime4">
              <a:rPr lang="fr-FR"/>
              <a:pPr>
                <a:defRPr/>
              </a:pPr>
              <a:t>15 novembre 2019</a:t>
            </a:fld>
            <a:endParaRPr lang="fr-FR" dirty="0"/>
          </a:p>
        </p:txBody>
      </p:sp>
      <p:sp>
        <p:nvSpPr>
          <p:cNvPr id="8198" name="Espace réservé du numéro de diapositive 6"/>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Aft>
                <a:spcPts val="469"/>
              </a:spcAft>
              <a:buFont typeface="Arial" charset="0"/>
              <a:defRPr sz="2600">
                <a:solidFill>
                  <a:schemeClr val="tx2"/>
                </a:solidFill>
                <a:latin typeface="Arial" charset="0"/>
              </a:defRPr>
            </a:lvl1pPr>
            <a:lvl2pPr marL="871703" indent="-335270" eaLnBrk="0" hangingPunct="0">
              <a:lnSpc>
                <a:spcPts val="2347"/>
              </a:lnSpc>
              <a:buSzPct val="90000"/>
              <a:buBlip>
                <a:blip r:embed="rId2"/>
              </a:buBlip>
              <a:defRPr sz="1900">
                <a:solidFill>
                  <a:srgbClr val="666666"/>
                </a:solidFill>
                <a:latin typeface="Arial" charset="0"/>
              </a:defRPr>
            </a:lvl2pPr>
            <a:lvl3pPr marL="1341082" indent="-268216" eaLnBrk="0" hangingPunct="0">
              <a:lnSpc>
                <a:spcPts val="2347"/>
              </a:lnSpc>
              <a:buSzPct val="36000"/>
              <a:buFont typeface="Arial" charset="0"/>
              <a:defRPr sz="1900">
                <a:solidFill>
                  <a:srgbClr val="666666"/>
                </a:solidFill>
                <a:latin typeface="Arial" charset="0"/>
              </a:defRPr>
            </a:lvl3pPr>
            <a:lvl4pPr marL="1877515" indent="-268216" eaLnBrk="0" hangingPunct="0">
              <a:lnSpc>
                <a:spcPts val="2347"/>
              </a:lnSpc>
              <a:buClr>
                <a:srgbClr val="666666"/>
              </a:buClr>
              <a:buSzPct val="36000"/>
              <a:buBlip>
                <a:blip r:embed="rId3"/>
              </a:buBlip>
              <a:defRPr sz="1900">
                <a:solidFill>
                  <a:srgbClr val="666666"/>
                </a:solidFill>
                <a:latin typeface="Arial" charset="0"/>
              </a:defRPr>
            </a:lvl4pPr>
            <a:lvl5pPr marL="2413947" indent="-268216" eaLnBrk="0" hangingPunct="0">
              <a:lnSpc>
                <a:spcPts val="2347"/>
              </a:lnSpc>
              <a:buClr>
                <a:srgbClr val="666666"/>
              </a:buClr>
              <a:buFont typeface="Arial" charset="0"/>
              <a:buChar char="-"/>
              <a:defRPr sz="1900">
                <a:solidFill>
                  <a:srgbClr val="666666"/>
                </a:solidFill>
                <a:latin typeface="Arial" charset="0"/>
              </a:defRPr>
            </a:lvl5pPr>
            <a:lvl6pPr marL="2950380" indent="-268216" eaLnBrk="0" fontAlgn="base" hangingPunct="0">
              <a:lnSpc>
                <a:spcPts val="2347"/>
              </a:lnSpc>
              <a:spcBef>
                <a:spcPct val="0"/>
              </a:spcBef>
              <a:spcAft>
                <a:spcPct val="0"/>
              </a:spcAft>
              <a:buClr>
                <a:srgbClr val="666666"/>
              </a:buClr>
              <a:buFont typeface="Arial" charset="0"/>
              <a:buChar char="-"/>
              <a:defRPr sz="1900">
                <a:solidFill>
                  <a:srgbClr val="666666"/>
                </a:solidFill>
                <a:latin typeface="Arial" charset="0"/>
              </a:defRPr>
            </a:lvl6pPr>
            <a:lvl7pPr marL="3486813" indent="-268216" eaLnBrk="0" fontAlgn="base" hangingPunct="0">
              <a:lnSpc>
                <a:spcPts val="2347"/>
              </a:lnSpc>
              <a:spcBef>
                <a:spcPct val="0"/>
              </a:spcBef>
              <a:spcAft>
                <a:spcPct val="0"/>
              </a:spcAft>
              <a:buClr>
                <a:srgbClr val="666666"/>
              </a:buClr>
              <a:buFont typeface="Arial" charset="0"/>
              <a:buChar char="-"/>
              <a:defRPr sz="1900">
                <a:solidFill>
                  <a:srgbClr val="666666"/>
                </a:solidFill>
                <a:latin typeface="Arial" charset="0"/>
              </a:defRPr>
            </a:lvl7pPr>
            <a:lvl8pPr marL="4023246" indent="-268216" eaLnBrk="0" fontAlgn="base" hangingPunct="0">
              <a:lnSpc>
                <a:spcPts val="2347"/>
              </a:lnSpc>
              <a:spcBef>
                <a:spcPct val="0"/>
              </a:spcBef>
              <a:spcAft>
                <a:spcPct val="0"/>
              </a:spcAft>
              <a:buClr>
                <a:srgbClr val="666666"/>
              </a:buClr>
              <a:buFont typeface="Arial" charset="0"/>
              <a:buChar char="-"/>
              <a:defRPr sz="1900">
                <a:solidFill>
                  <a:srgbClr val="666666"/>
                </a:solidFill>
                <a:latin typeface="Arial" charset="0"/>
              </a:defRPr>
            </a:lvl8pPr>
            <a:lvl9pPr marL="4559678" indent="-268216" eaLnBrk="0" fontAlgn="base" hangingPunct="0">
              <a:lnSpc>
                <a:spcPts val="2347"/>
              </a:lnSpc>
              <a:spcBef>
                <a:spcPct val="0"/>
              </a:spcBef>
              <a:spcAft>
                <a:spcPct val="0"/>
              </a:spcAft>
              <a:buClr>
                <a:srgbClr val="666666"/>
              </a:buClr>
              <a:buFont typeface="Arial" charset="0"/>
              <a:buChar char="-"/>
              <a:defRPr sz="1900">
                <a:solidFill>
                  <a:srgbClr val="666666"/>
                </a:solidFill>
                <a:latin typeface="Arial" charset="0"/>
              </a:defRPr>
            </a:lvl9pPr>
          </a:lstStyle>
          <a:p>
            <a:pPr eaLnBrk="1" fontAlgn="base" hangingPunct="1">
              <a:spcBef>
                <a:spcPct val="0"/>
              </a:spcBef>
              <a:spcAft>
                <a:spcPct val="0"/>
              </a:spcAft>
              <a:buFontTx/>
              <a:buNone/>
            </a:pPr>
            <a:r>
              <a:rPr lang="fr-FR" altLang="fr-FR" sz="1200">
                <a:solidFill>
                  <a:schemeClr val="bg1"/>
                </a:solidFill>
              </a:rPr>
              <a:t>|  PAGE </a:t>
            </a:r>
            <a:fld id="{F57F9FA6-FCF1-49EC-A23E-D6A35EB71589}" type="slidenum">
              <a:rPr lang="fr-FR" altLang="fr-FR" sz="1200">
                <a:solidFill>
                  <a:schemeClr val="bg1"/>
                </a:solidFill>
              </a:rPr>
              <a:pPr eaLnBrk="1" fontAlgn="base" hangingPunct="1">
                <a:spcBef>
                  <a:spcPct val="0"/>
                </a:spcBef>
                <a:spcAft>
                  <a:spcPct val="0"/>
                </a:spcAft>
                <a:buFontTx/>
                <a:buNone/>
              </a:pPr>
              <a:t>1</a:t>
            </a:fld>
            <a:endParaRPr lang="fr-FR" altLang="fr-FR" sz="1200">
              <a:solidFill>
                <a:schemeClr val="bg1"/>
              </a:solidFill>
            </a:endParaRPr>
          </a:p>
        </p:txBody>
      </p:sp>
      <p:sp>
        <p:nvSpPr>
          <p:cNvPr id="8199" name="Espace réservé du pied de page 7"/>
          <p:cNvSpPr>
            <a:spLocks noGrp="1"/>
          </p:cNvSpPr>
          <p:nvPr>
            <p:ph type="ftr"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Aft>
                <a:spcPts val="469"/>
              </a:spcAft>
              <a:buFont typeface="Arial" charset="0"/>
              <a:defRPr sz="2600">
                <a:solidFill>
                  <a:schemeClr val="tx2"/>
                </a:solidFill>
                <a:latin typeface="Arial" charset="0"/>
              </a:defRPr>
            </a:lvl1pPr>
            <a:lvl2pPr marL="871703" indent="-335270" eaLnBrk="0" hangingPunct="0">
              <a:lnSpc>
                <a:spcPts val="2347"/>
              </a:lnSpc>
              <a:buSzPct val="90000"/>
              <a:buBlip>
                <a:blip r:embed="rId2"/>
              </a:buBlip>
              <a:defRPr sz="1900">
                <a:solidFill>
                  <a:srgbClr val="666666"/>
                </a:solidFill>
                <a:latin typeface="Arial" charset="0"/>
              </a:defRPr>
            </a:lvl2pPr>
            <a:lvl3pPr marL="1341082" indent="-268216" eaLnBrk="0" hangingPunct="0">
              <a:lnSpc>
                <a:spcPts val="2347"/>
              </a:lnSpc>
              <a:buSzPct val="36000"/>
              <a:buFont typeface="Arial" charset="0"/>
              <a:defRPr sz="1900">
                <a:solidFill>
                  <a:srgbClr val="666666"/>
                </a:solidFill>
                <a:latin typeface="Arial" charset="0"/>
              </a:defRPr>
            </a:lvl3pPr>
            <a:lvl4pPr marL="1877515" indent="-268216" eaLnBrk="0" hangingPunct="0">
              <a:lnSpc>
                <a:spcPts val="2347"/>
              </a:lnSpc>
              <a:buClr>
                <a:srgbClr val="666666"/>
              </a:buClr>
              <a:buSzPct val="36000"/>
              <a:buBlip>
                <a:blip r:embed="rId3"/>
              </a:buBlip>
              <a:defRPr sz="1900">
                <a:solidFill>
                  <a:srgbClr val="666666"/>
                </a:solidFill>
                <a:latin typeface="Arial" charset="0"/>
              </a:defRPr>
            </a:lvl4pPr>
            <a:lvl5pPr marL="2413947" indent="-268216" eaLnBrk="0" hangingPunct="0">
              <a:lnSpc>
                <a:spcPts val="2347"/>
              </a:lnSpc>
              <a:buClr>
                <a:srgbClr val="666666"/>
              </a:buClr>
              <a:buFont typeface="Arial" charset="0"/>
              <a:buChar char="-"/>
              <a:defRPr sz="1900">
                <a:solidFill>
                  <a:srgbClr val="666666"/>
                </a:solidFill>
                <a:latin typeface="Arial" charset="0"/>
              </a:defRPr>
            </a:lvl5pPr>
            <a:lvl6pPr marL="2950380" indent="-268216" eaLnBrk="0" fontAlgn="base" hangingPunct="0">
              <a:lnSpc>
                <a:spcPts val="2347"/>
              </a:lnSpc>
              <a:spcBef>
                <a:spcPct val="0"/>
              </a:spcBef>
              <a:spcAft>
                <a:spcPct val="0"/>
              </a:spcAft>
              <a:buClr>
                <a:srgbClr val="666666"/>
              </a:buClr>
              <a:buFont typeface="Arial" charset="0"/>
              <a:buChar char="-"/>
              <a:defRPr sz="1900">
                <a:solidFill>
                  <a:srgbClr val="666666"/>
                </a:solidFill>
                <a:latin typeface="Arial" charset="0"/>
              </a:defRPr>
            </a:lvl6pPr>
            <a:lvl7pPr marL="3486813" indent="-268216" eaLnBrk="0" fontAlgn="base" hangingPunct="0">
              <a:lnSpc>
                <a:spcPts val="2347"/>
              </a:lnSpc>
              <a:spcBef>
                <a:spcPct val="0"/>
              </a:spcBef>
              <a:spcAft>
                <a:spcPct val="0"/>
              </a:spcAft>
              <a:buClr>
                <a:srgbClr val="666666"/>
              </a:buClr>
              <a:buFont typeface="Arial" charset="0"/>
              <a:buChar char="-"/>
              <a:defRPr sz="1900">
                <a:solidFill>
                  <a:srgbClr val="666666"/>
                </a:solidFill>
                <a:latin typeface="Arial" charset="0"/>
              </a:defRPr>
            </a:lvl7pPr>
            <a:lvl8pPr marL="4023246" indent="-268216" eaLnBrk="0" fontAlgn="base" hangingPunct="0">
              <a:lnSpc>
                <a:spcPts val="2347"/>
              </a:lnSpc>
              <a:spcBef>
                <a:spcPct val="0"/>
              </a:spcBef>
              <a:spcAft>
                <a:spcPct val="0"/>
              </a:spcAft>
              <a:buClr>
                <a:srgbClr val="666666"/>
              </a:buClr>
              <a:buFont typeface="Arial" charset="0"/>
              <a:buChar char="-"/>
              <a:defRPr sz="1900">
                <a:solidFill>
                  <a:srgbClr val="666666"/>
                </a:solidFill>
                <a:latin typeface="Arial" charset="0"/>
              </a:defRPr>
            </a:lvl8pPr>
            <a:lvl9pPr marL="4559678" indent="-268216" eaLnBrk="0" fontAlgn="base" hangingPunct="0">
              <a:lnSpc>
                <a:spcPts val="2347"/>
              </a:lnSpc>
              <a:spcBef>
                <a:spcPct val="0"/>
              </a:spcBef>
              <a:spcAft>
                <a:spcPct val="0"/>
              </a:spcAft>
              <a:buClr>
                <a:srgbClr val="666666"/>
              </a:buClr>
              <a:buFont typeface="Arial" charset="0"/>
              <a:buChar char="-"/>
              <a:defRPr sz="1900">
                <a:solidFill>
                  <a:srgbClr val="666666"/>
                </a:solidFill>
                <a:latin typeface="Arial" charset="0"/>
              </a:defRPr>
            </a:lvl9pPr>
          </a:lstStyle>
          <a:p>
            <a:pPr eaLnBrk="1" fontAlgn="base" hangingPunct="1">
              <a:spcBef>
                <a:spcPct val="0"/>
              </a:spcBef>
              <a:spcAft>
                <a:spcPct val="0"/>
              </a:spcAft>
              <a:buFontTx/>
              <a:buNone/>
            </a:pPr>
            <a:r>
              <a:rPr lang="fr-FR" altLang="fr-FR" sz="1200">
                <a:solidFill>
                  <a:schemeClr val="bg1"/>
                </a:solidFill>
              </a:rPr>
              <a:t>CEA | 10 AVRIL 2012</a:t>
            </a:r>
          </a:p>
        </p:txBody>
      </p:sp>
      <p:sp>
        <p:nvSpPr>
          <p:cNvPr id="2" name="Espace réservé du texte 1"/>
          <p:cNvSpPr>
            <a:spLocks noGrp="1"/>
          </p:cNvSpPr>
          <p:nvPr>
            <p:ph type="body" sz="quarter" idx="13"/>
          </p:nvPr>
        </p:nvSpPr>
        <p:spPr/>
        <p:txBody>
          <a:bodyPr/>
          <a:lstStyle/>
          <a:p>
            <a:pPr algn="ctr"/>
            <a:r>
              <a:rPr lang="fr-FR" sz="2300" dirty="0"/>
              <a:t>J. </a:t>
            </a:r>
            <a:r>
              <a:rPr lang="fr-FR" sz="2300" dirty="0" smtClean="0"/>
              <a:t>AUPIAIS</a:t>
            </a:r>
          </a:p>
          <a:p>
            <a:pPr algn="ctr"/>
            <a:r>
              <a:rPr lang="fr-FR" sz="1800" i="1" dirty="0" smtClean="0">
                <a:latin typeface="Cambria" panose="02040503050406030204" pitchFamily="18" charset="0"/>
              </a:rPr>
              <a:t>CEA DAM DIF</a:t>
            </a:r>
            <a:endParaRPr lang="fr-FR" sz="1800" i="1" dirty="0">
              <a:latin typeface="Cambria" panose="02040503050406030204" pitchFamily="18" charset="0"/>
            </a:endParaRPr>
          </a:p>
        </p:txBody>
      </p:sp>
      <p:sp>
        <p:nvSpPr>
          <p:cNvPr id="3" name="Sous-titre 2"/>
          <p:cNvSpPr>
            <a:spLocks noGrp="1"/>
          </p:cNvSpPr>
          <p:nvPr>
            <p:ph type="subTitle" idx="1"/>
          </p:nvPr>
        </p:nvSpPr>
        <p:spPr/>
        <p:txBody>
          <a:bodyPr/>
          <a:lstStyle/>
          <a:p>
            <a:pPr algn="ctr"/>
            <a:r>
              <a:rPr lang="fr-FR" sz="1600" i="1" dirty="0" smtClean="0">
                <a:latin typeface="Calibri" panose="020F0502020204030204" pitchFamily="34" charset="0"/>
              </a:rPr>
              <a:t>LP Métrologie Chimique &amp; nucléaire</a:t>
            </a:r>
            <a:endParaRPr lang="fr-FR" sz="1600" i="1"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Exemples  - actinides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10</a:t>
            </a:fld>
            <a:endParaRPr lang="fr-FR"/>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06" y="1014151"/>
            <a:ext cx="4080602" cy="5579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2247" y="1368447"/>
            <a:ext cx="4422371" cy="155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2378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Tableau périodique</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dirty="0"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11</a:t>
            </a:fld>
            <a:endParaRPr lang="fr-FR"/>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18" y="964276"/>
            <a:ext cx="7980595" cy="5312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290483" y="6450675"/>
            <a:ext cx="3847656" cy="276999"/>
          </a:xfrm>
          <a:prstGeom prst="rect">
            <a:avLst/>
          </a:prstGeom>
          <a:noFill/>
        </p:spPr>
        <p:txBody>
          <a:bodyPr wrap="none" rtlCol="0">
            <a:spAutoFit/>
          </a:bodyPr>
          <a:lstStyle/>
          <a:p>
            <a:r>
              <a:rPr lang="en-US" sz="1200" i="1" dirty="0"/>
              <a:t>IUPAC Periodic Table of the Isotopes, 1 October 2013</a:t>
            </a:r>
            <a:endParaRPr lang="fr-FR" sz="1200" i="1" dirty="0"/>
          </a:p>
        </p:txBody>
      </p:sp>
    </p:spTree>
    <p:extLst>
      <p:ext uri="{BB962C8B-B14F-4D97-AF65-F5344CB8AC3E}">
        <p14:creationId xmlns:p14="http://schemas.microsoft.com/office/powerpoint/2010/main" val="1046740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Quelques notions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12</a:t>
            </a:fld>
            <a:endParaRPr lang="fr-FR"/>
          </a:p>
        </p:txBody>
      </p:sp>
      <p:sp>
        <p:nvSpPr>
          <p:cNvPr id="7" name="ZoneTexte 6"/>
          <p:cNvSpPr txBox="1"/>
          <p:nvPr/>
        </p:nvSpPr>
        <p:spPr>
          <a:xfrm>
            <a:off x="1066800" y="1354666"/>
            <a:ext cx="7595062" cy="3046988"/>
          </a:xfrm>
          <a:prstGeom prst="rect">
            <a:avLst/>
          </a:prstGeom>
          <a:noFill/>
        </p:spPr>
        <p:txBody>
          <a:bodyPr wrap="square" rtlCol="0">
            <a:spAutoFit/>
          </a:bodyPr>
          <a:lstStyle/>
          <a:p>
            <a:pPr marL="285750" indent="-285750">
              <a:buFont typeface="Arial" panose="020B0604020202020204" pitchFamily="34" charset="0"/>
              <a:buChar char="•"/>
            </a:pPr>
            <a:r>
              <a:rPr lang="fr-FR" sz="4000" dirty="0" smtClean="0"/>
              <a:t>Fractionnement isotopique</a:t>
            </a:r>
          </a:p>
          <a:p>
            <a:r>
              <a:rPr lang="fr-FR" sz="2800" i="1" dirty="0" smtClean="0">
                <a:latin typeface="Cambria" panose="02040503050406030204" pitchFamily="18" charset="0"/>
              </a:rPr>
              <a:t>En raison des très faibles valeurs rencontrées, les compositions isotopiques sont généralement exprimées en </a:t>
            </a:r>
            <a:r>
              <a:rPr lang="fr-FR" sz="2800" i="1" dirty="0" smtClean="0">
                <a:latin typeface="Cambria" panose="02040503050406030204" pitchFamily="18" charset="0"/>
                <a:sym typeface="Symbol"/>
              </a:rPr>
              <a:t>, qui correspondent aux déviations par rapport à une valeur standard</a:t>
            </a:r>
            <a:endParaRPr lang="fr-FR" sz="2800" i="1" dirty="0" smtClean="0">
              <a:latin typeface="Cambria" panose="02040503050406030204" pitchFamily="18" charset="0"/>
            </a:endParaRPr>
          </a:p>
          <a:p>
            <a:endParaRPr lang="fr-FR" sz="4000" dirty="0"/>
          </a:p>
        </p:txBody>
      </p:sp>
      <mc:AlternateContent xmlns:mc="http://schemas.openxmlformats.org/markup-compatibility/2006" xmlns:a14="http://schemas.microsoft.com/office/drawing/2010/main">
        <mc:Choice Requires="a14">
          <p:sp>
            <p:nvSpPr>
              <p:cNvPr id="3" name="ZoneTexte 2"/>
              <p:cNvSpPr txBox="1"/>
              <p:nvPr/>
            </p:nvSpPr>
            <p:spPr>
              <a:xfrm>
                <a:off x="3301209" y="3915783"/>
                <a:ext cx="3300904" cy="9717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800" i="1" smtClean="0">
                          <a:latin typeface="Cambria Math"/>
                          <a:ea typeface="Cambria Math"/>
                        </a:rPr>
                        <m:t>𝛿</m:t>
                      </m:r>
                      <m:r>
                        <a:rPr lang="fr-FR" sz="2800" b="0" i="1" smtClean="0">
                          <a:latin typeface="Cambria Math"/>
                          <a:ea typeface="Cambria Math"/>
                        </a:rPr>
                        <m:t>=</m:t>
                      </m:r>
                      <m:f>
                        <m:fPr>
                          <m:ctrlPr>
                            <a:rPr lang="fr-FR" sz="2800" b="0" i="1" smtClean="0">
                              <a:latin typeface="Cambria Math" panose="02040503050406030204" pitchFamily="18" charset="0"/>
                              <a:ea typeface="Cambria Math"/>
                            </a:rPr>
                          </m:ctrlPr>
                        </m:fPr>
                        <m:num>
                          <m:sSub>
                            <m:sSubPr>
                              <m:ctrlPr>
                                <a:rPr lang="fr-FR" sz="2800" b="0" i="1" smtClean="0">
                                  <a:latin typeface="Cambria Math" panose="02040503050406030204" pitchFamily="18" charset="0"/>
                                  <a:ea typeface="Cambria Math"/>
                                </a:rPr>
                              </m:ctrlPr>
                            </m:sSubPr>
                            <m:e>
                              <m:r>
                                <a:rPr lang="fr-FR" sz="2800" b="0" i="1" smtClean="0">
                                  <a:latin typeface="Cambria Math"/>
                                  <a:ea typeface="Cambria Math"/>
                                </a:rPr>
                                <m:t>𝑅</m:t>
                              </m:r>
                            </m:e>
                            <m:sub>
                              <m:r>
                                <a:rPr lang="fr-FR" sz="2800" b="0" i="1" smtClean="0">
                                  <a:latin typeface="Cambria Math"/>
                                  <a:ea typeface="Cambria Math"/>
                                </a:rPr>
                                <m:t>é</m:t>
                              </m:r>
                              <m:r>
                                <a:rPr lang="fr-FR" sz="2800" b="0" i="1" smtClean="0">
                                  <a:latin typeface="Cambria Math"/>
                                  <a:ea typeface="Cambria Math"/>
                                </a:rPr>
                                <m:t>𝑐h𝑎𝑛𝑡𝑖𝑙𝑙𝑜𝑛</m:t>
                              </m:r>
                            </m:sub>
                          </m:sSub>
                        </m:num>
                        <m:den>
                          <m:sSub>
                            <m:sSubPr>
                              <m:ctrlPr>
                                <a:rPr lang="fr-FR" sz="2800" b="0" i="1" smtClean="0">
                                  <a:latin typeface="Cambria Math" panose="02040503050406030204" pitchFamily="18" charset="0"/>
                                  <a:ea typeface="Cambria Math"/>
                                </a:rPr>
                              </m:ctrlPr>
                            </m:sSubPr>
                            <m:e>
                              <m:r>
                                <a:rPr lang="fr-FR" sz="2800" b="0" i="1" smtClean="0">
                                  <a:latin typeface="Cambria Math"/>
                                  <a:ea typeface="Cambria Math"/>
                                </a:rPr>
                                <m:t>𝑅</m:t>
                              </m:r>
                            </m:e>
                            <m:sub>
                              <m:r>
                                <a:rPr lang="fr-FR" sz="2800" b="0" i="1" smtClean="0">
                                  <a:latin typeface="Cambria Math"/>
                                  <a:ea typeface="Cambria Math"/>
                                </a:rPr>
                                <m:t>𝑠𝑡𝑎𝑛𝑑𝑎𝑟𝑑</m:t>
                              </m:r>
                            </m:sub>
                          </m:sSub>
                        </m:den>
                      </m:f>
                      <m:r>
                        <a:rPr lang="fr-FR" sz="2800" b="0" i="1" smtClean="0">
                          <a:latin typeface="Cambria Math"/>
                          <a:ea typeface="Cambria Math"/>
                        </a:rPr>
                        <m:t>−1</m:t>
                      </m:r>
                    </m:oMath>
                  </m:oMathPara>
                </a14:m>
                <a:endParaRPr lang="fr-FR" sz="2800" dirty="0"/>
              </a:p>
            </p:txBody>
          </p:sp>
        </mc:Choice>
        <mc:Fallback xmlns="">
          <p:sp>
            <p:nvSpPr>
              <p:cNvPr id="3" name="ZoneTexte 2"/>
              <p:cNvSpPr txBox="1">
                <a:spLocks noRot="1" noChangeAspect="1" noMove="1" noResize="1" noEditPoints="1" noAdjustHandles="1" noChangeArrowheads="1" noChangeShapeType="1" noTextEdit="1"/>
              </p:cNvSpPr>
              <p:nvPr/>
            </p:nvSpPr>
            <p:spPr>
              <a:xfrm>
                <a:off x="3301209" y="3915783"/>
                <a:ext cx="3300904" cy="971741"/>
              </a:xfrm>
              <a:prstGeom prst="rect">
                <a:avLst/>
              </a:prstGeom>
              <a:blipFill rotWithShape="1">
                <a:blip r:embed="rId2"/>
                <a:stretch>
                  <a:fillRect/>
                </a:stretch>
              </a:blipFill>
            </p:spPr>
            <p:txBody>
              <a:bodyPr/>
              <a:lstStyle/>
              <a:p>
                <a:r>
                  <a:rPr lang="fr-FR">
                    <a:noFill/>
                  </a:rPr>
                  <a:t> </a:t>
                </a:r>
              </a:p>
            </p:txBody>
          </p:sp>
        </mc:Fallback>
      </mc:AlternateContent>
      <p:sp>
        <p:nvSpPr>
          <p:cNvPr id="8" name="ZoneTexte 7"/>
          <p:cNvSpPr txBox="1"/>
          <p:nvPr/>
        </p:nvSpPr>
        <p:spPr>
          <a:xfrm>
            <a:off x="332509" y="5731041"/>
            <a:ext cx="6377067" cy="369332"/>
          </a:xfrm>
          <a:prstGeom prst="rect">
            <a:avLst/>
          </a:prstGeom>
          <a:noFill/>
        </p:spPr>
        <p:txBody>
          <a:bodyPr wrap="none" rtlCol="0">
            <a:spAutoFit/>
          </a:bodyPr>
          <a:lstStyle/>
          <a:p>
            <a:r>
              <a:rPr lang="fr-FR" i="1" dirty="0" smtClean="0">
                <a:sym typeface="Symbol"/>
              </a:rPr>
              <a:t>Remarque :  est habituellement très petit, il est donné en </a:t>
            </a:r>
            <a:r>
              <a:rPr lang="fr-FR" i="1" dirty="0" smtClean="0">
                <a:latin typeface="Times New Roman"/>
                <a:cs typeface="Times New Roman"/>
                <a:sym typeface="Symbol"/>
              </a:rPr>
              <a:t>‰</a:t>
            </a:r>
            <a:endParaRPr lang="fr-FR" i="1" dirty="0"/>
          </a:p>
        </p:txBody>
      </p:sp>
    </p:spTree>
    <p:extLst>
      <p:ext uri="{BB962C8B-B14F-4D97-AF65-F5344CB8AC3E}">
        <p14:creationId xmlns:p14="http://schemas.microsoft.com/office/powerpoint/2010/main" val="1256832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Standard pour les isotopes de l’eau</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13</a:t>
            </a:fld>
            <a:endParaRPr lang="fr-FR"/>
          </a:p>
        </p:txBody>
      </p:sp>
      <p:sp>
        <p:nvSpPr>
          <p:cNvPr id="7" name="ZoneTexte 6"/>
          <p:cNvSpPr txBox="1"/>
          <p:nvPr/>
        </p:nvSpPr>
        <p:spPr>
          <a:xfrm>
            <a:off x="382386" y="1138844"/>
            <a:ext cx="8307647" cy="923330"/>
          </a:xfrm>
          <a:prstGeom prst="rect">
            <a:avLst/>
          </a:prstGeom>
          <a:noFill/>
        </p:spPr>
        <p:txBody>
          <a:bodyPr wrap="square" rtlCol="0">
            <a:spAutoFit/>
          </a:bodyPr>
          <a:lstStyle/>
          <a:p>
            <a:r>
              <a:rPr lang="fr-FR" dirty="0"/>
              <a:t>Le standard reconnu et accepté pour les isotopes de l’eau est le VSMOW (Vienna Standard </a:t>
            </a:r>
            <a:r>
              <a:rPr lang="fr-FR" dirty="0" err="1"/>
              <a:t>Mean</a:t>
            </a:r>
            <a:r>
              <a:rPr lang="fr-FR" dirty="0"/>
              <a:t> </a:t>
            </a:r>
            <a:r>
              <a:rPr lang="fr-FR" dirty="0" err="1"/>
              <a:t>Ocean</a:t>
            </a:r>
            <a:r>
              <a:rPr lang="fr-FR" dirty="0"/>
              <a:t> Water), qui est proche du SMOW, premier standard défini par Craig (</a:t>
            </a:r>
            <a:r>
              <a:rPr lang="fr-FR" dirty="0" smtClean="0"/>
              <a:t>1961). </a:t>
            </a:r>
            <a:endParaRPr lang="fr-FR" dirty="0"/>
          </a:p>
        </p:txBody>
      </p:sp>
      <p:pic>
        <p:nvPicPr>
          <p:cNvPr id="99330" name="Picture 2" descr="C:\Users\CEA\Documents\Publications\Congrès\Oléron\SMOW-1_(VSMOW)_original_contai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980" y="1952124"/>
            <a:ext cx="2587076" cy="2877801"/>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656706" y="2244437"/>
            <a:ext cx="3957302" cy="707886"/>
          </a:xfrm>
          <a:prstGeom prst="rect">
            <a:avLst/>
          </a:prstGeom>
          <a:noFill/>
        </p:spPr>
        <p:txBody>
          <a:bodyPr wrap="none" rtlCol="0">
            <a:spAutoFit/>
          </a:bodyPr>
          <a:lstStyle/>
          <a:p>
            <a:r>
              <a:rPr lang="fr-FR" sz="2000" baseline="30000" dirty="0">
                <a:latin typeface="Cambria" panose="02040503050406030204" pitchFamily="18" charset="0"/>
              </a:rPr>
              <a:t>2</a:t>
            </a:r>
            <a:r>
              <a:rPr lang="fr-FR" sz="2000" dirty="0">
                <a:latin typeface="Cambria" panose="02040503050406030204" pitchFamily="18" charset="0"/>
              </a:rPr>
              <a:t>R</a:t>
            </a:r>
            <a:r>
              <a:rPr lang="fr-FR" sz="2000" baseline="30000" dirty="0">
                <a:latin typeface="Cambria" panose="02040503050406030204" pitchFamily="18" charset="0"/>
              </a:rPr>
              <a:t>VSMOW </a:t>
            </a:r>
            <a:r>
              <a:rPr lang="fr-FR" sz="2000" dirty="0">
                <a:latin typeface="Cambria" panose="02040503050406030204" pitchFamily="18" charset="0"/>
              </a:rPr>
              <a:t>= (155.75 ± 0.05) × 10</a:t>
            </a:r>
            <a:r>
              <a:rPr lang="fr-FR" sz="2000" baseline="30000" dirty="0">
                <a:latin typeface="Cambria" panose="02040503050406030204" pitchFamily="18" charset="0"/>
              </a:rPr>
              <a:t>−6 </a:t>
            </a:r>
            <a:endParaRPr lang="fr-FR" sz="2000" dirty="0">
              <a:latin typeface="Cambria" panose="02040503050406030204" pitchFamily="18" charset="0"/>
            </a:endParaRPr>
          </a:p>
          <a:p>
            <a:r>
              <a:rPr lang="fr-FR" sz="2000" baseline="30000" dirty="0">
                <a:latin typeface="Cambria" panose="02040503050406030204" pitchFamily="18" charset="0"/>
              </a:rPr>
              <a:t>18</a:t>
            </a:r>
            <a:r>
              <a:rPr lang="fr-FR" sz="2000" dirty="0">
                <a:latin typeface="Cambria" panose="02040503050406030204" pitchFamily="18" charset="0"/>
              </a:rPr>
              <a:t>R</a:t>
            </a:r>
            <a:r>
              <a:rPr lang="fr-FR" sz="2000" baseline="30000" dirty="0">
                <a:latin typeface="Cambria" panose="02040503050406030204" pitchFamily="18" charset="0"/>
              </a:rPr>
              <a:t>VSMOW </a:t>
            </a:r>
            <a:r>
              <a:rPr lang="fr-FR" sz="2000" dirty="0">
                <a:latin typeface="Cambria" panose="02040503050406030204" pitchFamily="18" charset="0"/>
              </a:rPr>
              <a:t>= (2005.20 ± 0.45) × 10</a:t>
            </a:r>
            <a:r>
              <a:rPr lang="fr-FR" sz="2000" baseline="30000" dirty="0">
                <a:latin typeface="Cambria" panose="02040503050406030204" pitchFamily="18" charset="0"/>
              </a:rPr>
              <a:t>−6 </a:t>
            </a:r>
            <a:endParaRPr lang="fr-FR" sz="2000" dirty="0">
              <a:latin typeface="Cambria" panose="02040503050406030204" pitchFamily="18" charset="0"/>
            </a:endParaRPr>
          </a:p>
        </p:txBody>
      </p:sp>
      <p:sp>
        <p:nvSpPr>
          <p:cNvPr id="9" name="ZoneTexte 8"/>
          <p:cNvSpPr txBox="1"/>
          <p:nvPr/>
        </p:nvSpPr>
        <p:spPr>
          <a:xfrm>
            <a:off x="365319" y="3382711"/>
            <a:ext cx="5528406" cy="2308324"/>
          </a:xfrm>
          <a:prstGeom prst="rect">
            <a:avLst/>
          </a:prstGeom>
          <a:noFill/>
        </p:spPr>
        <p:txBody>
          <a:bodyPr wrap="square" rtlCol="0">
            <a:spAutoFit/>
          </a:bodyPr>
          <a:lstStyle/>
          <a:p>
            <a:r>
              <a:rPr lang="fr-FR" dirty="0"/>
              <a:t>Dans l’eau du cycle hydrologique, </a:t>
            </a:r>
            <a:r>
              <a:rPr lang="fr-FR" dirty="0" smtClean="0"/>
              <a:t>les échelles </a:t>
            </a:r>
            <a:r>
              <a:rPr lang="fr-FR" dirty="0"/>
              <a:t>de </a:t>
            </a:r>
            <a:r>
              <a:rPr lang="fr-FR" dirty="0" smtClean="0"/>
              <a:t>valeur </a:t>
            </a:r>
            <a:r>
              <a:rPr lang="fr-FR" dirty="0"/>
              <a:t>de </a:t>
            </a:r>
            <a:r>
              <a:rPr lang="fr-FR" baseline="30000" dirty="0"/>
              <a:t>2</a:t>
            </a:r>
            <a:r>
              <a:rPr lang="fr-FR" dirty="0"/>
              <a:t>H/</a:t>
            </a:r>
            <a:r>
              <a:rPr lang="fr-FR" baseline="30000" dirty="0"/>
              <a:t>1</a:t>
            </a:r>
            <a:r>
              <a:rPr lang="fr-FR" dirty="0"/>
              <a:t>H et </a:t>
            </a:r>
            <a:r>
              <a:rPr lang="fr-FR" baseline="30000" dirty="0"/>
              <a:t>18</a:t>
            </a:r>
            <a:r>
              <a:rPr lang="fr-FR" dirty="0"/>
              <a:t>O/</a:t>
            </a:r>
            <a:r>
              <a:rPr lang="fr-FR" baseline="30000" dirty="0"/>
              <a:t>16</a:t>
            </a:r>
            <a:r>
              <a:rPr lang="fr-FR" dirty="0"/>
              <a:t>O sont: </a:t>
            </a:r>
          </a:p>
          <a:p>
            <a:pPr algn="ctr"/>
            <a:r>
              <a:rPr lang="el-GR" dirty="0">
                <a:solidFill>
                  <a:srgbClr val="FF0000"/>
                </a:solidFill>
                <a:effectLst>
                  <a:outerShdw blurRad="38100" dist="38100" dir="2700000" algn="tl">
                    <a:srgbClr val="000000">
                      <a:alpha val="43137"/>
                    </a:srgbClr>
                  </a:outerShdw>
                </a:effectLst>
              </a:rPr>
              <a:t>−450‰ &lt; </a:t>
            </a:r>
            <a:r>
              <a:rPr lang="el-GR" baseline="30000" dirty="0">
                <a:solidFill>
                  <a:srgbClr val="FF0000"/>
                </a:solidFill>
                <a:effectLst>
                  <a:outerShdw blurRad="38100" dist="38100" dir="2700000" algn="tl">
                    <a:srgbClr val="000000">
                      <a:alpha val="43137"/>
                    </a:srgbClr>
                  </a:outerShdw>
                </a:effectLst>
              </a:rPr>
              <a:t>2</a:t>
            </a:r>
            <a:r>
              <a:rPr lang="el-GR" dirty="0">
                <a:solidFill>
                  <a:srgbClr val="FF0000"/>
                </a:solidFill>
                <a:effectLst>
                  <a:outerShdw blurRad="38100" dist="38100" dir="2700000" algn="tl">
                    <a:srgbClr val="000000">
                      <a:alpha val="43137"/>
                    </a:srgbClr>
                  </a:outerShdw>
                </a:effectLst>
              </a:rPr>
              <a:t>δ &lt; </a:t>
            </a:r>
            <a:r>
              <a:rPr lang="fr-FR" dirty="0">
                <a:solidFill>
                  <a:srgbClr val="FF0000"/>
                </a:solidFill>
                <a:effectLst>
                  <a:outerShdw blurRad="38100" dist="38100" dir="2700000" algn="tl">
                    <a:srgbClr val="000000">
                      <a:alpha val="43137"/>
                    </a:srgbClr>
                  </a:outerShdw>
                </a:effectLst>
              </a:rPr>
              <a:t>à +100‰ </a:t>
            </a:r>
          </a:p>
          <a:p>
            <a:pPr algn="ctr"/>
            <a:r>
              <a:rPr lang="el-GR" dirty="0">
                <a:solidFill>
                  <a:srgbClr val="FF0000"/>
                </a:solidFill>
                <a:effectLst>
                  <a:outerShdw blurRad="38100" dist="38100" dir="2700000" algn="tl">
                    <a:srgbClr val="000000">
                      <a:alpha val="43137"/>
                    </a:srgbClr>
                  </a:outerShdw>
                </a:effectLst>
              </a:rPr>
              <a:t>−50‰ &lt; </a:t>
            </a:r>
            <a:r>
              <a:rPr lang="el-GR" baseline="30000" dirty="0">
                <a:solidFill>
                  <a:srgbClr val="FF0000"/>
                </a:solidFill>
                <a:effectLst>
                  <a:outerShdw blurRad="38100" dist="38100" dir="2700000" algn="tl">
                    <a:srgbClr val="000000">
                      <a:alpha val="43137"/>
                    </a:srgbClr>
                  </a:outerShdw>
                </a:effectLst>
              </a:rPr>
              <a:t>18</a:t>
            </a:r>
            <a:r>
              <a:rPr lang="el-GR" dirty="0">
                <a:solidFill>
                  <a:srgbClr val="FF0000"/>
                </a:solidFill>
                <a:effectLst>
                  <a:outerShdw blurRad="38100" dist="38100" dir="2700000" algn="tl">
                    <a:srgbClr val="000000">
                      <a:alpha val="43137"/>
                    </a:srgbClr>
                  </a:outerShdw>
                </a:effectLst>
              </a:rPr>
              <a:t>δ &lt; </a:t>
            </a:r>
            <a:r>
              <a:rPr lang="fr-FR" dirty="0">
                <a:solidFill>
                  <a:srgbClr val="FF0000"/>
                </a:solidFill>
                <a:effectLst>
                  <a:outerShdw blurRad="38100" dist="38100" dir="2700000" algn="tl">
                    <a:srgbClr val="000000">
                      <a:alpha val="43137"/>
                    </a:srgbClr>
                  </a:outerShdw>
                </a:effectLst>
              </a:rPr>
              <a:t>à +50‰ </a:t>
            </a:r>
          </a:p>
          <a:p>
            <a:r>
              <a:rPr lang="fr-FR" dirty="0"/>
              <a:t>La composition estimée de l’eau </a:t>
            </a:r>
            <a:r>
              <a:rPr lang="fr-FR" dirty="0" smtClean="0"/>
              <a:t>juvénile (originaire du manteau terrestre) </a:t>
            </a:r>
            <a:r>
              <a:rPr lang="fr-FR" dirty="0"/>
              <a:t>est: </a:t>
            </a:r>
          </a:p>
          <a:p>
            <a:pPr algn="ctr"/>
            <a:r>
              <a:rPr lang="el-GR" baseline="30000" dirty="0">
                <a:solidFill>
                  <a:srgbClr val="FF0000"/>
                </a:solidFill>
                <a:effectLst>
                  <a:outerShdw blurRad="38100" dist="38100" dir="2700000" algn="tl">
                    <a:srgbClr val="000000">
                      <a:alpha val="43137"/>
                    </a:srgbClr>
                  </a:outerShdw>
                </a:effectLst>
              </a:rPr>
              <a:t>2</a:t>
            </a:r>
            <a:r>
              <a:rPr lang="el-GR" dirty="0">
                <a:solidFill>
                  <a:srgbClr val="FF0000"/>
                </a:solidFill>
                <a:effectLst>
                  <a:outerShdw blurRad="38100" dist="38100" dir="2700000" algn="tl">
                    <a:srgbClr val="000000">
                      <a:alpha val="43137"/>
                    </a:srgbClr>
                  </a:outerShdw>
                </a:effectLst>
              </a:rPr>
              <a:t>δ</a:t>
            </a:r>
            <a:r>
              <a:rPr lang="fr-FR" baseline="30000" dirty="0">
                <a:solidFill>
                  <a:srgbClr val="FF0000"/>
                </a:solidFill>
                <a:effectLst>
                  <a:outerShdw blurRad="38100" dist="38100" dir="2700000" algn="tl">
                    <a:srgbClr val="000000">
                      <a:alpha val="43137"/>
                    </a:srgbClr>
                  </a:outerShdw>
                </a:effectLst>
              </a:rPr>
              <a:t>VSMOW </a:t>
            </a:r>
            <a:r>
              <a:rPr lang="fr-FR" dirty="0">
                <a:solidFill>
                  <a:srgbClr val="FF0000"/>
                </a:solidFill>
                <a:effectLst>
                  <a:outerShdw blurRad="38100" dist="38100" dir="2700000" algn="tl">
                    <a:srgbClr val="000000">
                      <a:alpha val="43137"/>
                    </a:srgbClr>
                  </a:outerShdw>
                </a:effectLst>
              </a:rPr>
              <a:t>= ~ -60‰ </a:t>
            </a:r>
          </a:p>
          <a:p>
            <a:pPr algn="ctr"/>
            <a:r>
              <a:rPr lang="el-GR" baseline="30000" dirty="0">
                <a:solidFill>
                  <a:srgbClr val="FF0000"/>
                </a:solidFill>
                <a:effectLst>
                  <a:outerShdw blurRad="38100" dist="38100" dir="2700000" algn="tl">
                    <a:srgbClr val="000000">
                      <a:alpha val="43137"/>
                    </a:srgbClr>
                  </a:outerShdw>
                </a:effectLst>
              </a:rPr>
              <a:t>18</a:t>
            </a:r>
            <a:r>
              <a:rPr lang="el-GR" dirty="0">
                <a:solidFill>
                  <a:srgbClr val="FF0000"/>
                </a:solidFill>
                <a:effectLst>
                  <a:outerShdw blurRad="38100" dist="38100" dir="2700000" algn="tl">
                    <a:srgbClr val="000000">
                      <a:alpha val="43137"/>
                    </a:srgbClr>
                  </a:outerShdw>
                </a:effectLst>
              </a:rPr>
              <a:t>δ</a:t>
            </a:r>
            <a:r>
              <a:rPr lang="fr-FR" baseline="30000" dirty="0">
                <a:solidFill>
                  <a:srgbClr val="FF0000"/>
                </a:solidFill>
                <a:effectLst>
                  <a:outerShdw blurRad="38100" dist="38100" dir="2700000" algn="tl">
                    <a:srgbClr val="000000">
                      <a:alpha val="43137"/>
                    </a:srgbClr>
                  </a:outerShdw>
                </a:effectLst>
              </a:rPr>
              <a:t>VSMOW </a:t>
            </a:r>
            <a:r>
              <a:rPr lang="fr-FR" dirty="0">
                <a:solidFill>
                  <a:srgbClr val="FF0000"/>
                </a:solidFill>
                <a:effectLst>
                  <a:outerShdw blurRad="38100" dist="38100" dir="2700000" algn="tl">
                    <a:srgbClr val="000000">
                      <a:alpha val="43137"/>
                    </a:srgbClr>
                  </a:outerShdw>
                </a:effectLst>
              </a:rPr>
              <a:t>= ~ +5‰ </a:t>
            </a:r>
          </a:p>
        </p:txBody>
      </p:sp>
    </p:spTree>
    <p:extLst>
      <p:ext uri="{BB962C8B-B14F-4D97-AF65-F5344CB8AC3E}">
        <p14:creationId xmlns:p14="http://schemas.microsoft.com/office/powerpoint/2010/main" val="3729092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Standards internationaux</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14</a:t>
            </a:fld>
            <a:endParaRPr lang="fr-FR"/>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910669"/>
            <a:ext cx="7419975" cy="248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9242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000" dirty="0" smtClean="0"/>
              <a:t>Le fractionnement isotopique est commun</a:t>
            </a:r>
            <a:endParaRPr lang="fr-FR" sz="2000"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15</a:t>
            </a:fld>
            <a:endParaRPr lang="fr-FR"/>
          </a:p>
        </p:txBody>
      </p:sp>
      <p:pic>
        <p:nvPicPr>
          <p:cNvPr id="94210" name="Picture 2" descr="E:\Documents\Publications\Congrès\Oléron - Radiochimie 18-22 sept 2017\Global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16000"/>
            <a:ext cx="4574528" cy="306493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596373" y="4552950"/>
            <a:ext cx="3467616" cy="369332"/>
          </a:xfrm>
          <a:prstGeom prst="rect">
            <a:avLst/>
          </a:prstGeom>
          <a:noFill/>
        </p:spPr>
        <p:txBody>
          <a:bodyPr wrap="none" rtlCol="0">
            <a:spAutoFit/>
          </a:bodyPr>
          <a:lstStyle/>
          <a:p>
            <a:r>
              <a:rPr lang="fr-FR" dirty="0" smtClean="0"/>
              <a:t>Fractionnement isotopique de O</a:t>
            </a:r>
            <a:endParaRPr lang="fr-FR" dirty="0"/>
          </a:p>
        </p:txBody>
      </p:sp>
      <p:pic>
        <p:nvPicPr>
          <p:cNvPr id="94211" name="Picture 3" descr="E:\Documents\Publications\Congrès\Oléron - Radiochimie 18-22 sept 2017\GlobalH.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668" y="3090333"/>
            <a:ext cx="4680465" cy="3135911"/>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5096934" y="2607733"/>
            <a:ext cx="3467616" cy="369332"/>
          </a:xfrm>
          <a:prstGeom prst="rect">
            <a:avLst/>
          </a:prstGeom>
          <a:noFill/>
        </p:spPr>
        <p:txBody>
          <a:bodyPr wrap="none" rtlCol="0">
            <a:spAutoFit/>
          </a:bodyPr>
          <a:lstStyle/>
          <a:p>
            <a:r>
              <a:rPr lang="fr-FR" dirty="0" smtClean="0"/>
              <a:t>Fractionnement isotopique de H</a:t>
            </a:r>
            <a:endParaRPr lang="fr-FR" dirty="0"/>
          </a:p>
        </p:txBody>
      </p:sp>
      <p:sp>
        <p:nvSpPr>
          <p:cNvPr id="9" name="Flèche vers le bas 8"/>
          <p:cNvSpPr/>
          <p:nvPr/>
        </p:nvSpPr>
        <p:spPr>
          <a:xfrm>
            <a:off x="6650038" y="3008313"/>
            <a:ext cx="118533" cy="406400"/>
          </a:xfrm>
          <a:prstGeom prst="downArrow">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bas 12"/>
          <p:cNvSpPr/>
          <p:nvPr/>
        </p:nvSpPr>
        <p:spPr>
          <a:xfrm rot="10800000">
            <a:off x="2260600" y="4089400"/>
            <a:ext cx="118533" cy="406400"/>
          </a:xfrm>
          <a:prstGeom prst="downArrow">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6198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Europe – moyenne annuelle</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16</a:t>
            </a:fld>
            <a:endParaRPr lang="fr-FR"/>
          </a:p>
        </p:txBody>
      </p:sp>
      <p:pic>
        <p:nvPicPr>
          <p:cNvPr id="952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50" t="15223" r="10989" b="11383"/>
          <a:stretch/>
        </p:blipFill>
        <p:spPr bwMode="auto">
          <a:xfrm>
            <a:off x="1363635" y="1010727"/>
            <a:ext cx="6064782" cy="5410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444" t="14471" r="9504" b="12651"/>
          <a:stretch/>
        </p:blipFill>
        <p:spPr bwMode="auto">
          <a:xfrm>
            <a:off x="1286065" y="943286"/>
            <a:ext cx="6239703" cy="536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10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Effect transition="in" filter="fade">
                                      <p:cBhvr>
                                        <p:cTn id="7" dur="500"/>
                                        <p:tgtEl>
                                          <p:spTgt spid="952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5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Applications – cheveux humains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17</a:t>
            </a:fld>
            <a:endParaRPr lang="fr-FR"/>
          </a:p>
        </p:txBody>
      </p:sp>
      <p:pic>
        <p:nvPicPr>
          <p:cNvPr id="7" name="Espace réservé du contenu 6"/>
          <p:cNvPicPr>
            <a:picLocks noGrp="1"/>
          </p:cNvPicPr>
          <p:nvPr>
            <p:ph idx="1"/>
          </p:nvPr>
        </p:nvPicPr>
        <p:blipFill>
          <a:blip r:embed="rId2"/>
          <a:stretch>
            <a:fillRect/>
          </a:stretch>
        </p:blipFill>
        <p:spPr>
          <a:xfrm>
            <a:off x="430221" y="1277938"/>
            <a:ext cx="4578334" cy="4968875"/>
          </a:xfrm>
          <a:prstGeom prst="rect">
            <a:avLst/>
          </a:prstGeom>
        </p:spPr>
      </p:pic>
      <p:pic>
        <p:nvPicPr>
          <p:cNvPr id="8" name="Image 7" descr="Plots of the relationships between mean H isotope ratios and mean O isotope ratios of human scalp hair and tap water for samples randomly acquired in cities representing 18 states across the United States.">
            <a:hlinkClick r:id="rId3" tooltip="&quot;Plots of the relationships between mean H isotope ratios and mean O isotope ratios of human scalp hair and tap water for samples randomly acquired in cities representing 18 states across the United States.&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82870" y="1301432"/>
            <a:ext cx="3807460" cy="1835785"/>
          </a:xfrm>
          <a:prstGeom prst="rect">
            <a:avLst/>
          </a:prstGeom>
          <a:noFill/>
          <a:ln>
            <a:noFill/>
          </a:ln>
        </p:spPr>
      </p:pic>
      <p:sp>
        <p:nvSpPr>
          <p:cNvPr id="9" name="ZoneTexte 8"/>
          <p:cNvSpPr txBox="1"/>
          <p:nvPr/>
        </p:nvSpPr>
        <p:spPr>
          <a:xfrm>
            <a:off x="5343525" y="3583543"/>
            <a:ext cx="3514725" cy="923330"/>
          </a:xfrm>
          <a:prstGeom prst="rect">
            <a:avLst/>
          </a:prstGeom>
          <a:noFill/>
        </p:spPr>
        <p:txBody>
          <a:bodyPr wrap="square" rtlCol="0">
            <a:spAutoFit/>
          </a:bodyPr>
          <a:lstStyle/>
          <a:p>
            <a:r>
              <a:rPr lang="fr-FR" dirty="0" smtClean="0"/>
              <a:t>Corrélation entre composition isotopique dans l’eau et celle trouvée dans les cheveux</a:t>
            </a:r>
            <a:endParaRPr lang="fr-FR" dirty="0"/>
          </a:p>
        </p:txBody>
      </p:sp>
    </p:spTree>
    <p:extLst>
      <p:ext uri="{BB962C8B-B14F-4D97-AF65-F5344CB8AC3E}">
        <p14:creationId xmlns:p14="http://schemas.microsoft.com/office/powerpoint/2010/main" val="1941378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Applications – mobilité humaine aux temps préhistoriques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18</a:t>
            </a:fld>
            <a:endParaRPr lang="fr-FR"/>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49" y="1162050"/>
            <a:ext cx="3725489"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p:cNvPicPr/>
          <p:nvPr/>
        </p:nvPicPr>
        <p:blipFill rotWithShape="1">
          <a:blip r:embed="rId3">
            <a:extLst>
              <a:ext uri="{28A0092B-C50C-407E-A947-70E740481C1C}">
                <a14:useLocalDpi xmlns:a14="http://schemas.microsoft.com/office/drawing/2010/main" val="0"/>
              </a:ext>
            </a:extLst>
          </a:blip>
          <a:srcRect l="50000"/>
          <a:stretch/>
        </p:blipFill>
        <p:spPr>
          <a:xfrm>
            <a:off x="4667249" y="1256665"/>
            <a:ext cx="3952875" cy="4829810"/>
          </a:xfrm>
          <a:prstGeom prst="rect">
            <a:avLst/>
          </a:prstGeom>
        </p:spPr>
      </p:pic>
    </p:spTree>
    <p:extLst>
      <p:ext uri="{BB962C8B-B14F-4D97-AF65-F5344CB8AC3E}">
        <p14:creationId xmlns:p14="http://schemas.microsoft.com/office/powerpoint/2010/main" val="677805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constats</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lstStyle/>
              <a:p>
                <a:pPr>
                  <a:buFont typeface="Arial" panose="020B0604020202020204" pitchFamily="34" charset="0"/>
                  <a:buChar char="•"/>
                </a:pPr>
                <a:r>
                  <a:rPr lang="fr-FR" dirty="0" smtClean="0"/>
                  <a:t>Les molécules isotopiques les plus lourdes ont une mobilité réduite (</a:t>
                </a:r>
                <a14:m>
                  <m:oMath xmlns:m="http://schemas.openxmlformats.org/officeDocument/2006/math">
                    <m:sSub>
                      <m:sSubPr>
                        <m:ctrlPr>
                          <a:rPr lang="fr-FR" i="1" smtClean="0">
                            <a:latin typeface="Cambria Math" panose="02040503050406030204" pitchFamily="18" charset="0"/>
                          </a:rPr>
                        </m:ctrlPr>
                      </m:sSubPr>
                      <m:e>
                        <m:r>
                          <a:rPr lang="fr-FR" b="0" i="1" smtClean="0">
                            <a:latin typeface="Cambria Math"/>
                          </a:rPr>
                          <m:t>𝐸</m:t>
                        </m:r>
                      </m:e>
                      <m:sub>
                        <m:r>
                          <a:rPr lang="fr-FR" b="0" i="1" smtClean="0">
                            <a:latin typeface="Cambria Math"/>
                          </a:rPr>
                          <m:t>𝑐</m:t>
                        </m:r>
                      </m:sub>
                    </m:sSub>
                    <m:r>
                      <a:rPr lang="fr-FR" b="0" i="1" smtClean="0">
                        <a:latin typeface="Cambria Math"/>
                      </a:rPr>
                      <m:t>=</m:t>
                    </m:r>
                    <m:f>
                      <m:fPr>
                        <m:ctrlPr>
                          <a:rPr lang="fr-FR" b="0" i="1" smtClean="0">
                            <a:latin typeface="Cambria Math" panose="02040503050406030204" pitchFamily="18" charset="0"/>
                          </a:rPr>
                        </m:ctrlPr>
                      </m:fPr>
                      <m:num>
                        <m:r>
                          <a:rPr lang="fr-FR" b="0" i="1" smtClean="0">
                            <a:latin typeface="Cambria Math"/>
                          </a:rPr>
                          <m:t>1</m:t>
                        </m:r>
                      </m:num>
                      <m:den>
                        <m:r>
                          <a:rPr lang="fr-FR" b="0" i="1" smtClean="0">
                            <a:latin typeface="Cambria Math"/>
                          </a:rPr>
                          <m:t>2</m:t>
                        </m:r>
                      </m:den>
                    </m:f>
                    <m:r>
                      <a:rPr lang="fr-FR" b="0" i="1" smtClean="0">
                        <a:latin typeface="Cambria Math"/>
                      </a:rPr>
                      <m:t>𝑚</m:t>
                    </m:r>
                    <m:sSup>
                      <m:sSupPr>
                        <m:ctrlPr>
                          <a:rPr lang="fr-FR" b="0" i="1" smtClean="0">
                            <a:latin typeface="Cambria Math" panose="02040503050406030204" pitchFamily="18" charset="0"/>
                          </a:rPr>
                        </m:ctrlPr>
                      </m:sSupPr>
                      <m:e>
                        <m:r>
                          <a:rPr lang="fr-FR" b="0" i="1" smtClean="0">
                            <a:latin typeface="Cambria Math"/>
                          </a:rPr>
                          <m:t>𝑣</m:t>
                        </m:r>
                      </m:e>
                      <m:sup>
                        <m:r>
                          <a:rPr lang="fr-FR" b="0" i="1" smtClean="0">
                            <a:latin typeface="Cambria Math"/>
                          </a:rPr>
                          <m:t>2</m:t>
                        </m:r>
                      </m:sup>
                    </m:sSup>
                    <m:r>
                      <a:rPr lang="fr-FR" b="0" i="1" smtClean="0">
                        <a:latin typeface="Cambria Math"/>
                      </a:rPr>
                      <m:t>=</m:t>
                    </m:r>
                    <m:r>
                      <a:rPr lang="fr-FR" b="0" i="1" smtClean="0">
                        <a:latin typeface="Cambria Math"/>
                      </a:rPr>
                      <m:t>𝑘𝑇</m:t>
                    </m:r>
                    <m:r>
                      <a:rPr lang="fr-FR" b="0" i="1" smtClean="0">
                        <a:latin typeface="Cambria Math"/>
                      </a:rPr>
                      <m:t>)</m:t>
                    </m:r>
                  </m:oMath>
                </a14:m>
                <a:endParaRPr lang="fr-FR" b="0" dirty="0" smtClean="0"/>
              </a:p>
              <a:p>
                <a:pPr marL="1787525" lvl="5" indent="-1244600">
                  <a:tabLst>
                    <a:tab pos="1704975" algn="l"/>
                  </a:tabLst>
                </a:pPr>
                <a:r>
                  <a:rPr lang="fr-FR" i="1" dirty="0"/>
                  <a:t>les molécules les plus lourdes ont une </a:t>
                </a:r>
                <a:r>
                  <a:rPr lang="fr-FR" i="1" dirty="0" smtClean="0"/>
                  <a:t>vitesse </a:t>
                </a:r>
                <a:r>
                  <a:rPr lang="fr-FR" i="1" dirty="0"/>
                  <a:t>de </a:t>
                </a:r>
                <a:r>
                  <a:rPr lang="fr-FR" i="1" dirty="0" smtClean="0"/>
                  <a:t>diffusion plus </a:t>
                </a:r>
                <a:r>
                  <a:rPr lang="fr-FR" i="1" dirty="0"/>
                  <a:t>faible</a:t>
                </a:r>
                <a:endParaRPr lang="fr-FR" i="1" dirty="0" smtClean="0"/>
              </a:p>
              <a:p>
                <a:pPr marL="1787525" lvl="5" indent="-1244600" algn="just">
                  <a:tabLst>
                    <a:tab pos="1704975" algn="l"/>
                  </a:tabLst>
                </a:pPr>
                <a:r>
                  <a:rPr lang="fr-FR" i="1" dirty="0"/>
                  <a:t>la fréquence de collision avec les autres molécules </a:t>
                </a:r>
                <a:r>
                  <a:rPr lang="fr-FR" i="1" dirty="0" smtClean="0"/>
                  <a:t>est </a:t>
                </a:r>
                <a:r>
                  <a:rPr lang="fr-FR" i="1" dirty="0"/>
                  <a:t>plus faible pour les molécules les plus </a:t>
                </a:r>
                <a:r>
                  <a:rPr lang="fr-FR" i="1" dirty="0" smtClean="0"/>
                  <a:t>lourdes ; c.à.d. les </a:t>
                </a:r>
                <a:r>
                  <a:rPr lang="fr-FR" i="1" dirty="0"/>
                  <a:t>molécules légères réagissent plus vite </a:t>
                </a:r>
                <a:endParaRPr lang="fr-FR" i="1" dirty="0" smtClean="0"/>
              </a:p>
              <a:p>
                <a:pPr marL="1787525" lvl="5" indent="-1244600" algn="just">
                  <a:tabLst>
                    <a:tab pos="1704975" algn="l"/>
                  </a:tabLst>
                </a:pPr>
                <a:r>
                  <a:rPr lang="fr-FR" i="1" dirty="0"/>
                  <a:t>Les molécules les plus lourdes ont </a:t>
                </a:r>
                <a:r>
                  <a:rPr lang="fr-FR" i="1" u="sng" dirty="0" smtClean="0"/>
                  <a:t>généralement</a:t>
                </a:r>
                <a:r>
                  <a:rPr lang="fr-FR" i="1" dirty="0" smtClean="0"/>
                  <a:t> des </a:t>
                </a:r>
                <a:r>
                  <a:rPr lang="fr-FR" i="1" dirty="0"/>
                  <a:t>énergies de liaison plus fortes </a:t>
                </a: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1">
                <a:blip r:embed="rId2"/>
                <a:stretch>
                  <a:fillRect l="-2313" t="-1963" r="-2388"/>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19</a:t>
            </a:fld>
            <a:endParaRPr lang="fr-FR"/>
          </a:p>
        </p:txBody>
      </p:sp>
    </p:spTree>
    <p:extLst>
      <p:ext uri="{BB962C8B-B14F-4D97-AF65-F5344CB8AC3E}">
        <p14:creationId xmlns:p14="http://schemas.microsoft.com/office/powerpoint/2010/main" val="177190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définitions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2</a:t>
            </a:fld>
            <a:endParaRPr lang="fr-FR"/>
          </a:p>
        </p:txBody>
      </p:sp>
      <mc:AlternateContent xmlns:mc="http://schemas.openxmlformats.org/markup-compatibility/2006" xmlns:a14="http://schemas.microsoft.com/office/drawing/2010/main">
        <mc:Choice Requires="a14">
          <p:sp>
            <p:nvSpPr>
              <p:cNvPr id="3" name="ZoneTexte 2"/>
              <p:cNvSpPr txBox="1"/>
              <p:nvPr/>
            </p:nvSpPr>
            <p:spPr>
              <a:xfrm>
                <a:off x="423334" y="982134"/>
                <a:ext cx="8424333" cy="1176861"/>
              </a:xfrm>
              <a:prstGeom prst="rect">
                <a:avLst/>
              </a:prstGeom>
              <a:noFill/>
            </p:spPr>
            <p:txBody>
              <a:bodyPr wrap="square" rtlCol="0">
                <a:spAutoFit/>
              </a:bodyPr>
              <a:lstStyle/>
              <a:p>
                <a:r>
                  <a:rPr lang="fr-FR" sz="1400" dirty="0" smtClean="0"/>
                  <a:t>Un nucléide est défini par son numéro atomique Z et son nombre de masse A : </a:t>
                </a:r>
              </a:p>
              <a:p>
                <a:pPr algn="ctr"/>
                <a14:m>
                  <m:oMath xmlns:m="http://schemas.openxmlformats.org/officeDocument/2006/math">
                    <m:sPre>
                      <m:sPrePr>
                        <m:ctrlPr>
                          <a:rPr lang="fr-FR" sz="2400" i="1" smtClean="0">
                            <a:solidFill>
                              <a:srgbClr val="FF0000"/>
                            </a:solidFill>
                            <a:effectLst>
                              <a:outerShdw blurRad="38100" dist="38100" dir="2700000" algn="tl">
                                <a:srgbClr val="000000">
                                  <a:alpha val="43137"/>
                                </a:srgbClr>
                              </a:outerShdw>
                            </a:effectLst>
                            <a:latin typeface="Cambria Math" panose="02040503050406030204" pitchFamily="18" charset="0"/>
                          </a:rPr>
                        </m:ctrlPr>
                      </m:sPrePr>
                      <m:sub>
                        <m:r>
                          <a:rPr lang="fr-FR" sz="2400" b="0" i="1" smtClean="0">
                            <a:solidFill>
                              <a:srgbClr val="FF0000"/>
                            </a:solidFill>
                            <a:effectLst>
                              <a:outerShdw blurRad="38100" dist="38100" dir="2700000" algn="tl">
                                <a:srgbClr val="000000">
                                  <a:alpha val="43137"/>
                                </a:srgbClr>
                              </a:outerShdw>
                            </a:effectLst>
                            <a:latin typeface="Cambria Math"/>
                          </a:rPr>
                          <m:t>𝑍</m:t>
                        </m:r>
                      </m:sub>
                      <m:sup>
                        <m:r>
                          <a:rPr lang="fr-FR" sz="2400" b="0" i="1" smtClean="0">
                            <a:solidFill>
                              <a:srgbClr val="FF0000"/>
                            </a:solidFill>
                            <a:effectLst>
                              <a:outerShdw blurRad="38100" dist="38100" dir="2700000" algn="tl">
                                <a:srgbClr val="000000">
                                  <a:alpha val="43137"/>
                                </a:srgbClr>
                              </a:outerShdw>
                            </a:effectLst>
                            <a:latin typeface="Cambria Math"/>
                          </a:rPr>
                          <m:t>𝐴</m:t>
                        </m:r>
                      </m:sup>
                      <m:e>
                        <m:r>
                          <a:rPr lang="fr-FR" sz="2400" b="0" i="1" smtClean="0">
                            <a:solidFill>
                              <a:srgbClr val="FF0000"/>
                            </a:solidFill>
                            <a:effectLst>
                              <a:outerShdw blurRad="38100" dist="38100" dir="2700000" algn="tl">
                                <a:srgbClr val="000000">
                                  <a:alpha val="43137"/>
                                </a:srgbClr>
                              </a:outerShdw>
                            </a:effectLst>
                            <a:latin typeface="Cambria Math"/>
                          </a:rPr>
                          <m:t>𝑋</m:t>
                        </m:r>
                      </m:e>
                    </m:sPre>
                  </m:oMath>
                </a14:m>
                <a:r>
                  <a:rPr lang="fr-FR" sz="1400" dirty="0" smtClean="0"/>
                  <a:t>, ex </a:t>
                </a:r>
                <a14:m>
                  <m:oMath xmlns:m="http://schemas.openxmlformats.org/officeDocument/2006/math">
                    <m:sPre>
                      <m:sPrePr>
                        <m:ctrlPr>
                          <a:rPr lang="fr-FR" sz="2400" i="1" smtClean="0">
                            <a:solidFill>
                              <a:srgbClr val="FF0000"/>
                            </a:solidFill>
                            <a:effectLst>
                              <a:outerShdw blurRad="38100" dist="38100" dir="2700000" algn="tl">
                                <a:srgbClr val="000000">
                                  <a:alpha val="43137"/>
                                </a:srgbClr>
                              </a:outerShdw>
                            </a:effectLst>
                            <a:latin typeface="Cambria Math" panose="02040503050406030204" pitchFamily="18" charset="0"/>
                          </a:rPr>
                        </m:ctrlPr>
                      </m:sPrePr>
                      <m:sub>
                        <m:r>
                          <a:rPr lang="fr-FR" sz="2400" b="0" i="1" smtClean="0">
                            <a:solidFill>
                              <a:srgbClr val="FF0000"/>
                            </a:solidFill>
                            <a:effectLst>
                              <a:outerShdw blurRad="38100" dist="38100" dir="2700000" algn="tl">
                                <a:srgbClr val="000000">
                                  <a:alpha val="43137"/>
                                </a:srgbClr>
                              </a:outerShdw>
                            </a:effectLst>
                            <a:latin typeface="Cambria Math"/>
                          </a:rPr>
                          <m:t>6</m:t>
                        </m:r>
                      </m:sub>
                      <m:sup>
                        <m:r>
                          <a:rPr lang="fr-FR" sz="2400" b="0" i="1" smtClean="0">
                            <a:solidFill>
                              <a:srgbClr val="FF0000"/>
                            </a:solidFill>
                            <a:effectLst>
                              <a:outerShdw blurRad="38100" dist="38100" dir="2700000" algn="tl">
                                <a:srgbClr val="000000">
                                  <a:alpha val="43137"/>
                                </a:srgbClr>
                              </a:outerShdw>
                            </a:effectLst>
                            <a:latin typeface="Cambria Math"/>
                          </a:rPr>
                          <m:t>12</m:t>
                        </m:r>
                      </m:sup>
                      <m:e>
                        <m:r>
                          <a:rPr lang="fr-FR" sz="2400" b="0" i="1" smtClean="0">
                            <a:solidFill>
                              <a:srgbClr val="FF0000"/>
                            </a:solidFill>
                            <a:effectLst>
                              <a:outerShdw blurRad="38100" dist="38100" dir="2700000" algn="tl">
                                <a:srgbClr val="000000">
                                  <a:alpha val="43137"/>
                                </a:srgbClr>
                              </a:outerShdw>
                            </a:effectLst>
                            <a:latin typeface="Cambria Math"/>
                          </a:rPr>
                          <m:t>𝐶</m:t>
                        </m:r>
                      </m:e>
                    </m:sPre>
                  </m:oMath>
                </a14:m>
                <a:endParaRPr lang="fr-FR" sz="1400" dirty="0" smtClean="0"/>
              </a:p>
              <a:p>
                <a:pPr algn="just"/>
                <a:r>
                  <a:rPr lang="fr-FR" sz="1400" dirty="0" smtClean="0"/>
                  <a:t>Son nombre de masse est la somme du nombre de protons Z et du nombre de neutrons N :                                  </a:t>
                </a:r>
                <a14:m>
                  <m:oMath xmlns:m="http://schemas.openxmlformats.org/officeDocument/2006/math">
                    <m:r>
                      <a:rPr lang="fr-FR" b="1" i="1" smtClean="0">
                        <a:solidFill>
                          <a:srgbClr val="FF0000"/>
                        </a:solidFill>
                        <a:effectLst>
                          <a:outerShdw blurRad="38100" dist="38100" dir="2700000" algn="tl">
                            <a:srgbClr val="000000">
                              <a:alpha val="43137"/>
                            </a:srgbClr>
                          </a:outerShdw>
                        </a:effectLst>
                        <a:latin typeface="Cambria Math"/>
                      </a:rPr>
                      <m:t>𝑨</m:t>
                    </m:r>
                    <m:r>
                      <a:rPr lang="fr-FR" b="1" i="1" smtClean="0">
                        <a:solidFill>
                          <a:srgbClr val="FF0000"/>
                        </a:solidFill>
                        <a:effectLst>
                          <a:outerShdw blurRad="38100" dist="38100" dir="2700000" algn="tl">
                            <a:srgbClr val="000000">
                              <a:alpha val="43137"/>
                            </a:srgbClr>
                          </a:outerShdw>
                        </a:effectLst>
                        <a:latin typeface="Cambria Math"/>
                      </a:rPr>
                      <m:t>=</m:t>
                    </m:r>
                    <m:r>
                      <a:rPr lang="fr-FR" b="1" i="1" smtClean="0">
                        <a:solidFill>
                          <a:srgbClr val="FF0000"/>
                        </a:solidFill>
                        <a:effectLst>
                          <a:outerShdw blurRad="38100" dist="38100" dir="2700000" algn="tl">
                            <a:srgbClr val="000000">
                              <a:alpha val="43137"/>
                            </a:srgbClr>
                          </a:outerShdw>
                        </a:effectLst>
                        <a:latin typeface="Cambria Math"/>
                      </a:rPr>
                      <m:t>𝒁</m:t>
                    </m:r>
                    <m:r>
                      <a:rPr lang="fr-FR" b="1" i="1" smtClean="0">
                        <a:solidFill>
                          <a:srgbClr val="FF0000"/>
                        </a:solidFill>
                        <a:effectLst>
                          <a:outerShdw blurRad="38100" dist="38100" dir="2700000" algn="tl">
                            <a:srgbClr val="000000">
                              <a:alpha val="43137"/>
                            </a:srgbClr>
                          </a:outerShdw>
                        </a:effectLst>
                        <a:latin typeface="Cambria Math"/>
                      </a:rPr>
                      <m:t>+</m:t>
                    </m:r>
                    <m:r>
                      <a:rPr lang="fr-FR" b="1" i="1" smtClean="0">
                        <a:solidFill>
                          <a:srgbClr val="FF0000"/>
                        </a:solidFill>
                        <a:effectLst>
                          <a:outerShdw blurRad="38100" dist="38100" dir="2700000" algn="tl">
                            <a:srgbClr val="000000">
                              <a:alpha val="43137"/>
                            </a:srgbClr>
                          </a:outerShdw>
                        </a:effectLst>
                        <a:latin typeface="Cambria Math"/>
                      </a:rPr>
                      <m:t>𝑵</m:t>
                    </m:r>
                  </m:oMath>
                </a14:m>
                <a:endParaRPr lang="fr-FR" b="1" dirty="0">
                  <a:solidFill>
                    <a:srgbClr val="FF0000"/>
                  </a:solidFill>
                  <a:effectLst>
                    <a:outerShdw blurRad="38100" dist="38100" dir="2700000" algn="tl">
                      <a:srgbClr val="000000">
                        <a:alpha val="43137"/>
                      </a:srgbClr>
                    </a:outerShdw>
                  </a:effectLst>
                </a:endParaRPr>
              </a:p>
            </p:txBody>
          </p:sp>
        </mc:Choice>
        <mc:Fallback xmlns="">
          <p:sp>
            <p:nvSpPr>
              <p:cNvPr id="3" name="ZoneTexte 2"/>
              <p:cNvSpPr txBox="1">
                <a:spLocks noRot="1" noChangeAspect="1" noMove="1" noResize="1" noEditPoints="1" noAdjustHandles="1" noChangeArrowheads="1" noChangeShapeType="1" noTextEdit="1"/>
              </p:cNvSpPr>
              <p:nvPr/>
            </p:nvSpPr>
            <p:spPr>
              <a:xfrm>
                <a:off x="423334" y="982134"/>
                <a:ext cx="8424333" cy="1176861"/>
              </a:xfrm>
              <a:prstGeom prst="rect">
                <a:avLst/>
              </a:prstGeom>
              <a:blipFill rotWithShape="1">
                <a:blip r:embed="rId2"/>
                <a:stretch>
                  <a:fillRect l="-145" t="-518" r="-289"/>
                </a:stretch>
              </a:blipFill>
            </p:spPr>
            <p:txBody>
              <a:bodyPr/>
              <a:lstStyle/>
              <a:p>
                <a:r>
                  <a:rPr lang="fr-FR">
                    <a:noFill/>
                  </a:rPr>
                  <a:t> </a:t>
                </a:r>
              </a:p>
            </p:txBody>
          </p:sp>
        </mc:Fallback>
      </mc:AlternateContent>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533" y="1910033"/>
            <a:ext cx="6705600" cy="4401359"/>
          </a:xfrm>
          <a:prstGeom prst="rect">
            <a:avLst/>
          </a:prstGeom>
        </p:spPr>
      </p:pic>
      <p:pic>
        <p:nvPicPr>
          <p:cNvPr id="90114" name="Picture 2" descr="E:\Documents\Publications\Congrès\Oléron - Radiochimie 18-22 sept 2017\capture 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489" y="2014356"/>
            <a:ext cx="7464065" cy="4326994"/>
          </a:xfrm>
          <a:prstGeom prst="rect">
            <a:avLst/>
          </a:prstGeom>
          <a:noFill/>
          <a:extLst>
            <a:ext uri="{909E8E84-426E-40DD-AFC4-6F175D3DCCD1}">
              <a14:hiddenFill xmlns:a14="http://schemas.microsoft.com/office/drawing/2010/main">
                <a:solidFill>
                  <a:srgbClr val="FFFFFF"/>
                </a:solidFill>
              </a14:hiddenFill>
            </a:ext>
          </a:extLst>
        </p:spPr>
      </p:pic>
      <p:pic>
        <p:nvPicPr>
          <p:cNvPr id="90115" name="Picture 3" descr="E:\Documents\Publications\Congrès\Oléron - Radiochimie 18-22 sept 2017\capture 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021795"/>
            <a:ext cx="7462800" cy="4326261"/>
          </a:xfrm>
          <a:prstGeom prst="rect">
            <a:avLst/>
          </a:prstGeom>
          <a:noFill/>
          <a:extLst>
            <a:ext uri="{909E8E84-426E-40DD-AFC4-6F175D3DCCD1}">
              <a14:hiddenFill xmlns:a14="http://schemas.microsoft.com/office/drawing/2010/main">
                <a:solidFill>
                  <a:srgbClr val="FFFFFF"/>
                </a:solidFill>
              </a14:hiddenFill>
            </a:ext>
          </a:extLst>
        </p:spPr>
      </p:pic>
      <p:pic>
        <p:nvPicPr>
          <p:cNvPr id="90116" name="Picture 4" descr="E:\Documents\Publications\Congrès\Oléron - Radiochimie 18-22 sept 2017\capture 3.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9011" y="2012497"/>
            <a:ext cx="7464420" cy="4327200"/>
          </a:xfrm>
          <a:prstGeom prst="rect">
            <a:avLst/>
          </a:prstGeom>
          <a:noFill/>
          <a:extLst>
            <a:ext uri="{909E8E84-426E-40DD-AFC4-6F175D3DCCD1}">
              <a14:hiddenFill xmlns:a14="http://schemas.microsoft.com/office/drawing/2010/main">
                <a:solidFill>
                  <a:srgbClr val="FFFFFF"/>
                </a:solidFill>
              </a14:hiddenFill>
            </a:ext>
          </a:extLst>
        </p:spPr>
      </p:pic>
      <p:pic>
        <p:nvPicPr>
          <p:cNvPr id="90117" name="Picture 5" descr="E:\Documents\Publications\Congrès\Oléron - Radiochimie 18-22 sept 2017\capture 4.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319" y="2007962"/>
            <a:ext cx="7462800" cy="4326261"/>
          </a:xfrm>
          <a:prstGeom prst="rect">
            <a:avLst/>
          </a:prstGeom>
          <a:noFill/>
          <a:extLst>
            <a:ext uri="{909E8E84-426E-40DD-AFC4-6F175D3DCCD1}">
              <a14:hiddenFill xmlns:a14="http://schemas.microsoft.com/office/drawing/2010/main">
                <a:solidFill>
                  <a:srgbClr val="FFFFFF"/>
                </a:solidFill>
              </a14:hiddenFill>
            </a:ext>
          </a:extLst>
        </p:spPr>
      </p:pic>
      <p:pic>
        <p:nvPicPr>
          <p:cNvPr id="90118" name="Picture 6" descr="E:\Documents\Publications\Congrès\Oléron - Radiochimie 18-22 sept 2017\capture 5.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8329" y="2019300"/>
            <a:ext cx="7462800" cy="4326261"/>
          </a:xfrm>
          <a:prstGeom prst="rect">
            <a:avLst/>
          </a:prstGeom>
          <a:noFill/>
          <a:extLst>
            <a:ext uri="{909E8E84-426E-40DD-AFC4-6F175D3DCCD1}">
              <a14:hiddenFill xmlns:a14="http://schemas.microsoft.com/office/drawing/2010/main">
                <a:solidFill>
                  <a:srgbClr val="FFFFFF"/>
                </a:solidFill>
              </a14:hiddenFill>
            </a:ext>
          </a:extLst>
        </p:spPr>
      </p:pic>
      <p:pic>
        <p:nvPicPr>
          <p:cNvPr id="90120" name="Picture 8" descr="E:\Documents\Publications\Congrès\Oléron - Radiochimie 18-22 sept 2017\Nouveau Tableau périodiqu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6063" y="2000250"/>
            <a:ext cx="7466012" cy="435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2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114"/>
                                        </p:tgtEl>
                                        <p:attrNameLst>
                                          <p:attrName>style.visibility</p:attrName>
                                        </p:attrNameLst>
                                      </p:cBhvr>
                                      <p:to>
                                        <p:strVal val="visible"/>
                                      </p:to>
                                    </p:set>
                                    <p:animEffect transition="in" filter="fade">
                                      <p:cBhvr>
                                        <p:cTn id="12" dur="500"/>
                                        <p:tgtEl>
                                          <p:spTgt spid="90114"/>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1999"/>
                                          </p:stCondLst>
                                        </p:cTn>
                                        <p:tgtEl>
                                          <p:spTgt spid="90115"/>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0"/>
                                  </p:stCondLst>
                                  <p:childTnLst>
                                    <p:set>
                                      <p:cBhvr>
                                        <p:cTn id="18" dur="1" fill="hold">
                                          <p:stCondLst>
                                            <p:cond delay="1999"/>
                                          </p:stCondLst>
                                        </p:cTn>
                                        <p:tgtEl>
                                          <p:spTgt spid="90116"/>
                                        </p:tgtEl>
                                        <p:attrNameLst>
                                          <p:attrName>style.visibility</p:attrName>
                                        </p:attrNameLst>
                                      </p:cBhvr>
                                      <p:to>
                                        <p:strVal val="visible"/>
                                      </p:to>
                                    </p:set>
                                  </p:childTnLst>
                                </p:cTn>
                              </p:par>
                            </p:childTnLst>
                          </p:cTn>
                        </p:par>
                        <p:par>
                          <p:cTn id="19" fill="hold">
                            <p:stCondLst>
                              <p:cond delay="4500"/>
                            </p:stCondLst>
                            <p:childTnLst>
                              <p:par>
                                <p:cTn id="20" presetID="1" presetClass="entr" presetSubtype="0" fill="hold" nodeType="afterEffect">
                                  <p:stCondLst>
                                    <p:cond delay="0"/>
                                  </p:stCondLst>
                                  <p:childTnLst>
                                    <p:set>
                                      <p:cBhvr>
                                        <p:cTn id="21" dur="1" fill="hold">
                                          <p:stCondLst>
                                            <p:cond delay="1999"/>
                                          </p:stCondLst>
                                        </p:cTn>
                                        <p:tgtEl>
                                          <p:spTgt spid="90117"/>
                                        </p:tgtEl>
                                        <p:attrNameLst>
                                          <p:attrName>style.visibility</p:attrName>
                                        </p:attrNameLst>
                                      </p:cBhvr>
                                      <p:to>
                                        <p:strVal val="visible"/>
                                      </p:to>
                                    </p:set>
                                  </p:childTnLst>
                                </p:cTn>
                              </p:par>
                            </p:childTnLst>
                          </p:cTn>
                        </p:par>
                        <p:par>
                          <p:cTn id="22" fill="hold">
                            <p:stCondLst>
                              <p:cond delay="6500"/>
                            </p:stCondLst>
                            <p:childTnLst>
                              <p:par>
                                <p:cTn id="23" presetID="1" presetClass="entr" presetSubtype="0" fill="hold" nodeType="afterEffect">
                                  <p:stCondLst>
                                    <p:cond delay="0"/>
                                  </p:stCondLst>
                                  <p:childTnLst>
                                    <p:set>
                                      <p:cBhvr>
                                        <p:cTn id="24" dur="1" fill="hold">
                                          <p:stCondLst>
                                            <p:cond delay="1999"/>
                                          </p:stCondLst>
                                        </p:cTn>
                                        <p:tgtEl>
                                          <p:spTgt spid="90118"/>
                                        </p:tgtEl>
                                        <p:attrNameLst>
                                          <p:attrName>style.visibility</p:attrName>
                                        </p:attrNameLst>
                                      </p:cBhvr>
                                      <p:to>
                                        <p:strVal val="visible"/>
                                      </p:to>
                                    </p:set>
                                  </p:childTnLst>
                                </p:cTn>
                              </p:par>
                            </p:childTnLst>
                          </p:cTn>
                        </p:par>
                        <p:par>
                          <p:cTn id="25" fill="hold">
                            <p:stCondLst>
                              <p:cond delay="8500"/>
                            </p:stCondLst>
                            <p:childTnLst>
                              <p:par>
                                <p:cTn id="26" presetID="1" presetClass="entr" presetSubtype="0" fill="hold" nodeType="afterEffect">
                                  <p:stCondLst>
                                    <p:cond delay="0"/>
                                  </p:stCondLst>
                                  <p:childTnLst>
                                    <p:set>
                                      <p:cBhvr>
                                        <p:cTn id="27" dur="1" fill="hold">
                                          <p:stCondLst>
                                            <p:cond delay="1999"/>
                                          </p:stCondLst>
                                        </p:cTn>
                                        <p:tgtEl>
                                          <p:spTgt spid="90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Effets physiques isotopiques</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619125" y="1030289"/>
                <a:ext cx="8172450" cy="5380036"/>
              </a:xfrm>
            </p:spPr>
            <p:txBody>
              <a:bodyPr/>
              <a:lstStyle/>
              <a:p>
                <a:r>
                  <a:rPr lang="fr-FR" b="1" dirty="0" smtClean="0">
                    <a:solidFill>
                      <a:srgbClr val="33CC33"/>
                    </a:solidFill>
                    <a:effectLst>
                      <a:outerShdw blurRad="38100" dist="38100" dir="2700000" algn="tl">
                        <a:srgbClr val="000000">
                          <a:alpha val="43137"/>
                        </a:srgbClr>
                      </a:outerShdw>
                    </a:effectLst>
                  </a:rPr>
                  <a:t>Spectre d’émission optique</a:t>
                </a:r>
              </a:p>
              <a:p>
                <a:pPr/>
                <a14:m>
                  <m:oMathPara xmlns:m="http://schemas.openxmlformats.org/officeDocument/2006/math">
                    <m:oMathParaPr>
                      <m:jc m:val="centerGroup"/>
                    </m:oMathParaPr>
                    <m:oMath xmlns:m="http://schemas.openxmlformats.org/officeDocument/2006/math">
                      <m:acc>
                        <m:accPr>
                          <m:chr m:val="̅"/>
                          <m:ctrlPr>
                            <a:rPr lang="fr-FR" i="1" smtClean="0">
                              <a:solidFill>
                                <a:schemeClr val="tx1"/>
                              </a:solidFill>
                              <a:latin typeface="Cambria Math" panose="02040503050406030204" pitchFamily="18" charset="0"/>
                            </a:rPr>
                          </m:ctrlPr>
                        </m:accPr>
                        <m:e>
                          <m:r>
                            <a:rPr lang="fr-FR" i="1" smtClean="0">
                              <a:solidFill>
                                <a:schemeClr val="tx1"/>
                              </a:solidFill>
                              <a:latin typeface="Cambria Math"/>
                              <a:ea typeface="Cambria Math"/>
                            </a:rPr>
                            <m:t>𝜐</m:t>
                          </m:r>
                        </m:e>
                      </m:acc>
                      <m:r>
                        <a:rPr lang="fr-FR" b="0" i="1" smtClean="0">
                          <a:solidFill>
                            <a:schemeClr val="tx1"/>
                          </a:solidFill>
                          <a:latin typeface="Cambria Math"/>
                        </a:rPr>
                        <m:t>=</m:t>
                      </m:r>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𝑅</m:t>
                          </m:r>
                        </m:e>
                        <m:sub>
                          <m:r>
                            <a:rPr lang="fr-FR" b="0" i="1" smtClean="0">
                              <a:solidFill>
                                <a:schemeClr val="tx1"/>
                              </a:solidFill>
                              <a:latin typeface="Cambria Math"/>
                              <a:ea typeface="Cambria Math"/>
                            </a:rPr>
                            <m:t>∞</m:t>
                          </m:r>
                        </m:sub>
                      </m:sSub>
                      <m:sSup>
                        <m:sSupPr>
                          <m:ctrlPr>
                            <a:rPr lang="fr-FR" b="0" i="1" smtClean="0">
                              <a:solidFill>
                                <a:schemeClr val="tx1"/>
                              </a:solidFill>
                              <a:latin typeface="Cambria Math" panose="02040503050406030204" pitchFamily="18" charset="0"/>
                            </a:rPr>
                          </m:ctrlPr>
                        </m:sSupPr>
                        <m:e>
                          <m:r>
                            <a:rPr lang="fr-FR" b="0" i="1" smtClean="0">
                              <a:solidFill>
                                <a:schemeClr val="tx1"/>
                              </a:solidFill>
                              <a:latin typeface="Cambria Math"/>
                            </a:rPr>
                            <m:t>𝑍</m:t>
                          </m:r>
                        </m:e>
                        <m:sup>
                          <m:r>
                            <a:rPr lang="fr-FR" b="0" i="1" smtClean="0">
                              <a:solidFill>
                                <a:schemeClr val="tx1"/>
                              </a:solidFill>
                              <a:latin typeface="Cambria Math"/>
                            </a:rPr>
                            <m:t>2</m:t>
                          </m:r>
                        </m:sup>
                      </m:sSup>
                      <m:sSub>
                        <m:sSubPr>
                          <m:ctrlPr>
                            <a:rPr lang="fr-FR" b="1" i="1" smtClean="0">
                              <a:solidFill>
                                <a:srgbClr val="FF0000"/>
                              </a:solidFill>
                              <a:effectLst>
                                <a:outerShdw blurRad="38100" dist="38100" dir="2700000" algn="tl">
                                  <a:srgbClr val="000000">
                                    <a:alpha val="43137"/>
                                  </a:srgbClr>
                                </a:outerShdw>
                              </a:effectLst>
                              <a:latin typeface="Cambria Math" panose="02040503050406030204" pitchFamily="18" charset="0"/>
                            </a:rPr>
                          </m:ctrlPr>
                        </m:sSubPr>
                        <m:e>
                          <m:r>
                            <a:rPr lang="fr-FR" b="1" i="1" smtClean="0">
                              <a:solidFill>
                                <a:srgbClr val="FF0000"/>
                              </a:solidFill>
                              <a:effectLst>
                                <a:outerShdw blurRad="38100" dist="38100" dir="2700000" algn="tl">
                                  <a:srgbClr val="000000">
                                    <a:alpha val="43137"/>
                                  </a:srgbClr>
                                </a:outerShdw>
                              </a:effectLst>
                              <a:latin typeface="Cambria Math"/>
                            </a:rPr>
                            <m:t>𝒎</m:t>
                          </m:r>
                        </m:e>
                        <m:sub>
                          <m:r>
                            <a:rPr lang="fr-FR" b="1" i="1" smtClean="0">
                              <a:solidFill>
                                <a:srgbClr val="FF0000"/>
                              </a:solidFill>
                              <a:effectLst>
                                <a:outerShdw blurRad="38100" dist="38100" dir="2700000" algn="tl">
                                  <a:srgbClr val="000000">
                                    <a:alpha val="43137"/>
                                  </a:srgbClr>
                                </a:outerShdw>
                              </a:effectLst>
                              <a:latin typeface="Cambria Math"/>
                            </a:rPr>
                            <m:t>𝒓𝒆𝒅</m:t>
                          </m:r>
                        </m:sub>
                      </m:sSub>
                      <m:f>
                        <m:fPr>
                          <m:ctrlPr>
                            <a:rPr lang="fr-FR" b="0" i="1" smtClean="0">
                              <a:solidFill>
                                <a:schemeClr val="tx1"/>
                              </a:solidFill>
                              <a:latin typeface="Cambria Math" panose="02040503050406030204" pitchFamily="18" charset="0"/>
                            </a:rPr>
                          </m:ctrlPr>
                        </m:fPr>
                        <m:num>
                          <m:d>
                            <m:dPr>
                              <m:ctrlPr>
                                <a:rPr lang="fr-FR" i="1">
                                  <a:solidFill>
                                    <a:schemeClr val="tx1"/>
                                  </a:solidFill>
                                  <a:latin typeface="Cambria Math" panose="02040503050406030204" pitchFamily="18" charset="0"/>
                                </a:rPr>
                              </m:ctrlPr>
                            </m:dPr>
                            <m:e>
                              <m:f>
                                <m:fPr>
                                  <m:ctrlPr>
                                    <a:rPr lang="fr-FR" i="1">
                                      <a:solidFill>
                                        <a:schemeClr val="tx1"/>
                                      </a:solidFill>
                                      <a:latin typeface="Cambria Math" panose="02040503050406030204" pitchFamily="18" charset="0"/>
                                    </a:rPr>
                                  </m:ctrlPr>
                                </m:fPr>
                                <m:num>
                                  <m:r>
                                    <a:rPr lang="fr-FR" i="1">
                                      <a:solidFill>
                                        <a:schemeClr val="tx1"/>
                                      </a:solidFill>
                                      <a:latin typeface="Cambria Math"/>
                                    </a:rPr>
                                    <m:t>1</m:t>
                                  </m:r>
                                </m:num>
                                <m:den>
                                  <m:sSubSup>
                                    <m:sSubSupPr>
                                      <m:ctrlPr>
                                        <a:rPr lang="fr-FR" i="1">
                                          <a:solidFill>
                                            <a:schemeClr val="tx1"/>
                                          </a:solidFill>
                                          <a:latin typeface="Cambria Math" panose="02040503050406030204" pitchFamily="18" charset="0"/>
                                        </a:rPr>
                                      </m:ctrlPr>
                                    </m:sSubSupPr>
                                    <m:e>
                                      <m:r>
                                        <a:rPr lang="fr-FR" i="1">
                                          <a:solidFill>
                                            <a:schemeClr val="tx1"/>
                                          </a:solidFill>
                                          <a:latin typeface="Cambria Math"/>
                                        </a:rPr>
                                        <m:t>𝑛</m:t>
                                      </m:r>
                                    </m:e>
                                    <m:sub>
                                      <m:r>
                                        <a:rPr lang="fr-FR" i="1">
                                          <a:solidFill>
                                            <a:schemeClr val="tx1"/>
                                          </a:solidFill>
                                          <a:latin typeface="Cambria Math"/>
                                        </a:rPr>
                                        <m:t>1</m:t>
                                      </m:r>
                                    </m:sub>
                                    <m:sup>
                                      <m:r>
                                        <a:rPr lang="fr-FR" i="1">
                                          <a:solidFill>
                                            <a:schemeClr val="tx1"/>
                                          </a:solidFill>
                                          <a:latin typeface="Cambria Math"/>
                                        </a:rPr>
                                        <m:t>2</m:t>
                                      </m:r>
                                    </m:sup>
                                  </m:sSubSup>
                                </m:den>
                              </m:f>
                              <m:r>
                                <a:rPr lang="fr-FR" i="1">
                                  <a:solidFill>
                                    <a:schemeClr val="tx1"/>
                                  </a:solidFill>
                                  <a:latin typeface="Cambria Math"/>
                                </a:rPr>
                                <m:t>−</m:t>
                              </m:r>
                              <m:f>
                                <m:fPr>
                                  <m:ctrlPr>
                                    <a:rPr lang="fr-FR" i="1">
                                      <a:solidFill>
                                        <a:schemeClr val="tx1"/>
                                      </a:solidFill>
                                      <a:latin typeface="Cambria Math" panose="02040503050406030204" pitchFamily="18" charset="0"/>
                                    </a:rPr>
                                  </m:ctrlPr>
                                </m:fPr>
                                <m:num>
                                  <m:r>
                                    <a:rPr lang="fr-FR" i="1">
                                      <a:solidFill>
                                        <a:schemeClr val="tx1"/>
                                      </a:solidFill>
                                      <a:latin typeface="Cambria Math"/>
                                    </a:rPr>
                                    <m:t>1</m:t>
                                  </m:r>
                                </m:num>
                                <m:den>
                                  <m:sSubSup>
                                    <m:sSubSupPr>
                                      <m:ctrlPr>
                                        <a:rPr lang="fr-FR" i="1">
                                          <a:solidFill>
                                            <a:schemeClr val="tx1"/>
                                          </a:solidFill>
                                          <a:latin typeface="Cambria Math" panose="02040503050406030204" pitchFamily="18" charset="0"/>
                                        </a:rPr>
                                      </m:ctrlPr>
                                    </m:sSubSupPr>
                                    <m:e>
                                      <m:r>
                                        <a:rPr lang="fr-FR" i="1">
                                          <a:solidFill>
                                            <a:schemeClr val="tx1"/>
                                          </a:solidFill>
                                          <a:latin typeface="Cambria Math"/>
                                        </a:rPr>
                                        <m:t>𝑛</m:t>
                                      </m:r>
                                    </m:e>
                                    <m:sub>
                                      <m:r>
                                        <a:rPr lang="fr-FR" i="1">
                                          <a:solidFill>
                                            <a:schemeClr val="tx1"/>
                                          </a:solidFill>
                                          <a:latin typeface="Cambria Math"/>
                                        </a:rPr>
                                        <m:t>2</m:t>
                                      </m:r>
                                    </m:sub>
                                    <m:sup>
                                      <m:r>
                                        <a:rPr lang="fr-FR" i="1">
                                          <a:solidFill>
                                            <a:schemeClr val="tx1"/>
                                          </a:solidFill>
                                          <a:latin typeface="Cambria Math"/>
                                        </a:rPr>
                                        <m:t>2</m:t>
                                      </m:r>
                                    </m:sup>
                                  </m:sSubSup>
                                </m:den>
                              </m:f>
                            </m:e>
                          </m:d>
                        </m:num>
                        <m:den>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𝑚</m:t>
                              </m:r>
                            </m:e>
                            <m:sub>
                              <m:r>
                                <a:rPr lang="fr-FR" b="0" i="1" smtClean="0">
                                  <a:solidFill>
                                    <a:schemeClr val="tx1"/>
                                  </a:solidFill>
                                  <a:latin typeface="Cambria Math"/>
                                </a:rPr>
                                <m:t>𝑒</m:t>
                              </m:r>
                            </m:sub>
                          </m:sSub>
                        </m:den>
                      </m:f>
                    </m:oMath>
                  </m:oMathPara>
                </a14:m>
                <a:endParaRPr lang="fr-FR" dirty="0" smtClean="0">
                  <a:solidFill>
                    <a:schemeClr val="tx1"/>
                  </a:solidFill>
                </a:endParaRPr>
              </a:p>
              <a:p>
                <a:pPr marL="6350" indent="-6350" algn="just"/>
                <a14:m>
                  <m:oMathPara xmlns:m="http://schemas.openxmlformats.org/officeDocument/2006/math">
                    <m:oMathParaPr>
                      <m:jc m:val="left"/>
                    </m:oMathParaPr>
                    <m:oMath xmlns:m="http://schemas.openxmlformats.org/officeDocument/2006/math">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a:rPr>
                            <m:t>𝑅</m:t>
                          </m:r>
                        </m:e>
                        <m:sub>
                          <m:r>
                            <a:rPr lang="fr-FR" sz="2400" i="1" smtClean="0">
                              <a:solidFill>
                                <a:schemeClr val="tx1"/>
                              </a:solidFill>
                              <a:latin typeface="Cambria Math"/>
                              <a:ea typeface="Cambria Math"/>
                            </a:rPr>
                            <m:t>∞</m:t>
                          </m:r>
                        </m:sub>
                      </m:sSub>
                      <m:r>
                        <a:rPr lang="fr-FR" sz="2400" b="0" i="1" smtClean="0">
                          <a:solidFill>
                            <a:schemeClr val="tx1"/>
                          </a:solidFill>
                          <a:latin typeface="Cambria Math"/>
                        </a:rPr>
                        <m:t>=1,097</m:t>
                      </m:r>
                      <m:r>
                        <a:rPr lang="fr-FR" sz="2400" b="0" i="1" smtClean="0">
                          <a:solidFill>
                            <a:schemeClr val="tx1"/>
                          </a:solidFill>
                          <a:latin typeface="Cambria Math"/>
                          <a:ea typeface="Cambria Math"/>
                        </a:rPr>
                        <m:t>×</m:t>
                      </m:r>
                      <m:sSup>
                        <m:sSupPr>
                          <m:ctrlPr>
                            <a:rPr lang="fr-FR" sz="2400" b="0" i="1" smtClean="0">
                              <a:solidFill>
                                <a:schemeClr val="tx1"/>
                              </a:solidFill>
                              <a:latin typeface="Cambria Math" panose="02040503050406030204" pitchFamily="18" charset="0"/>
                              <a:ea typeface="Cambria Math"/>
                            </a:rPr>
                          </m:ctrlPr>
                        </m:sSupPr>
                        <m:e>
                          <m:r>
                            <a:rPr lang="fr-FR" sz="2400" b="0" i="1" smtClean="0">
                              <a:solidFill>
                                <a:schemeClr val="tx1"/>
                              </a:solidFill>
                              <a:latin typeface="Cambria Math"/>
                              <a:ea typeface="Cambria Math"/>
                            </a:rPr>
                            <m:t>10</m:t>
                          </m:r>
                        </m:e>
                        <m:sup>
                          <m:r>
                            <a:rPr lang="fr-FR" sz="2400" b="0" i="1" smtClean="0">
                              <a:solidFill>
                                <a:schemeClr val="tx1"/>
                              </a:solidFill>
                              <a:latin typeface="Cambria Math"/>
                              <a:ea typeface="Cambria Math"/>
                            </a:rPr>
                            <m:t>7</m:t>
                          </m:r>
                        </m:sup>
                      </m:sSup>
                      <m:r>
                        <a:rPr lang="fr-FR" sz="2400" b="0" i="1" smtClean="0">
                          <a:solidFill>
                            <a:schemeClr val="tx1"/>
                          </a:solidFill>
                          <a:latin typeface="Cambria Math"/>
                          <a:ea typeface="Cambria Math"/>
                        </a:rPr>
                        <m:t> </m:t>
                      </m:r>
                      <m:sSup>
                        <m:sSupPr>
                          <m:ctrlPr>
                            <a:rPr lang="fr-FR" sz="2400" b="0" i="1" smtClean="0">
                              <a:solidFill>
                                <a:schemeClr val="tx1"/>
                              </a:solidFill>
                              <a:latin typeface="Cambria Math" panose="02040503050406030204" pitchFamily="18" charset="0"/>
                              <a:ea typeface="Cambria Math"/>
                            </a:rPr>
                          </m:ctrlPr>
                        </m:sSupPr>
                        <m:e>
                          <m:r>
                            <a:rPr lang="fr-FR" sz="2400" b="0" i="1" smtClean="0">
                              <a:solidFill>
                                <a:schemeClr val="tx1"/>
                              </a:solidFill>
                              <a:latin typeface="Cambria Math"/>
                              <a:ea typeface="Cambria Math"/>
                            </a:rPr>
                            <m:t>𝑚</m:t>
                          </m:r>
                        </m:e>
                        <m:sup>
                          <m:r>
                            <a:rPr lang="fr-FR" sz="2400" b="0" i="1" smtClean="0">
                              <a:solidFill>
                                <a:schemeClr val="tx1"/>
                              </a:solidFill>
                              <a:latin typeface="Cambria Math"/>
                              <a:ea typeface="Cambria Math"/>
                            </a:rPr>
                            <m:t>−1</m:t>
                          </m:r>
                        </m:sup>
                      </m:sSup>
                    </m:oMath>
                  </m:oMathPara>
                </a14:m>
                <a:endParaRPr lang="fr-FR" sz="2400" dirty="0" smtClean="0">
                  <a:solidFill>
                    <a:schemeClr val="tx1"/>
                  </a:solidFill>
                </a:endParaRPr>
              </a:p>
              <a:p>
                <a:pPr marL="6350" indent="-6350" algn="just"/>
                <a14:m>
                  <m:oMath xmlns:m="http://schemas.openxmlformats.org/officeDocument/2006/math">
                    <m:sSub>
                      <m:sSubPr>
                        <m:ctrlPr>
                          <a:rPr lang="fr-FR" sz="2400" i="1" smtClean="0">
                            <a:solidFill>
                              <a:schemeClr val="tx1"/>
                            </a:solidFill>
                            <a:latin typeface="Cambria Math" panose="02040503050406030204" pitchFamily="18" charset="0"/>
                          </a:rPr>
                        </m:ctrlPr>
                      </m:sSubPr>
                      <m:e>
                        <m:r>
                          <a:rPr lang="fr-FR" sz="2400" b="0" i="1" smtClean="0">
                            <a:solidFill>
                              <a:schemeClr val="tx1"/>
                            </a:solidFill>
                            <a:latin typeface="Cambria Math"/>
                          </a:rPr>
                          <m:t>𝑚</m:t>
                        </m:r>
                      </m:e>
                      <m:sub>
                        <m:r>
                          <a:rPr lang="fr-FR" sz="2400" b="0" i="1" smtClean="0">
                            <a:solidFill>
                              <a:schemeClr val="tx1"/>
                            </a:solidFill>
                            <a:latin typeface="Cambria Math"/>
                          </a:rPr>
                          <m:t>𝑒</m:t>
                        </m:r>
                      </m:sub>
                    </m:sSub>
                  </m:oMath>
                </a14:m>
                <a:r>
                  <a:rPr lang="fr-FR" sz="2400" dirty="0" smtClean="0">
                    <a:solidFill>
                      <a:schemeClr val="tx1"/>
                    </a:solidFill>
                  </a:rPr>
                  <a:t> masse de l’électron au repos</a:t>
                </a:r>
              </a:p>
              <a:p>
                <a:pPr marL="6350" indent="-6350" algn="just"/>
                <a14:m>
                  <m:oMath xmlns:m="http://schemas.openxmlformats.org/officeDocument/2006/math">
                    <m:sSub>
                      <m:sSubPr>
                        <m:ctrlPr>
                          <a:rPr lang="fr-FR" sz="2400" b="1" i="1">
                            <a:solidFill>
                              <a:srgbClr val="FF0000"/>
                            </a:solidFill>
                            <a:effectLst>
                              <a:outerShdw blurRad="38100" dist="38100" dir="2700000" algn="tl">
                                <a:srgbClr val="000000">
                                  <a:alpha val="43137"/>
                                </a:srgbClr>
                              </a:outerShdw>
                            </a:effectLst>
                            <a:latin typeface="Cambria Math" panose="02040503050406030204" pitchFamily="18" charset="0"/>
                          </a:rPr>
                        </m:ctrlPr>
                      </m:sSubPr>
                      <m:e>
                        <m:r>
                          <a:rPr lang="fr-FR" sz="2400" b="1" i="1">
                            <a:solidFill>
                              <a:srgbClr val="FF0000"/>
                            </a:solidFill>
                            <a:effectLst>
                              <a:outerShdw blurRad="38100" dist="38100" dir="2700000" algn="tl">
                                <a:srgbClr val="000000">
                                  <a:alpha val="43137"/>
                                </a:srgbClr>
                              </a:outerShdw>
                            </a:effectLst>
                            <a:latin typeface="Cambria Math"/>
                          </a:rPr>
                          <m:t>𝒎</m:t>
                        </m:r>
                      </m:e>
                      <m:sub>
                        <m:r>
                          <a:rPr lang="fr-FR" sz="2400" b="1" i="1">
                            <a:solidFill>
                              <a:srgbClr val="FF0000"/>
                            </a:solidFill>
                            <a:effectLst>
                              <a:outerShdw blurRad="38100" dist="38100" dir="2700000" algn="tl">
                                <a:srgbClr val="000000">
                                  <a:alpha val="43137"/>
                                </a:srgbClr>
                              </a:outerShdw>
                            </a:effectLst>
                            <a:latin typeface="Cambria Math"/>
                          </a:rPr>
                          <m:t>𝒓𝒆𝒅</m:t>
                        </m:r>
                      </m:sub>
                    </m:sSub>
                  </m:oMath>
                </a14:m>
                <a:r>
                  <a:rPr lang="fr-FR" sz="2400" dirty="0" smtClean="0">
                    <a:solidFill>
                      <a:schemeClr val="tx1"/>
                    </a:solidFill>
                  </a:rPr>
                  <a:t> masse réduite définie comme  </a:t>
                </a:r>
                <a14:m>
                  <m:oMath xmlns:m="http://schemas.openxmlformats.org/officeDocument/2006/math">
                    <m:sSubSup>
                      <m:sSubSupPr>
                        <m:ctrlPr>
                          <a:rPr lang="fr-FR" sz="2400" i="1" smtClean="0">
                            <a:solidFill>
                              <a:schemeClr val="tx1"/>
                            </a:solidFill>
                            <a:latin typeface="Cambria Math" panose="02040503050406030204" pitchFamily="18" charset="0"/>
                          </a:rPr>
                        </m:ctrlPr>
                      </m:sSubSupPr>
                      <m:e>
                        <m:r>
                          <a:rPr lang="fr-FR" sz="2400" b="0" i="1" smtClean="0">
                            <a:solidFill>
                              <a:schemeClr val="tx1"/>
                            </a:solidFill>
                            <a:latin typeface="Cambria Math"/>
                          </a:rPr>
                          <m:t>𝑚</m:t>
                        </m:r>
                      </m:e>
                      <m:sub>
                        <m:r>
                          <a:rPr lang="fr-FR" sz="2400" b="0" i="1" smtClean="0">
                            <a:solidFill>
                              <a:schemeClr val="tx1"/>
                            </a:solidFill>
                            <a:latin typeface="Cambria Math"/>
                          </a:rPr>
                          <m:t>𝑟𝑒𝑑</m:t>
                        </m:r>
                      </m:sub>
                      <m:sup>
                        <m:r>
                          <a:rPr lang="fr-FR" sz="2400" b="0" i="1" smtClean="0">
                            <a:solidFill>
                              <a:schemeClr val="tx1"/>
                            </a:solidFill>
                            <a:latin typeface="Cambria Math"/>
                          </a:rPr>
                          <m:t>−1</m:t>
                        </m:r>
                      </m:sup>
                    </m:sSubSup>
                    <m:r>
                      <a:rPr lang="fr-FR" sz="2400" b="0" i="1" smtClean="0">
                        <a:solidFill>
                          <a:schemeClr val="tx1"/>
                        </a:solidFill>
                        <a:latin typeface="Cambria Math"/>
                      </a:rPr>
                      <m:t>=</m:t>
                    </m:r>
                    <m:sSubSup>
                      <m:sSubSupPr>
                        <m:ctrlPr>
                          <a:rPr lang="fr-FR" sz="2400" i="1">
                            <a:solidFill>
                              <a:schemeClr val="tx1"/>
                            </a:solidFill>
                            <a:latin typeface="Cambria Math" panose="02040503050406030204" pitchFamily="18" charset="0"/>
                          </a:rPr>
                        </m:ctrlPr>
                      </m:sSubSupPr>
                      <m:e>
                        <m:r>
                          <a:rPr lang="fr-FR" sz="2400" i="1">
                            <a:solidFill>
                              <a:schemeClr val="tx1"/>
                            </a:solidFill>
                            <a:latin typeface="Cambria Math"/>
                          </a:rPr>
                          <m:t>𝑚</m:t>
                        </m:r>
                      </m:e>
                      <m:sub>
                        <m:r>
                          <a:rPr lang="fr-FR" sz="2400" b="0" i="1" smtClean="0">
                            <a:solidFill>
                              <a:schemeClr val="tx1"/>
                            </a:solidFill>
                            <a:latin typeface="Cambria Math"/>
                          </a:rPr>
                          <m:t>𝑒</m:t>
                        </m:r>
                      </m:sub>
                      <m:sup>
                        <m:r>
                          <a:rPr lang="fr-FR" sz="2400" i="1">
                            <a:solidFill>
                              <a:schemeClr val="tx1"/>
                            </a:solidFill>
                            <a:latin typeface="Cambria Math"/>
                          </a:rPr>
                          <m:t>−1</m:t>
                        </m:r>
                      </m:sup>
                    </m:sSubSup>
                    <m:r>
                      <a:rPr lang="fr-FR" sz="2400" b="0" i="1" smtClean="0">
                        <a:solidFill>
                          <a:schemeClr val="tx1"/>
                        </a:solidFill>
                        <a:latin typeface="Cambria Math"/>
                      </a:rPr>
                      <m:t>+</m:t>
                    </m:r>
                    <m:sSubSup>
                      <m:sSubSupPr>
                        <m:ctrlPr>
                          <a:rPr lang="fr-FR" sz="2400" i="1">
                            <a:solidFill>
                              <a:schemeClr val="tx1"/>
                            </a:solidFill>
                            <a:latin typeface="Cambria Math" panose="02040503050406030204" pitchFamily="18" charset="0"/>
                          </a:rPr>
                        </m:ctrlPr>
                      </m:sSubSupPr>
                      <m:e>
                        <m:r>
                          <a:rPr lang="fr-FR" sz="2400" i="1">
                            <a:solidFill>
                              <a:schemeClr val="tx1"/>
                            </a:solidFill>
                            <a:latin typeface="Cambria Math"/>
                          </a:rPr>
                          <m:t>𝑚</m:t>
                        </m:r>
                      </m:e>
                      <m:sub>
                        <m:r>
                          <a:rPr lang="fr-FR" sz="2400" b="0" i="1" smtClean="0">
                            <a:solidFill>
                              <a:schemeClr val="tx1"/>
                            </a:solidFill>
                            <a:latin typeface="Cambria Math"/>
                          </a:rPr>
                          <m:t>𝑛𝑜𝑦𝑎𝑢</m:t>
                        </m:r>
                      </m:sub>
                      <m:sup>
                        <m:r>
                          <a:rPr lang="fr-FR" sz="2400" i="1">
                            <a:solidFill>
                              <a:schemeClr val="tx1"/>
                            </a:solidFill>
                            <a:latin typeface="Cambria Math"/>
                          </a:rPr>
                          <m:t>−1</m:t>
                        </m:r>
                      </m:sup>
                    </m:sSubSup>
                  </m:oMath>
                </a14:m>
                <a:endParaRPr lang="fr-FR" sz="2400" dirty="0" smtClean="0">
                  <a:solidFill>
                    <a:schemeClr val="tx1"/>
                  </a:solidFill>
                </a:endParaRPr>
              </a:p>
              <a:p>
                <a:endParaRPr lang="fr-FR" sz="2400"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619125" y="1030289"/>
                <a:ext cx="8172450" cy="5380036"/>
              </a:xfrm>
              <a:blipFill rotWithShape="1">
                <a:blip r:embed="rId2"/>
                <a:stretch>
                  <a:fillRect l="-2537" t="-1925"/>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20</a:t>
            </a:fld>
            <a:endParaRPr lang="fr-FR"/>
          </a:p>
        </p:txBody>
      </p:sp>
      <p:sp>
        <p:nvSpPr>
          <p:cNvPr id="8" name="ZoneTexte 7"/>
          <p:cNvSpPr txBox="1"/>
          <p:nvPr/>
        </p:nvSpPr>
        <p:spPr>
          <a:xfrm>
            <a:off x="619124" y="4476750"/>
            <a:ext cx="8308685" cy="1815882"/>
          </a:xfrm>
          <a:prstGeom prst="rect">
            <a:avLst/>
          </a:prstGeom>
          <a:noFill/>
        </p:spPr>
        <p:txBody>
          <a:bodyPr wrap="none" rtlCol="0">
            <a:spAutoFit/>
          </a:bodyPr>
          <a:lstStyle/>
          <a:p>
            <a:r>
              <a:rPr lang="fr-FR" sz="2400" dirty="0" smtClean="0"/>
              <a:t>Exemple : 	raie </a:t>
            </a:r>
            <a:r>
              <a:rPr lang="fr-FR" sz="2400" dirty="0" err="1" smtClean="0"/>
              <a:t>Lyman</a:t>
            </a:r>
            <a:r>
              <a:rPr lang="fr-FR" sz="2400" dirty="0" smtClean="0"/>
              <a:t> H</a:t>
            </a:r>
            <a:r>
              <a:rPr lang="fr-FR" sz="2400" baseline="-25000" dirty="0" smtClean="0"/>
              <a:t> </a:t>
            </a:r>
            <a:r>
              <a:rPr lang="fr-FR" sz="2400" baseline="-25000" dirty="0" smtClean="0">
                <a:sym typeface="Symbol"/>
              </a:rPr>
              <a:t> </a:t>
            </a:r>
            <a:r>
              <a:rPr lang="fr-FR" sz="2400" dirty="0" smtClean="0">
                <a:sym typeface="Symbol"/>
              </a:rPr>
              <a:t>(n</a:t>
            </a:r>
            <a:r>
              <a:rPr lang="fr-FR" sz="2400" baseline="-25000" dirty="0" smtClean="0">
                <a:sym typeface="Symbol"/>
              </a:rPr>
              <a:t>1</a:t>
            </a:r>
            <a:r>
              <a:rPr lang="fr-FR" sz="2400" dirty="0" smtClean="0">
                <a:sym typeface="Symbol"/>
              </a:rPr>
              <a:t>=1 et n</a:t>
            </a:r>
            <a:r>
              <a:rPr lang="fr-FR" sz="2400" baseline="-25000" dirty="0" smtClean="0">
                <a:sym typeface="Symbol"/>
              </a:rPr>
              <a:t>2</a:t>
            </a:r>
            <a:r>
              <a:rPr lang="fr-FR" sz="2400" dirty="0" smtClean="0">
                <a:sym typeface="Symbol"/>
              </a:rPr>
              <a:t>=2)	</a:t>
            </a:r>
            <a:r>
              <a:rPr lang="fr-FR" sz="2400" b="1" dirty="0" smtClean="0">
                <a:solidFill>
                  <a:srgbClr val="FF0000"/>
                </a:solidFill>
                <a:effectLst>
                  <a:outerShdw blurRad="38100" dist="38100" dir="2700000" algn="tl">
                    <a:srgbClr val="000000">
                      <a:alpha val="43137"/>
                    </a:srgbClr>
                  </a:outerShdw>
                </a:effectLst>
                <a:sym typeface="Symbol"/>
              </a:rPr>
              <a:t>656,285 nm</a:t>
            </a:r>
          </a:p>
          <a:p>
            <a:r>
              <a:rPr lang="fr-FR" sz="2400" b="1" dirty="0">
                <a:solidFill>
                  <a:srgbClr val="FF0000"/>
                </a:solidFill>
                <a:effectLst>
                  <a:outerShdw blurRad="38100" dist="38100" dir="2700000" algn="tl">
                    <a:srgbClr val="000000">
                      <a:alpha val="43137"/>
                    </a:srgbClr>
                  </a:outerShdw>
                </a:effectLst>
                <a:sym typeface="Symbol"/>
              </a:rPr>
              <a:t>	</a:t>
            </a:r>
            <a:r>
              <a:rPr lang="fr-FR" sz="2400" b="1" dirty="0" smtClean="0">
                <a:solidFill>
                  <a:srgbClr val="FF0000"/>
                </a:solidFill>
                <a:effectLst>
                  <a:outerShdw blurRad="38100" dist="38100" dir="2700000" algn="tl">
                    <a:srgbClr val="000000">
                      <a:alpha val="43137"/>
                    </a:srgbClr>
                  </a:outerShdw>
                </a:effectLst>
                <a:sym typeface="Symbol"/>
              </a:rPr>
              <a:t>	</a:t>
            </a:r>
            <a:r>
              <a:rPr lang="fr-FR" sz="2400" dirty="0" smtClean="0">
                <a:sym typeface="Symbol"/>
              </a:rPr>
              <a:t>raie Deutérium			</a:t>
            </a:r>
            <a:r>
              <a:rPr lang="fr-FR" sz="2400" b="1" dirty="0" smtClean="0">
                <a:solidFill>
                  <a:srgbClr val="0000FF"/>
                </a:solidFill>
                <a:effectLst>
                  <a:outerShdw blurRad="38100" dist="38100" dir="2700000" algn="tl">
                    <a:srgbClr val="000000">
                      <a:alpha val="43137"/>
                    </a:srgbClr>
                  </a:outerShdw>
                </a:effectLst>
                <a:sym typeface="Symbol"/>
              </a:rPr>
              <a:t>656,106 nm</a:t>
            </a:r>
          </a:p>
          <a:p>
            <a:r>
              <a:rPr lang="fr-FR" sz="2000" i="1" dirty="0" smtClean="0">
                <a:latin typeface="Cambria" panose="02040503050406030204" pitchFamily="18" charset="0"/>
              </a:rPr>
              <a:t>N.B.: le rapport naturel H/D a été déterminé en 1939 par spectroscopie</a:t>
            </a:r>
          </a:p>
          <a:p>
            <a:endParaRPr lang="fr-FR" sz="2000" i="1" dirty="0" smtClean="0">
              <a:latin typeface="Cambria" panose="02040503050406030204" pitchFamily="18" charset="0"/>
            </a:endParaRPr>
          </a:p>
          <a:p>
            <a:r>
              <a:rPr lang="fr-FR" sz="2400" b="1" i="1" dirty="0" smtClean="0">
                <a:solidFill>
                  <a:schemeClr val="accent2">
                    <a:lumMod val="50000"/>
                  </a:schemeClr>
                </a:solidFill>
                <a:latin typeface="Cambria" panose="02040503050406030204" pitchFamily="18" charset="0"/>
              </a:rPr>
              <a:t>Pour les isotopes </a:t>
            </a:r>
            <a:r>
              <a:rPr lang="fr-FR" sz="2400" b="1" i="1" baseline="30000" dirty="0" smtClean="0">
                <a:solidFill>
                  <a:schemeClr val="accent2">
                    <a:lumMod val="50000"/>
                  </a:schemeClr>
                </a:solidFill>
                <a:latin typeface="Cambria" panose="02040503050406030204" pitchFamily="18" charset="0"/>
              </a:rPr>
              <a:t>235</a:t>
            </a:r>
            <a:r>
              <a:rPr lang="fr-FR" sz="2400" b="1" i="1" dirty="0" smtClean="0">
                <a:solidFill>
                  <a:schemeClr val="accent2">
                    <a:lumMod val="50000"/>
                  </a:schemeClr>
                </a:solidFill>
                <a:latin typeface="Cambria" panose="02040503050406030204" pitchFamily="18" charset="0"/>
              </a:rPr>
              <a:t>U &amp; </a:t>
            </a:r>
            <a:r>
              <a:rPr lang="fr-FR" sz="2400" b="1" i="1" baseline="30000" dirty="0" smtClean="0">
                <a:solidFill>
                  <a:schemeClr val="accent2">
                    <a:lumMod val="50000"/>
                  </a:schemeClr>
                </a:solidFill>
                <a:latin typeface="Cambria" panose="02040503050406030204" pitchFamily="18" charset="0"/>
              </a:rPr>
              <a:t>238</a:t>
            </a:r>
            <a:r>
              <a:rPr lang="fr-FR" sz="2400" b="1" i="1" dirty="0" smtClean="0">
                <a:solidFill>
                  <a:schemeClr val="accent2">
                    <a:lumMod val="50000"/>
                  </a:schemeClr>
                </a:solidFill>
                <a:latin typeface="Cambria" panose="02040503050406030204" pitchFamily="18" charset="0"/>
              </a:rPr>
              <a:t>U, la différence est de </a:t>
            </a:r>
            <a:r>
              <a:rPr lang="fr-FR" sz="2400" b="1" i="1" dirty="0" smtClean="0">
                <a:solidFill>
                  <a:schemeClr val="accent2">
                    <a:lumMod val="50000"/>
                  </a:schemeClr>
                </a:solidFill>
                <a:effectLst>
                  <a:outerShdw blurRad="38100" dist="38100" dir="2700000" algn="tl">
                    <a:srgbClr val="000000">
                      <a:alpha val="43137"/>
                    </a:srgbClr>
                  </a:outerShdw>
                </a:effectLst>
                <a:latin typeface="Cambria" panose="02040503050406030204" pitchFamily="18" charset="0"/>
              </a:rPr>
              <a:t>0,025 nm </a:t>
            </a:r>
            <a:r>
              <a:rPr lang="fr-FR" sz="2400" b="1" i="1" dirty="0" smtClean="0">
                <a:solidFill>
                  <a:schemeClr val="accent2">
                    <a:lumMod val="50000"/>
                  </a:schemeClr>
                </a:solidFill>
                <a:latin typeface="Cambria" panose="02040503050406030204" pitchFamily="18" charset="0"/>
              </a:rPr>
              <a:t>!</a:t>
            </a:r>
            <a:endParaRPr lang="fr-FR" sz="2400" b="1" i="1" dirty="0">
              <a:solidFill>
                <a:schemeClr val="accent2">
                  <a:lumMod val="50000"/>
                </a:schemeClr>
              </a:solidFill>
              <a:latin typeface="Cambria" panose="02040503050406030204" pitchFamily="18" charset="0"/>
            </a:endParaRPr>
          </a:p>
        </p:txBody>
      </p:sp>
    </p:spTree>
    <p:extLst>
      <p:ext uri="{BB962C8B-B14F-4D97-AF65-F5344CB8AC3E}">
        <p14:creationId xmlns:p14="http://schemas.microsoft.com/office/powerpoint/2010/main" val="26920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Effets physiques isotopiques</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lstStyle/>
              <a:p>
                <a:r>
                  <a:rPr lang="fr-FR" b="1" dirty="0" smtClean="0">
                    <a:solidFill>
                      <a:srgbClr val="33CC33"/>
                    </a:solidFill>
                    <a:effectLst>
                      <a:outerShdw blurRad="38100" dist="38100" dir="2700000" algn="tl">
                        <a:srgbClr val="000000">
                          <a:alpha val="43137"/>
                        </a:srgbClr>
                      </a:outerShdw>
                    </a:effectLst>
                  </a:rPr>
                  <a:t>Diffusion</a:t>
                </a:r>
              </a:p>
              <a:p>
                <a:pPr marL="6350" indent="-6350"/>
                <a:r>
                  <a:rPr lang="fr-FR" i="1" dirty="0" smtClean="0">
                    <a:solidFill>
                      <a:schemeClr val="tx1"/>
                    </a:solidFill>
                    <a:effectLst>
                      <a:outerShdw blurRad="38100" dist="38100" dir="2700000" algn="tl">
                        <a:srgbClr val="000000">
                          <a:alpha val="43137"/>
                        </a:srgbClr>
                      </a:outerShdw>
                    </a:effectLst>
                    <a:latin typeface="Cambria" panose="02040503050406030204" pitchFamily="18" charset="0"/>
                  </a:rPr>
                  <a:t>A une température donnée, l’énergie thermique (cinétique) d’un gaz idéal est indépendante de l’identité chimique du gaz</a:t>
                </a:r>
              </a:p>
              <a:p>
                <a:pPr marL="6350" indent="-6350"/>
                <a:r>
                  <a:rPr lang="fr-FR" i="1" dirty="0" smtClean="0">
                    <a:solidFill>
                      <a:schemeClr val="tx1"/>
                    </a:solidFill>
                    <a:effectLst>
                      <a:outerShdw blurRad="38100" dist="38100" dir="2700000" algn="tl">
                        <a:srgbClr val="000000">
                          <a:alpha val="43137"/>
                        </a:srgbClr>
                      </a:outerShdw>
                    </a:effectLst>
                    <a:latin typeface="Cambria" panose="02040503050406030204" pitchFamily="18" charset="0"/>
                  </a:rPr>
                  <a:t>Ex : gaz d’isotopes de l’hydrogène</a:t>
                </a:r>
              </a:p>
              <a:p>
                <a:pPr marL="6350" indent="-6350"/>
                <a14:m>
                  <m:oMathPara xmlns:m="http://schemas.openxmlformats.org/officeDocument/2006/math">
                    <m:oMathParaPr>
                      <m:jc m:val="centerGroup"/>
                    </m:oMathParaPr>
                    <m:oMath xmlns:m="http://schemas.openxmlformats.org/officeDocument/2006/math">
                      <m:sSub>
                        <m:sSubPr>
                          <m:ctrlPr>
                            <a:rPr lang="fr-FR" i="1" smtClean="0">
                              <a:solidFill>
                                <a:schemeClr val="tx1"/>
                              </a:solidFill>
                              <a:latin typeface="Cambria Math" panose="02040503050406030204" pitchFamily="18" charset="0"/>
                            </a:rPr>
                          </m:ctrlPr>
                        </m:sSubPr>
                        <m:e>
                          <m:r>
                            <a:rPr lang="fr-FR" b="0" i="1" smtClean="0">
                              <a:solidFill>
                                <a:schemeClr val="tx1"/>
                              </a:solidFill>
                              <a:latin typeface="Cambria Math"/>
                            </a:rPr>
                            <m:t>𝐸</m:t>
                          </m:r>
                        </m:e>
                        <m:sub>
                          <m:r>
                            <a:rPr lang="fr-FR" b="0" i="1" smtClean="0">
                              <a:solidFill>
                                <a:schemeClr val="tx1"/>
                              </a:solidFill>
                              <a:latin typeface="Cambria Math"/>
                            </a:rPr>
                            <m:t>𝑐𝑖𝑛</m:t>
                          </m:r>
                          <m:r>
                            <a:rPr lang="fr-FR" b="0" i="1" smtClean="0">
                              <a:solidFill>
                                <a:schemeClr val="tx1"/>
                              </a:solidFill>
                              <a:latin typeface="Cambria Math"/>
                            </a:rPr>
                            <m:t>.</m:t>
                          </m:r>
                        </m:sub>
                      </m:sSub>
                      <m:r>
                        <a:rPr lang="fr-FR" b="0" i="1" smtClean="0">
                          <a:solidFill>
                            <a:schemeClr val="tx1"/>
                          </a:solidFill>
                          <a:latin typeface="Cambria Math"/>
                        </a:rPr>
                        <m:t>=</m:t>
                      </m:r>
                      <m:f>
                        <m:fPr>
                          <m:ctrlPr>
                            <a:rPr lang="fr-FR" b="0" i="1" smtClean="0">
                              <a:solidFill>
                                <a:schemeClr val="tx1"/>
                              </a:solidFill>
                              <a:latin typeface="Cambria Math" panose="02040503050406030204" pitchFamily="18" charset="0"/>
                            </a:rPr>
                          </m:ctrlPr>
                        </m:fPr>
                        <m:num>
                          <m:r>
                            <a:rPr lang="fr-FR" b="0" i="1" smtClean="0">
                              <a:solidFill>
                                <a:schemeClr val="tx1"/>
                              </a:solidFill>
                              <a:latin typeface="Cambria Math"/>
                            </a:rPr>
                            <m:t>3</m:t>
                          </m:r>
                        </m:num>
                        <m:den>
                          <m:r>
                            <a:rPr lang="fr-FR" b="0" i="1" smtClean="0">
                              <a:solidFill>
                                <a:schemeClr val="tx1"/>
                              </a:solidFill>
                              <a:latin typeface="Cambria Math"/>
                            </a:rPr>
                            <m:t>2</m:t>
                          </m:r>
                        </m:den>
                      </m:f>
                      <m:r>
                        <a:rPr lang="fr-FR" b="0" i="1" smtClean="0">
                          <a:solidFill>
                            <a:schemeClr val="tx1"/>
                          </a:solidFill>
                          <a:latin typeface="Cambria Math"/>
                        </a:rPr>
                        <m:t>𝑅𝑇</m:t>
                      </m:r>
                      <m:r>
                        <a:rPr lang="fr-FR" b="0" i="1" smtClean="0">
                          <a:solidFill>
                            <a:schemeClr val="tx1"/>
                          </a:solidFill>
                          <a:latin typeface="Cambria Math"/>
                        </a:rPr>
                        <m:t>=</m:t>
                      </m:r>
                      <m:f>
                        <m:fPr>
                          <m:ctrlPr>
                            <a:rPr lang="fr-FR" b="0" i="1" smtClean="0">
                              <a:solidFill>
                                <a:schemeClr val="tx1"/>
                              </a:solidFill>
                              <a:latin typeface="Cambria Math" panose="02040503050406030204" pitchFamily="18" charset="0"/>
                            </a:rPr>
                          </m:ctrlPr>
                        </m:fPr>
                        <m:num>
                          <m:r>
                            <a:rPr lang="fr-FR" b="0" i="1" smtClean="0">
                              <a:solidFill>
                                <a:schemeClr val="tx1"/>
                              </a:solidFill>
                              <a:latin typeface="Cambria Math"/>
                            </a:rPr>
                            <m:t>1</m:t>
                          </m:r>
                        </m:num>
                        <m:den>
                          <m:r>
                            <a:rPr lang="fr-FR" b="0" i="1" smtClean="0">
                              <a:solidFill>
                                <a:schemeClr val="tx1"/>
                              </a:solidFill>
                              <a:latin typeface="Cambria Math"/>
                            </a:rPr>
                            <m:t>2</m:t>
                          </m:r>
                        </m:den>
                      </m:f>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𝑚</m:t>
                          </m:r>
                        </m:e>
                        <m:sub>
                          <m:r>
                            <a:rPr lang="fr-FR" b="0" i="1" smtClean="0">
                              <a:solidFill>
                                <a:schemeClr val="tx1"/>
                              </a:solidFill>
                              <a:latin typeface="Cambria Math"/>
                            </a:rPr>
                            <m:t>𝐻</m:t>
                          </m:r>
                        </m:sub>
                      </m:sSub>
                      <m:sSubSup>
                        <m:sSubSupPr>
                          <m:ctrlPr>
                            <a:rPr lang="fr-FR" b="0" i="1" smtClean="0">
                              <a:solidFill>
                                <a:schemeClr val="tx1"/>
                              </a:solidFill>
                              <a:latin typeface="Cambria Math" panose="02040503050406030204" pitchFamily="18" charset="0"/>
                            </a:rPr>
                          </m:ctrlPr>
                        </m:sSubSupPr>
                        <m:e>
                          <m:r>
                            <a:rPr lang="fr-FR" b="0" i="1" smtClean="0">
                              <a:solidFill>
                                <a:schemeClr val="tx1"/>
                              </a:solidFill>
                              <a:latin typeface="Cambria Math"/>
                            </a:rPr>
                            <m:t>𝑣</m:t>
                          </m:r>
                        </m:e>
                        <m:sub>
                          <m:r>
                            <a:rPr lang="fr-FR" b="0" i="1" smtClean="0">
                              <a:solidFill>
                                <a:schemeClr val="tx1"/>
                              </a:solidFill>
                              <a:latin typeface="Cambria Math"/>
                            </a:rPr>
                            <m:t>𝐻</m:t>
                          </m:r>
                        </m:sub>
                        <m:sup>
                          <m:r>
                            <a:rPr lang="fr-FR" b="0" i="1" smtClean="0">
                              <a:solidFill>
                                <a:schemeClr val="tx1"/>
                              </a:solidFill>
                              <a:latin typeface="Cambria Math"/>
                            </a:rPr>
                            <m:t>2</m:t>
                          </m:r>
                        </m:sup>
                      </m:sSubSup>
                      <m:r>
                        <a:rPr lang="fr-FR" b="0" i="1" smtClean="0">
                          <a:solidFill>
                            <a:schemeClr val="tx1"/>
                          </a:solidFill>
                          <a:latin typeface="Cambria Math"/>
                        </a:rPr>
                        <m:t>=</m:t>
                      </m:r>
                      <m:f>
                        <m:fPr>
                          <m:ctrlPr>
                            <a:rPr lang="fr-FR" i="1">
                              <a:solidFill>
                                <a:schemeClr val="tx1"/>
                              </a:solidFill>
                              <a:latin typeface="Cambria Math" panose="02040503050406030204" pitchFamily="18" charset="0"/>
                            </a:rPr>
                          </m:ctrlPr>
                        </m:fPr>
                        <m:num>
                          <m:r>
                            <a:rPr lang="fr-FR" i="1">
                              <a:solidFill>
                                <a:schemeClr val="tx1"/>
                              </a:solidFill>
                              <a:latin typeface="Cambria Math"/>
                            </a:rPr>
                            <m:t>1</m:t>
                          </m:r>
                        </m:num>
                        <m:den>
                          <m:r>
                            <a:rPr lang="fr-FR" i="1">
                              <a:solidFill>
                                <a:schemeClr val="tx1"/>
                              </a:solidFill>
                              <a:latin typeface="Cambria Math"/>
                            </a:rPr>
                            <m:t>2</m:t>
                          </m:r>
                        </m:den>
                      </m:f>
                      <m:sSub>
                        <m:sSubPr>
                          <m:ctrlPr>
                            <a:rPr lang="fr-FR" i="1">
                              <a:solidFill>
                                <a:schemeClr val="tx1"/>
                              </a:solidFill>
                              <a:latin typeface="Cambria Math" panose="02040503050406030204" pitchFamily="18" charset="0"/>
                            </a:rPr>
                          </m:ctrlPr>
                        </m:sSubPr>
                        <m:e>
                          <m:r>
                            <a:rPr lang="fr-FR" i="1">
                              <a:solidFill>
                                <a:schemeClr val="tx1"/>
                              </a:solidFill>
                              <a:latin typeface="Cambria Math"/>
                            </a:rPr>
                            <m:t>𝑚</m:t>
                          </m:r>
                        </m:e>
                        <m:sub>
                          <m:r>
                            <a:rPr lang="fr-FR" b="0" i="1" smtClean="0">
                              <a:solidFill>
                                <a:schemeClr val="tx1"/>
                              </a:solidFill>
                              <a:latin typeface="Cambria Math"/>
                            </a:rPr>
                            <m:t>𝐷</m:t>
                          </m:r>
                        </m:sub>
                      </m:sSub>
                      <m:sSubSup>
                        <m:sSubSupPr>
                          <m:ctrlPr>
                            <a:rPr lang="fr-FR" i="1">
                              <a:solidFill>
                                <a:schemeClr val="tx1"/>
                              </a:solidFill>
                              <a:latin typeface="Cambria Math" panose="02040503050406030204" pitchFamily="18" charset="0"/>
                            </a:rPr>
                          </m:ctrlPr>
                        </m:sSubSupPr>
                        <m:e>
                          <m:r>
                            <a:rPr lang="fr-FR" i="1">
                              <a:solidFill>
                                <a:schemeClr val="tx1"/>
                              </a:solidFill>
                              <a:latin typeface="Cambria Math"/>
                            </a:rPr>
                            <m:t>𝑣</m:t>
                          </m:r>
                        </m:e>
                        <m:sub>
                          <m:r>
                            <a:rPr lang="fr-FR" b="0" i="1" smtClean="0">
                              <a:solidFill>
                                <a:schemeClr val="tx1"/>
                              </a:solidFill>
                              <a:latin typeface="Cambria Math"/>
                            </a:rPr>
                            <m:t>𝐷</m:t>
                          </m:r>
                        </m:sub>
                        <m:sup>
                          <m:r>
                            <a:rPr lang="fr-FR" i="1">
                              <a:solidFill>
                                <a:schemeClr val="tx1"/>
                              </a:solidFill>
                              <a:latin typeface="Cambria Math"/>
                            </a:rPr>
                            <m:t>2</m:t>
                          </m:r>
                        </m:sup>
                      </m:sSubSup>
                      <m:r>
                        <a:rPr lang="fr-FR" b="0" i="1" smtClean="0">
                          <a:solidFill>
                            <a:schemeClr val="tx1"/>
                          </a:solidFill>
                          <a:latin typeface="Cambria Math"/>
                        </a:rPr>
                        <m:t>=</m:t>
                      </m:r>
                      <m:f>
                        <m:fPr>
                          <m:ctrlPr>
                            <a:rPr lang="fr-FR" i="1">
                              <a:solidFill>
                                <a:schemeClr val="tx1"/>
                              </a:solidFill>
                              <a:latin typeface="Cambria Math" panose="02040503050406030204" pitchFamily="18" charset="0"/>
                            </a:rPr>
                          </m:ctrlPr>
                        </m:fPr>
                        <m:num>
                          <m:r>
                            <a:rPr lang="fr-FR" i="1">
                              <a:solidFill>
                                <a:schemeClr val="tx1"/>
                              </a:solidFill>
                              <a:latin typeface="Cambria Math"/>
                            </a:rPr>
                            <m:t>1</m:t>
                          </m:r>
                        </m:num>
                        <m:den>
                          <m:r>
                            <a:rPr lang="fr-FR" i="1">
                              <a:solidFill>
                                <a:schemeClr val="tx1"/>
                              </a:solidFill>
                              <a:latin typeface="Cambria Math"/>
                            </a:rPr>
                            <m:t>2</m:t>
                          </m:r>
                        </m:den>
                      </m:f>
                      <m:sSub>
                        <m:sSubPr>
                          <m:ctrlPr>
                            <a:rPr lang="fr-FR" i="1">
                              <a:solidFill>
                                <a:schemeClr val="tx1"/>
                              </a:solidFill>
                              <a:latin typeface="Cambria Math" panose="02040503050406030204" pitchFamily="18" charset="0"/>
                            </a:rPr>
                          </m:ctrlPr>
                        </m:sSubPr>
                        <m:e>
                          <m:r>
                            <a:rPr lang="fr-FR" i="1">
                              <a:solidFill>
                                <a:schemeClr val="tx1"/>
                              </a:solidFill>
                              <a:latin typeface="Cambria Math"/>
                            </a:rPr>
                            <m:t>𝑚</m:t>
                          </m:r>
                        </m:e>
                        <m:sub>
                          <m:r>
                            <a:rPr lang="fr-FR" b="0" i="1" smtClean="0">
                              <a:solidFill>
                                <a:schemeClr val="tx1"/>
                              </a:solidFill>
                              <a:latin typeface="Cambria Math"/>
                            </a:rPr>
                            <m:t>𝑇</m:t>
                          </m:r>
                        </m:sub>
                      </m:sSub>
                      <m:sSubSup>
                        <m:sSubSupPr>
                          <m:ctrlPr>
                            <a:rPr lang="fr-FR" i="1">
                              <a:solidFill>
                                <a:schemeClr val="tx1"/>
                              </a:solidFill>
                              <a:latin typeface="Cambria Math" panose="02040503050406030204" pitchFamily="18" charset="0"/>
                            </a:rPr>
                          </m:ctrlPr>
                        </m:sSubSupPr>
                        <m:e>
                          <m:r>
                            <a:rPr lang="fr-FR" i="1">
                              <a:solidFill>
                                <a:schemeClr val="tx1"/>
                              </a:solidFill>
                              <a:latin typeface="Cambria Math"/>
                            </a:rPr>
                            <m:t>𝑣</m:t>
                          </m:r>
                        </m:e>
                        <m:sub>
                          <m:r>
                            <a:rPr lang="fr-FR" b="0" i="1" smtClean="0">
                              <a:solidFill>
                                <a:schemeClr val="tx1"/>
                              </a:solidFill>
                              <a:latin typeface="Cambria Math"/>
                            </a:rPr>
                            <m:t>𝑇</m:t>
                          </m:r>
                        </m:sub>
                        <m:sup>
                          <m:r>
                            <a:rPr lang="fr-FR" i="1">
                              <a:solidFill>
                                <a:schemeClr val="tx1"/>
                              </a:solidFill>
                              <a:latin typeface="Cambria Math"/>
                            </a:rPr>
                            <m:t>2</m:t>
                          </m:r>
                        </m:sup>
                      </m:sSubSup>
                    </m:oMath>
                  </m:oMathPara>
                </a14:m>
                <a:endParaRPr lang="fr-FR" i="1" dirty="0" smtClean="0">
                  <a:solidFill>
                    <a:schemeClr val="tx1"/>
                  </a:solidFill>
                  <a:latin typeface="Cambria" panose="02040503050406030204" pitchFamily="18" charset="0"/>
                </a:endParaRPr>
              </a:p>
              <a:p>
                <a:pPr marL="6350" indent="-6350"/>
                <a:endParaRPr lang="fr-FR" i="1" dirty="0" smtClean="0">
                  <a:solidFill>
                    <a:schemeClr val="tx1"/>
                  </a:solidFill>
                  <a:effectLst>
                    <a:outerShdw blurRad="38100" dist="38100" dir="2700000" algn="tl">
                      <a:srgbClr val="000000">
                        <a:alpha val="43137"/>
                      </a:srgbClr>
                    </a:outerShdw>
                  </a:effectLst>
                  <a:latin typeface="Cambria" panose="02040503050406030204" pitchFamily="18" charset="0"/>
                </a:endParaRPr>
              </a:p>
              <a:p>
                <a:pPr marL="6350" indent="-6350"/>
                <a:r>
                  <a:rPr lang="fr-FR" i="1" dirty="0" smtClean="0">
                    <a:solidFill>
                      <a:schemeClr val="tx1"/>
                    </a:solidFill>
                    <a:effectLst>
                      <a:outerShdw blurRad="38100" dist="38100" dir="2700000" algn="tl">
                        <a:srgbClr val="000000">
                          <a:alpha val="43137"/>
                        </a:srgbClr>
                      </a:outerShdw>
                    </a:effectLst>
                    <a:latin typeface="Cambria" panose="02040503050406030204" pitchFamily="18" charset="0"/>
                  </a:rPr>
                  <a:t>Puisque </a:t>
                </a:r>
                <a:r>
                  <a:rPr lang="fr-FR" i="1" dirty="0" err="1" smtClean="0">
                    <a:solidFill>
                      <a:srgbClr val="FF0000"/>
                    </a:solidFill>
                    <a:effectLst>
                      <a:outerShdw blurRad="38100" dist="38100" dir="2700000" algn="tl">
                        <a:srgbClr val="000000">
                          <a:alpha val="43137"/>
                        </a:srgbClr>
                      </a:outerShdw>
                    </a:effectLst>
                    <a:latin typeface="Cambria" panose="02040503050406030204" pitchFamily="18" charset="0"/>
                  </a:rPr>
                  <a:t>m</a:t>
                </a:r>
                <a:r>
                  <a:rPr lang="fr-FR" i="1" baseline="-25000" dirty="0" err="1" smtClean="0">
                    <a:solidFill>
                      <a:srgbClr val="FF0000"/>
                    </a:solidFill>
                    <a:effectLst>
                      <a:outerShdw blurRad="38100" dist="38100" dir="2700000" algn="tl">
                        <a:srgbClr val="000000">
                          <a:alpha val="43137"/>
                        </a:srgbClr>
                      </a:outerShdw>
                    </a:effectLst>
                    <a:latin typeface="Cambria" panose="02040503050406030204" pitchFamily="18" charset="0"/>
                  </a:rPr>
                  <a:t>H</a:t>
                </a:r>
                <a:r>
                  <a:rPr lang="fr-FR" i="1" dirty="0" err="1" smtClean="0">
                    <a:solidFill>
                      <a:srgbClr val="FF0000"/>
                    </a:solidFill>
                    <a:effectLst>
                      <a:outerShdw blurRad="38100" dist="38100" dir="2700000" algn="tl">
                        <a:srgbClr val="000000">
                          <a:alpha val="43137"/>
                        </a:srgbClr>
                      </a:outerShdw>
                    </a:effectLst>
                    <a:latin typeface="Cambria" panose="02040503050406030204" pitchFamily="18" charset="0"/>
                  </a:rPr>
                  <a:t>:m</a:t>
                </a:r>
                <a:r>
                  <a:rPr lang="fr-FR" i="1" baseline="-25000" dirty="0" err="1" smtClean="0">
                    <a:solidFill>
                      <a:srgbClr val="FF0000"/>
                    </a:solidFill>
                    <a:effectLst>
                      <a:outerShdw blurRad="38100" dist="38100" dir="2700000" algn="tl">
                        <a:srgbClr val="000000">
                          <a:alpha val="43137"/>
                        </a:srgbClr>
                      </a:outerShdw>
                    </a:effectLst>
                    <a:latin typeface="Cambria" panose="02040503050406030204" pitchFamily="18" charset="0"/>
                  </a:rPr>
                  <a:t>D</a:t>
                </a:r>
                <a:r>
                  <a:rPr lang="fr-FR" i="1" dirty="0" err="1" smtClean="0">
                    <a:solidFill>
                      <a:srgbClr val="FF0000"/>
                    </a:solidFill>
                    <a:effectLst>
                      <a:outerShdw blurRad="38100" dist="38100" dir="2700000" algn="tl">
                        <a:srgbClr val="000000">
                          <a:alpha val="43137"/>
                        </a:srgbClr>
                      </a:outerShdw>
                    </a:effectLst>
                    <a:latin typeface="Cambria" panose="02040503050406030204" pitchFamily="18" charset="0"/>
                  </a:rPr>
                  <a:t>:m</a:t>
                </a:r>
                <a:r>
                  <a:rPr lang="fr-FR" i="1" baseline="-25000" dirty="0" err="1" smtClean="0">
                    <a:solidFill>
                      <a:srgbClr val="FF0000"/>
                    </a:solidFill>
                    <a:effectLst>
                      <a:outerShdw blurRad="38100" dist="38100" dir="2700000" algn="tl">
                        <a:srgbClr val="000000">
                          <a:alpha val="43137"/>
                        </a:srgbClr>
                      </a:outerShdw>
                    </a:effectLst>
                    <a:latin typeface="Cambria" panose="02040503050406030204" pitchFamily="18" charset="0"/>
                  </a:rPr>
                  <a:t>T</a:t>
                </a:r>
                <a:r>
                  <a:rPr lang="fr-FR" i="1" dirty="0" smtClean="0">
                    <a:solidFill>
                      <a:srgbClr val="FF0000"/>
                    </a:solidFill>
                    <a:effectLst>
                      <a:outerShdw blurRad="38100" dist="38100" dir="2700000" algn="tl">
                        <a:srgbClr val="000000">
                          <a:alpha val="43137"/>
                        </a:srgbClr>
                      </a:outerShdw>
                    </a:effectLst>
                    <a:latin typeface="Cambria" panose="02040503050406030204" pitchFamily="18" charset="0"/>
                  </a:rPr>
                  <a:t> = 1:2:3</a:t>
                </a:r>
                <a:r>
                  <a:rPr lang="fr-FR" i="1" dirty="0" smtClean="0">
                    <a:solidFill>
                      <a:schemeClr val="tx1"/>
                    </a:solidFill>
                    <a:effectLst>
                      <a:outerShdw blurRad="38100" dist="38100" dir="2700000" algn="tl">
                        <a:srgbClr val="000000">
                          <a:alpha val="43137"/>
                        </a:srgbClr>
                      </a:outerShdw>
                    </a:effectLst>
                    <a:latin typeface="Cambria" panose="02040503050406030204" pitchFamily="18" charset="0"/>
                  </a:rPr>
                  <a:t>, on s’attend donc à des rapports de vitesse </a:t>
                </a:r>
                <a:r>
                  <a:rPr lang="fr-FR" b="1" i="1" dirty="0" err="1" smtClean="0">
                    <a:solidFill>
                      <a:srgbClr val="FF0000"/>
                    </a:solidFill>
                    <a:effectLst>
                      <a:outerShdw blurRad="38100" dist="38100" dir="2700000" algn="tl">
                        <a:srgbClr val="000000">
                          <a:alpha val="43137"/>
                        </a:srgbClr>
                      </a:outerShdw>
                    </a:effectLst>
                    <a:latin typeface="Cambria" panose="02040503050406030204" pitchFamily="18" charset="0"/>
                  </a:rPr>
                  <a:t>v</a:t>
                </a:r>
                <a:r>
                  <a:rPr lang="fr-FR" b="1" i="1" baseline="-25000" dirty="0" err="1" smtClean="0">
                    <a:solidFill>
                      <a:srgbClr val="FF0000"/>
                    </a:solidFill>
                    <a:effectLst>
                      <a:outerShdw blurRad="38100" dist="38100" dir="2700000" algn="tl">
                        <a:srgbClr val="000000">
                          <a:alpha val="43137"/>
                        </a:srgbClr>
                      </a:outerShdw>
                    </a:effectLst>
                    <a:latin typeface="Cambria" panose="02040503050406030204" pitchFamily="18" charset="0"/>
                  </a:rPr>
                  <a:t>H</a:t>
                </a:r>
                <a:r>
                  <a:rPr lang="fr-FR" b="1" i="1" dirty="0" err="1" smtClean="0">
                    <a:solidFill>
                      <a:srgbClr val="FF0000"/>
                    </a:solidFill>
                    <a:effectLst>
                      <a:outerShdw blurRad="38100" dist="38100" dir="2700000" algn="tl">
                        <a:srgbClr val="000000">
                          <a:alpha val="43137"/>
                        </a:srgbClr>
                      </a:outerShdw>
                    </a:effectLst>
                    <a:latin typeface="Cambria" panose="02040503050406030204" pitchFamily="18" charset="0"/>
                  </a:rPr>
                  <a:t>:v</a:t>
                </a:r>
                <a:r>
                  <a:rPr lang="fr-FR" b="1" i="1" baseline="-25000" dirty="0" err="1" smtClean="0">
                    <a:solidFill>
                      <a:srgbClr val="FF0000"/>
                    </a:solidFill>
                    <a:effectLst>
                      <a:outerShdw blurRad="38100" dist="38100" dir="2700000" algn="tl">
                        <a:srgbClr val="000000">
                          <a:alpha val="43137"/>
                        </a:srgbClr>
                      </a:outerShdw>
                    </a:effectLst>
                    <a:latin typeface="Cambria" panose="02040503050406030204" pitchFamily="18" charset="0"/>
                  </a:rPr>
                  <a:t>D</a:t>
                </a:r>
                <a:r>
                  <a:rPr lang="fr-FR" b="1" i="1" dirty="0" err="1" smtClean="0">
                    <a:solidFill>
                      <a:srgbClr val="FF0000"/>
                    </a:solidFill>
                    <a:effectLst>
                      <a:outerShdw blurRad="38100" dist="38100" dir="2700000" algn="tl">
                        <a:srgbClr val="000000">
                          <a:alpha val="43137"/>
                        </a:srgbClr>
                      </a:outerShdw>
                    </a:effectLst>
                    <a:latin typeface="Cambria" panose="02040503050406030204" pitchFamily="18" charset="0"/>
                  </a:rPr>
                  <a:t>:v</a:t>
                </a:r>
                <a:r>
                  <a:rPr lang="fr-FR" b="1" i="1" baseline="-25000" dirty="0" err="1" smtClean="0">
                    <a:solidFill>
                      <a:srgbClr val="FF0000"/>
                    </a:solidFill>
                    <a:effectLst>
                      <a:outerShdw blurRad="38100" dist="38100" dir="2700000" algn="tl">
                        <a:srgbClr val="000000">
                          <a:alpha val="43137"/>
                        </a:srgbClr>
                      </a:outerShdw>
                    </a:effectLst>
                    <a:latin typeface="Cambria" panose="02040503050406030204" pitchFamily="18" charset="0"/>
                  </a:rPr>
                  <a:t>T</a:t>
                </a:r>
                <a:r>
                  <a:rPr lang="fr-FR" b="1" i="1" baseline="-25000" dirty="0" smtClean="0">
                    <a:solidFill>
                      <a:srgbClr val="FF0000"/>
                    </a:solidFill>
                    <a:effectLst>
                      <a:outerShdw blurRad="38100" dist="38100" dir="2700000" algn="tl">
                        <a:srgbClr val="000000">
                          <a:alpha val="43137"/>
                        </a:srgbClr>
                      </a:outerShdw>
                    </a:effectLst>
                    <a:latin typeface="Cambria" panose="02040503050406030204" pitchFamily="18" charset="0"/>
                  </a:rPr>
                  <a:t> </a:t>
                </a:r>
                <a:r>
                  <a:rPr lang="fr-FR" b="1" i="1" dirty="0" smtClean="0">
                    <a:solidFill>
                      <a:srgbClr val="FF0000"/>
                    </a:solidFill>
                    <a:effectLst>
                      <a:outerShdw blurRad="38100" dist="38100" dir="2700000" algn="tl">
                        <a:srgbClr val="000000">
                          <a:alpha val="43137"/>
                        </a:srgbClr>
                      </a:outerShdw>
                    </a:effectLst>
                    <a:latin typeface="Cambria" panose="02040503050406030204" pitchFamily="18" charset="0"/>
                  </a:rPr>
                  <a:t>= 1:</a:t>
                </a:r>
                <a14:m>
                  <m:oMath xmlns:m="http://schemas.openxmlformats.org/officeDocument/2006/math">
                    <m:f>
                      <m:fPr>
                        <m:ctrlPr>
                          <a:rPr lang="fr-FR" b="1" i="1" smtClean="0">
                            <a:solidFill>
                              <a:srgbClr val="FF0000"/>
                            </a:solidFill>
                            <a:effectLst>
                              <a:outerShdw blurRad="38100" dist="38100" dir="2700000" algn="tl">
                                <a:srgbClr val="000000">
                                  <a:alpha val="43137"/>
                                </a:srgbClr>
                              </a:outerShdw>
                            </a:effectLst>
                            <a:latin typeface="Cambria Math" panose="02040503050406030204" pitchFamily="18" charset="0"/>
                          </a:rPr>
                        </m:ctrlPr>
                      </m:fPr>
                      <m:num>
                        <m:r>
                          <a:rPr lang="fr-FR" b="1" i="1" smtClean="0">
                            <a:solidFill>
                              <a:srgbClr val="FF0000"/>
                            </a:solidFill>
                            <a:effectLst>
                              <a:outerShdw blurRad="38100" dist="38100" dir="2700000" algn="tl">
                                <a:srgbClr val="000000">
                                  <a:alpha val="43137"/>
                                </a:srgbClr>
                              </a:outerShdw>
                            </a:effectLst>
                            <a:latin typeface="Cambria Math"/>
                          </a:rPr>
                          <m:t>𝟏</m:t>
                        </m:r>
                      </m:num>
                      <m:den>
                        <m:rad>
                          <m:radPr>
                            <m:degHide m:val="on"/>
                            <m:ctrlPr>
                              <a:rPr lang="fr-FR" b="1" i="1" smtClean="0">
                                <a:solidFill>
                                  <a:srgbClr val="FF0000"/>
                                </a:solidFill>
                                <a:effectLst>
                                  <a:outerShdw blurRad="38100" dist="38100" dir="2700000" algn="tl">
                                    <a:srgbClr val="000000">
                                      <a:alpha val="43137"/>
                                    </a:srgbClr>
                                  </a:outerShdw>
                                </a:effectLst>
                                <a:latin typeface="Cambria Math" panose="02040503050406030204" pitchFamily="18" charset="0"/>
                              </a:rPr>
                            </m:ctrlPr>
                          </m:radPr>
                          <m:deg/>
                          <m:e>
                            <m:r>
                              <a:rPr lang="fr-FR" b="1" i="1" smtClean="0">
                                <a:solidFill>
                                  <a:srgbClr val="FF0000"/>
                                </a:solidFill>
                                <a:effectLst>
                                  <a:outerShdw blurRad="38100" dist="38100" dir="2700000" algn="tl">
                                    <a:srgbClr val="000000">
                                      <a:alpha val="43137"/>
                                    </a:srgbClr>
                                  </a:outerShdw>
                                </a:effectLst>
                                <a:latin typeface="Cambria Math"/>
                              </a:rPr>
                              <m:t>𝟐</m:t>
                            </m:r>
                          </m:e>
                        </m:rad>
                      </m:den>
                    </m:f>
                    <m:r>
                      <a:rPr lang="fr-FR" b="1" i="1" smtClean="0">
                        <a:solidFill>
                          <a:srgbClr val="FF0000"/>
                        </a:solidFill>
                        <a:effectLst>
                          <a:outerShdw blurRad="38100" dist="38100" dir="2700000" algn="tl">
                            <a:srgbClr val="000000">
                              <a:alpha val="43137"/>
                            </a:srgbClr>
                          </a:outerShdw>
                        </a:effectLst>
                        <a:latin typeface="Cambria Math"/>
                      </a:rPr>
                      <m:t>:</m:t>
                    </m:r>
                    <m:f>
                      <m:fPr>
                        <m:ctrlPr>
                          <a:rPr lang="fr-FR" b="1" i="1" smtClean="0">
                            <a:solidFill>
                              <a:srgbClr val="FF0000"/>
                            </a:solidFill>
                            <a:effectLst>
                              <a:outerShdw blurRad="38100" dist="38100" dir="2700000" algn="tl">
                                <a:srgbClr val="000000">
                                  <a:alpha val="43137"/>
                                </a:srgbClr>
                              </a:outerShdw>
                            </a:effectLst>
                            <a:latin typeface="Cambria Math" panose="02040503050406030204" pitchFamily="18" charset="0"/>
                          </a:rPr>
                        </m:ctrlPr>
                      </m:fPr>
                      <m:num>
                        <m:r>
                          <a:rPr lang="fr-FR" b="1" i="1" smtClean="0">
                            <a:solidFill>
                              <a:srgbClr val="FF0000"/>
                            </a:solidFill>
                            <a:effectLst>
                              <a:outerShdw blurRad="38100" dist="38100" dir="2700000" algn="tl">
                                <a:srgbClr val="000000">
                                  <a:alpha val="43137"/>
                                </a:srgbClr>
                              </a:outerShdw>
                            </a:effectLst>
                            <a:latin typeface="Cambria Math"/>
                          </a:rPr>
                          <m:t>𝟏</m:t>
                        </m:r>
                      </m:num>
                      <m:den>
                        <m:rad>
                          <m:radPr>
                            <m:degHide m:val="on"/>
                            <m:ctrlPr>
                              <a:rPr lang="fr-FR" b="1" i="1" smtClean="0">
                                <a:solidFill>
                                  <a:srgbClr val="FF0000"/>
                                </a:solidFill>
                                <a:effectLst>
                                  <a:outerShdw blurRad="38100" dist="38100" dir="2700000" algn="tl">
                                    <a:srgbClr val="000000">
                                      <a:alpha val="43137"/>
                                    </a:srgbClr>
                                  </a:outerShdw>
                                </a:effectLst>
                                <a:latin typeface="Cambria Math" panose="02040503050406030204" pitchFamily="18" charset="0"/>
                              </a:rPr>
                            </m:ctrlPr>
                          </m:radPr>
                          <m:deg/>
                          <m:e>
                            <m:r>
                              <a:rPr lang="fr-FR" b="1" i="1" smtClean="0">
                                <a:solidFill>
                                  <a:srgbClr val="FF0000"/>
                                </a:solidFill>
                                <a:effectLst>
                                  <a:outerShdw blurRad="38100" dist="38100" dir="2700000" algn="tl">
                                    <a:srgbClr val="000000">
                                      <a:alpha val="43137"/>
                                    </a:srgbClr>
                                  </a:outerShdw>
                                </a:effectLst>
                                <a:latin typeface="Cambria Math"/>
                              </a:rPr>
                              <m:t>𝟑</m:t>
                            </m:r>
                          </m:e>
                        </m:rad>
                      </m:den>
                    </m:f>
                  </m:oMath>
                </a14:m>
                <a:endParaRPr lang="fr-FR" b="1" i="1" dirty="0" smtClean="0">
                  <a:solidFill>
                    <a:schemeClr val="tx1"/>
                  </a:solidFill>
                  <a:effectLst>
                    <a:outerShdw blurRad="38100" dist="38100" dir="2700000" algn="tl">
                      <a:srgbClr val="000000">
                        <a:alpha val="43137"/>
                      </a:srgbClr>
                    </a:outerShdw>
                  </a:effectLst>
                  <a:latin typeface="Cambria" panose="02040503050406030204" pitchFamily="18" charset="0"/>
                </a:endParaRPr>
              </a:p>
              <a:p>
                <a:endParaRPr lang="fr-FR" b="1" dirty="0">
                  <a:solidFill>
                    <a:schemeClr val="tx1"/>
                  </a:solidFill>
                  <a:effectLst>
                    <a:outerShdw blurRad="38100" dist="38100" dir="2700000" algn="tl">
                      <a:srgbClr val="000000">
                        <a:alpha val="43137"/>
                      </a:srgbClr>
                    </a:outerShdw>
                  </a:effectLst>
                </a:endParaRPr>
              </a:p>
              <a:p>
                <a:endParaRPr lang="fr-FR"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1">
                <a:blip r:embed="rId2"/>
                <a:stretch>
                  <a:fillRect l="-2537" t="-2086" r="-2090"/>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21</a:t>
            </a:fld>
            <a:endParaRPr lang="fr-FR"/>
          </a:p>
        </p:txBody>
      </p:sp>
    </p:spTree>
    <p:extLst>
      <p:ext uri="{BB962C8B-B14F-4D97-AF65-F5344CB8AC3E}">
        <p14:creationId xmlns:p14="http://schemas.microsoft.com/office/powerpoint/2010/main" val="34750834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Effets physiques isotopiques</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lstStyle/>
              <a:p>
                <a:r>
                  <a:rPr lang="fr-FR" b="1" dirty="0" smtClean="0">
                    <a:solidFill>
                      <a:srgbClr val="33CC33"/>
                    </a:solidFill>
                    <a:effectLst>
                      <a:outerShdw blurRad="38100" dist="38100" dir="2700000" algn="tl">
                        <a:srgbClr val="000000">
                          <a:alpha val="43137"/>
                        </a:srgbClr>
                      </a:outerShdw>
                    </a:effectLst>
                  </a:rPr>
                  <a:t>Diffusion - application</a:t>
                </a:r>
              </a:p>
              <a:p>
                <a:pPr marL="6350" indent="-6350"/>
                <a:r>
                  <a:rPr lang="fr-FR" i="1" dirty="0" smtClean="0">
                    <a:solidFill>
                      <a:schemeClr val="tx1"/>
                    </a:solidFill>
                  </a:rPr>
                  <a:t>Dans l’atmosphère les isotopes, d’un gaz de poids moléculaire M fractionnent selon l’altitude h :</a:t>
                </a:r>
              </a:p>
              <a:p>
                <a:pPr marL="6350" indent="-6350"/>
                <a14:m>
                  <m:oMathPara xmlns:m="http://schemas.openxmlformats.org/officeDocument/2006/math">
                    <m:oMathParaPr>
                      <m:jc m:val="centerGroup"/>
                    </m:oMathParaPr>
                    <m:oMath xmlns:m="http://schemas.openxmlformats.org/officeDocument/2006/math">
                      <m:sSub>
                        <m:sSubPr>
                          <m:ctrlPr>
                            <a:rPr lang="fr-FR" i="1" smtClean="0">
                              <a:solidFill>
                                <a:schemeClr val="tx1"/>
                              </a:solidFill>
                              <a:latin typeface="Cambria Math" panose="02040503050406030204" pitchFamily="18" charset="0"/>
                            </a:rPr>
                          </m:ctrlPr>
                        </m:sSubPr>
                        <m:e>
                          <m:r>
                            <a:rPr lang="fr-FR" b="0" i="1" smtClean="0">
                              <a:solidFill>
                                <a:schemeClr val="tx1"/>
                              </a:solidFill>
                              <a:latin typeface="Cambria Math"/>
                            </a:rPr>
                            <m:t>𝑝</m:t>
                          </m:r>
                        </m:e>
                        <m:sub>
                          <m:r>
                            <a:rPr lang="fr-FR" b="0" i="1" smtClean="0">
                              <a:solidFill>
                                <a:schemeClr val="tx1"/>
                              </a:solidFill>
                              <a:latin typeface="Cambria Math"/>
                            </a:rPr>
                            <m:t>h</m:t>
                          </m:r>
                        </m:sub>
                      </m:sSub>
                      <m:r>
                        <a:rPr lang="fr-FR" b="0" i="1" smtClean="0">
                          <a:solidFill>
                            <a:schemeClr val="tx1"/>
                          </a:solidFill>
                          <a:latin typeface="Cambria Math"/>
                        </a:rPr>
                        <m:t>=</m:t>
                      </m:r>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𝑝</m:t>
                          </m:r>
                        </m:e>
                        <m:sub>
                          <m:r>
                            <a:rPr lang="fr-FR" b="0" i="1" smtClean="0">
                              <a:solidFill>
                                <a:schemeClr val="tx1"/>
                              </a:solidFill>
                              <a:latin typeface="Cambria Math"/>
                            </a:rPr>
                            <m:t>0</m:t>
                          </m:r>
                        </m:sub>
                      </m:sSub>
                      <m:sSup>
                        <m:sSupPr>
                          <m:ctrlPr>
                            <a:rPr lang="fr-FR" b="0" i="1" smtClean="0">
                              <a:solidFill>
                                <a:schemeClr val="tx1"/>
                              </a:solidFill>
                              <a:latin typeface="Cambria Math" panose="02040503050406030204" pitchFamily="18" charset="0"/>
                            </a:rPr>
                          </m:ctrlPr>
                        </m:sSupPr>
                        <m:e>
                          <m:r>
                            <a:rPr lang="fr-FR" b="0" i="1" smtClean="0">
                              <a:solidFill>
                                <a:schemeClr val="tx1"/>
                              </a:solidFill>
                              <a:latin typeface="Cambria Math"/>
                            </a:rPr>
                            <m:t>𝑒</m:t>
                          </m:r>
                        </m:e>
                        <m:sup>
                          <m:r>
                            <a:rPr lang="fr-FR" b="0" i="1" smtClean="0">
                              <a:solidFill>
                                <a:schemeClr val="tx1"/>
                              </a:solidFill>
                              <a:latin typeface="Cambria Math"/>
                            </a:rPr>
                            <m:t>−</m:t>
                          </m:r>
                          <m:f>
                            <m:fPr>
                              <m:ctrlPr>
                                <a:rPr lang="fr-FR" b="0" i="1" smtClean="0">
                                  <a:solidFill>
                                    <a:schemeClr val="tx1"/>
                                  </a:solidFill>
                                  <a:latin typeface="Cambria Math" panose="02040503050406030204" pitchFamily="18" charset="0"/>
                                </a:rPr>
                              </m:ctrlPr>
                            </m:fPr>
                            <m:num>
                              <m:r>
                                <a:rPr lang="fr-FR" b="1" i="1" smtClean="0">
                                  <a:solidFill>
                                    <a:srgbClr val="FF0000"/>
                                  </a:solidFill>
                                  <a:effectLst>
                                    <a:outerShdw blurRad="38100" dist="38100" dir="2700000" algn="tl">
                                      <a:srgbClr val="000000">
                                        <a:alpha val="43137"/>
                                      </a:srgbClr>
                                    </a:outerShdw>
                                  </a:effectLst>
                                  <a:latin typeface="Cambria Math"/>
                                </a:rPr>
                                <m:t>𝑴</m:t>
                              </m:r>
                              <m:r>
                                <a:rPr lang="fr-FR" b="0" i="1" smtClean="0">
                                  <a:solidFill>
                                    <a:schemeClr val="tx1"/>
                                  </a:solidFill>
                                  <a:latin typeface="Cambria Math"/>
                                </a:rPr>
                                <m:t>𝑔h</m:t>
                              </m:r>
                            </m:num>
                            <m:den>
                              <m:r>
                                <a:rPr lang="fr-FR" b="0" i="1" smtClean="0">
                                  <a:solidFill>
                                    <a:schemeClr val="tx1"/>
                                  </a:solidFill>
                                  <a:latin typeface="Cambria Math"/>
                                </a:rPr>
                                <m:t>𝑅𝑇</m:t>
                              </m:r>
                            </m:den>
                          </m:f>
                        </m:sup>
                      </m:sSup>
                    </m:oMath>
                  </m:oMathPara>
                </a14:m>
                <a:endParaRPr lang="fr-FR" i="1" dirty="0" smtClean="0">
                  <a:solidFill>
                    <a:schemeClr val="tx1"/>
                  </a:solidFill>
                </a:endParaRPr>
              </a:p>
              <a:p>
                <a:pPr marL="6350" indent="-6350"/>
                <a:r>
                  <a:rPr lang="fr-FR" i="1" dirty="0" smtClean="0">
                    <a:solidFill>
                      <a:schemeClr val="tx1"/>
                    </a:solidFill>
                  </a:rPr>
                  <a:t>Pour 2 isotopes 1 et 2:</a:t>
                </a:r>
              </a:p>
              <a:p>
                <a:pPr marL="6350" indent="-6350"/>
                <a14:m>
                  <m:oMathPara xmlns:m="http://schemas.openxmlformats.org/officeDocument/2006/math">
                    <m:oMathParaPr>
                      <m:jc m:val="centerGroup"/>
                    </m:oMathParaPr>
                    <m:oMath xmlns:m="http://schemas.openxmlformats.org/officeDocument/2006/math">
                      <m:f>
                        <m:fPr>
                          <m:ctrlPr>
                            <a:rPr lang="fr-FR" i="1" smtClean="0">
                              <a:solidFill>
                                <a:schemeClr val="tx1"/>
                              </a:solidFill>
                              <a:latin typeface="Cambria Math" panose="02040503050406030204" pitchFamily="18" charset="0"/>
                            </a:rPr>
                          </m:ctrlPr>
                        </m:fPr>
                        <m:num>
                          <m:sSub>
                            <m:sSubPr>
                              <m:ctrlPr>
                                <a:rPr lang="fr-FR" i="1" smtClean="0">
                                  <a:solidFill>
                                    <a:schemeClr val="tx1"/>
                                  </a:solidFill>
                                  <a:latin typeface="Cambria Math" panose="02040503050406030204" pitchFamily="18" charset="0"/>
                                </a:rPr>
                              </m:ctrlPr>
                            </m:sSubPr>
                            <m:e>
                              <m:r>
                                <a:rPr lang="fr-FR" b="0" i="1" smtClean="0">
                                  <a:solidFill>
                                    <a:schemeClr val="tx1"/>
                                  </a:solidFill>
                                  <a:latin typeface="Cambria Math"/>
                                </a:rPr>
                                <m:t>𝑝</m:t>
                              </m:r>
                            </m:e>
                            <m:sub>
                              <m:r>
                                <a:rPr lang="fr-FR" b="0" i="1" smtClean="0">
                                  <a:solidFill>
                                    <a:schemeClr val="tx1"/>
                                  </a:solidFill>
                                  <a:latin typeface="Cambria Math"/>
                                </a:rPr>
                                <m:t>2</m:t>
                              </m:r>
                            </m:sub>
                          </m:sSub>
                        </m:num>
                        <m:den>
                          <m:sSub>
                            <m:sSubPr>
                              <m:ctrlPr>
                                <a:rPr lang="fr-FR" b="0" i="1" smtClean="0">
                                  <a:solidFill>
                                    <a:schemeClr val="tx1"/>
                                  </a:solidFill>
                                  <a:latin typeface="Cambria Math" panose="02040503050406030204" pitchFamily="18" charset="0"/>
                                </a:rPr>
                              </m:ctrlPr>
                            </m:sSubPr>
                            <m:e>
                              <m:r>
                                <a:rPr lang="fr-FR" i="1">
                                  <a:solidFill>
                                    <a:schemeClr val="tx1"/>
                                  </a:solidFill>
                                  <a:latin typeface="Cambria Math"/>
                                </a:rPr>
                                <m:t>𝑝</m:t>
                              </m:r>
                            </m:e>
                            <m:sub>
                              <m:r>
                                <a:rPr lang="fr-FR" b="0" i="1" smtClean="0">
                                  <a:solidFill>
                                    <a:schemeClr val="tx1"/>
                                  </a:solidFill>
                                  <a:latin typeface="Cambria Math"/>
                                </a:rPr>
                                <m:t>1</m:t>
                              </m:r>
                            </m:sub>
                          </m:sSub>
                        </m:den>
                      </m:f>
                      <m:r>
                        <a:rPr lang="fr-FR" b="0" i="1" smtClean="0">
                          <a:solidFill>
                            <a:schemeClr val="tx1"/>
                          </a:solidFill>
                          <a:latin typeface="Cambria Math"/>
                        </a:rPr>
                        <m:t>=</m:t>
                      </m:r>
                      <m:f>
                        <m:fPr>
                          <m:ctrlPr>
                            <a:rPr lang="fr-FR" b="0" i="1" smtClean="0">
                              <a:solidFill>
                                <a:schemeClr val="tx1"/>
                              </a:solidFill>
                              <a:latin typeface="Cambria Math" panose="02040503050406030204" pitchFamily="18" charset="0"/>
                            </a:rPr>
                          </m:ctrlPr>
                        </m:fPr>
                        <m:num>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𝑝</m:t>
                              </m:r>
                            </m:e>
                            <m:sub>
                              <m:r>
                                <a:rPr lang="fr-FR" b="0" i="1" smtClean="0">
                                  <a:solidFill>
                                    <a:schemeClr val="tx1"/>
                                  </a:solidFill>
                                  <a:latin typeface="Cambria Math"/>
                                </a:rPr>
                                <m:t>20</m:t>
                              </m:r>
                            </m:sub>
                          </m:sSub>
                        </m:num>
                        <m:den>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𝑝</m:t>
                              </m:r>
                            </m:e>
                            <m:sub>
                              <m:r>
                                <a:rPr lang="fr-FR" b="0" i="1" smtClean="0">
                                  <a:solidFill>
                                    <a:schemeClr val="tx1"/>
                                  </a:solidFill>
                                  <a:latin typeface="Cambria Math"/>
                                </a:rPr>
                                <m:t>10</m:t>
                              </m:r>
                            </m:sub>
                          </m:sSub>
                        </m:den>
                      </m:f>
                      <m:sSup>
                        <m:sSupPr>
                          <m:ctrlPr>
                            <a:rPr lang="fr-FR" b="0" i="1" smtClean="0">
                              <a:solidFill>
                                <a:schemeClr val="tx1"/>
                              </a:solidFill>
                              <a:latin typeface="Cambria Math" panose="02040503050406030204" pitchFamily="18" charset="0"/>
                            </a:rPr>
                          </m:ctrlPr>
                        </m:sSupPr>
                        <m:e>
                          <m:r>
                            <a:rPr lang="fr-FR" b="0" i="1" smtClean="0">
                              <a:solidFill>
                                <a:schemeClr val="tx1"/>
                              </a:solidFill>
                              <a:latin typeface="Cambria Math"/>
                            </a:rPr>
                            <m:t>𝑒</m:t>
                          </m:r>
                        </m:e>
                        <m:sup>
                          <m:r>
                            <a:rPr lang="fr-FR" b="0" i="1" smtClean="0">
                              <a:solidFill>
                                <a:schemeClr val="tx1"/>
                              </a:solidFill>
                              <a:latin typeface="Cambria Math"/>
                            </a:rPr>
                            <m:t>−</m:t>
                          </m:r>
                          <m:f>
                            <m:fPr>
                              <m:ctrlPr>
                                <a:rPr lang="fr-FR" b="0" i="1" smtClean="0">
                                  <a:solidFill>
                                    <a:schemeClr val="tx1"/>
                                  </a:solidFill>
                                  <a:latin typeface="Cambria Math" panose="02040503050406030204" pitchFamily="18" charset="0"/>
                                </a:rPr>
                              </m:ctrlPr>
                            </m:fPr>
                            <m:num>
                              <m:d>
                                <m:dPr>
                                  <m:ctrlPr>
                                    <a:rPr lang="fr-FR" b="0" i="1" smtClean="0">
                                      <a:solidFill>
                                        <a:schemeClr val="tx1"/>
                                      </a:solidFill>
                                      <a:latin typeface="Cambria Math" panose="02040503050406030204" pitchFamily="18" charset="0"/>
                                    </a:rPr>
                                  </m:ctrlPr>
                                </m:dPr>
                                <m:e>
                                  <m:sSub>
                                    <m:sSubPr>
                                      <m:ctrlPr>
                                        <a:rPr lang="fr-FR" b="0" i="1" smtClean="0">
                                          <a:solidFill>
                                            <a:srgbClr val="FF0000"/>
                                          </a:solidFill>
                                          <a:latin typeface="Cambria Math" panose="02040503050406030204" pitchFamily="18" charset="0"/>
                                        </a:rPr>
                                      </m:ctrlPr>
                                    </m:sSubPr>
                                    <m:e>
                                      <m:r>
                                        <a:rPr lang="fr-FR" b="0" i="1" smtClean="0">
                                          <a:solidFill>
                                            <a:srgbClr val="FF0000"/>
                                          </a:solidFill>
                                          <a:latin typeface="Cambria Math"/>
                                        </a:rPr>
                                        <m:t>𝑀</m:t>
                                      </m:r>
                                    </m:e>
                                    <m:sub>
                                      <m:r>
                                        <a:rPr lang="fr-FR" b="0" i="1" smtClean="0">
                                          <a:solidFill>
                                            <a:srgbClr val="FF0000"/>
                                          </a:solidFill>
                                          <a:latin typeface="Cambria Math"/>
                                        </a:rPr>
                                        <m:t>2</m:t>
                                      </m:r>
                                    </m:sub>
                                  </m:sSub>
                                  <m:r>
                                    <a:rPr lang="fr-FR" b="0" i="1" smtClean="0">
                                      <a:solidFill>
                                        <a:srgbClr val="FF0000"/>
                                      </a:solidFill>
                                      <a:latin typeface="Cambria Math"/>
                                    </a:rPr>
                                    <m:t>−</m:t>
                                  </m:r>
                                  <m:sSub>
                                    <m:sSubPr>
                                      <m:ctrlPr>
                                        <a:rPr lang="fr-FR" b="0" i="1" smtClean="0">
                                          <a:solidFill>
                                            <a:srgbClr val="FF0000"/>
                                          </a:solidFill>
                                          <a:latin typeface="Cambria Math" panose="02040503050406030204" pitchFamily="18" charset="0"/>
                                        </a:rPr>
                                      </m:ctrlPr>
                                    </m:sSubPr>
                                    <m:e>
                                      <m:r>
                                        <a:rPr lang="fr-FR" b="0" i="1" smtClean="0">
                                          <a:solidFill>
                                            <a:srgbClr val="FF0000"/>
                                          </a:solidFill>
                                          <a:latin typeface="Cambria Math"/>
                                        </a:rPr>
                                        <m:t>𝑀</m:t>
                                      </m:r>
                                    </m:e>
                                    <m:sub>
                                      <m:r>
                                        <a:rPr lang="fr-FR" b="0" i="1" smtClean="0">
                                          <a:solidFill>
                                            <a:srgbClr val="FF0000"/>
                                          </a:solidFill>
                                          <a:latin typeface="Cambria Math"/>
                                        </a:rPr>
                                        <m:t>1</m:t>
                                      </m:r>
                                    </m:sub>
                                  </m:sSub>
                                </m:e>
                              </m:d>
                              <m:r>
                                <a:rPr lang="fr-FR" b="0" i="1" smtClean="0">
                                  <a:solidFill>
                                    <a:schemeClr val="tx1"/>
                                  </a:solidFill>
                                  <a:latin typeface="Cambria Math"/>
                                </a:rPr>
                                <m:t>𝑔h</m:t>
                              </m:r>
                            </m:num>
                            <m:den>
                              <m:r>
                                <a:rPr lang="fr-FR" b="0" i="1" smtClean="0">
                                  <a:solidFill>
                                    <a:schemeClr val="tx1"/>
                                  </a:solidFill>
                                  <a:latin typeface="Cambria Math"/>
                                </a:rPr>
                                <m:t>𝑅𝑇</m:t>
                              </m:r>
                            </m:den>
                          </m:f>
                        </m:sup>
                      </m:sSup>
                    </m:oMath>
                  </m:oMathPara>
                </a14:m>
                <a:endParaRPr lang="fr-FR" i="1" dirty="0">
                  <a:solidFill>
                    <a:schemeClr val="tx1"/>
                  </a:solidFill>
                </a:endParaRPr>
              </a:p>
              <a:p>
                <a:pPr marL="6350" indent="-6350"/>
                <a:r>
                  <a:rPr lang="fr-FR" dirty="0" smtClean="0"/>
                  <a:t>Séparation par centrifugation : </a:t>
                </a:r>
                <a:r>
                  <a:rPr lang="fr-FR" dirty="0" smtClean="0">
                    <a:solidFill>
                      <a:schemeClr val="tx1"/>
                    </a:solidFill>
                  </a:rPr>
                  <a:t>on remplace </a:t>
                </a:r>
                <a14:m>
                  <m:oMath xmlns:m="http://schemas.openxmlformats.org/officeDocument/2006/math">
                    <m:r>
                      <a:rPr lang="fr-FR" b="0" i="1" smtClean="0">
                        <a:solidFill>
                          <a:schemeClr val="tx1"/>
                        </a:solidFill>
                        <a:latin typeface="Cambria Math"/>
                      </a:rPr>
                      <m:t>𝑔h</m:t>
                    </m:r>
                  </m:oMath>
                </a14:m>
                <a:r>
                  <a:rPr lang="fr-FR" dirty="0" smtClean="0"/>
                  <a:t> </a:t>
                </a:r>
                <a:r>
                  <a:rPr lang="fr-FR" dirty="0" smtClean="0">
                    <a:solidFill>
                      <a:schemeClr val="tx1"/>
                    </a:solidFill>
                  </a:rPr>
                  <a:t>par </a:t>
                </a:r>
                <a14:m>
                  <m:oMath xmlns:m="http://schemas.openxmlformats.org/officeDocument/2006/math">
                    <m:sSup>
                      <m:sSupPr>
                        <m:ctrlPr>
                          <a:rPr lang="fr-FR" i="1" smtClean="0">
                            <a:solidFill>
                              <a:schemeClr val="tx1"/>
                            </a:solidFill>
                            <a:latin typeface="Cambria Math" panose="02040503050406030204" pitchFamily="18" charset="0"/>
                          </a:rPr>
                        </m:ctrlPr>
                      </m:sSupPr>
                      <m:e>
                        <m:d>
                          <m:dPr>
                            <m:ctrlPr>
                              <a:rPr lang="fr-FR" i="1" smtClean="0">
                                <a:solidFill>
                                  <a:schemeClr val="tx1"/>
                                </a:solidFill>
                                <a:latin typeface="Cambria Math" panose="02040503050406030204" pitchFamily="18" charset="0"/>
                              </a:rPr>
                            </m:ctrlPr>
                          </m:dPr>
                          <m:e>
                            <m:r>
                              <a:rPr lang="fr-FR" i="1" smtClean="0">
                                <a:solidFill>
                                  <a:schemeClr val="tx1"/>
                                </a:solidFill>
                                <a:latin typeface="Cambria Math"/>
                                <a:ea typeface="Cambria Math"/>
                              </a:rPr>
                              <m:t>𝜔</m:t>
                            </m:r>
                            <m:r>
                              <a:rPr lang="fr-FR" b="0" i="1" smtClean="0">
                                <a:solidFill>
                                  <a:schemeClr val="tx1"/>
                                </a:solidFill>
                                <a:latin typeface="Cambria Math"/>
                                <a:ea typeface="Cambria Math"/>
                              </a:rPr>
                              <m:t>𝑟</m:t>
                            </m:r>
                          </m:e>
                        </m:d>
                      </m:e>
                      <m:sup>
                        <m:r>
                          <a:rPr lang="fr-FR" b="0" i="1" smtClean="0">
                            <a:solidFill>
                              <a:schemeClr val="tx1"/>
                            </a:solidFill>
                            <a:latin typeface="Cambria Math"/>
                          </a:rPr>
                          <m:t>2</m:t>
                        </m:r>
                      </m:sup>
                    </m:sSup>
                  </m:oMath>
                </a14:m>
                <a:r>
                  <a:rPr lang="fr-FR" dirty="0" smtClean="0">
                    <a:solidFill>
                      <a:schemeClr val="tx1"/>
                    </a:solidFill>
                  </a:rPr>
                  <a:t>, où </a:t>
                </a:r>
                <a14:m>
                  <m:oMath xmlns:m="http://schemas.openxmlformats.org/officeDocument/2006/math">
                    <m:r>
                      <a:rPr lang="fr-FR" i="1">
                        <a:solidFill>
                          <a:schemeClr val="tx1"/>
                        </a:solidFill>
                        <a:latin typeface="Cambria Math"/>
                        <a:ea typeface="Cambria Math"/>
                      </a:rPr>
                      <m:t>𝜔</m:t>
                    </m:r>
                  </m:oMath>
                </a14:m>
                <a:r>
                  <a:rPr lang="fr-FR" dirty="0" smtClean="0"/>
                  <a:t> </a:t>
                </a:r>
                <a:r>
                  <a:rPr lang="fr-FR" dirty="0" smtClean="0">
                    <a:solidFill>
                      <a:schemeClr val="tx1"/>
                    </a:solidFill>
                  </a:rPr>
                  <a:t>est la vitesse angulaire et </a:t>
                </a:r>
                <a14:m>
                  <m:oMath xmlns:m="http://schemas.openxmlformats.org/officeDocument/2006/math">
                    <m:r>
                      <a:rPr lang="fr-FR" i="1">
                        <a:solidFill>
                          <a:schemeClr val="tx1"/>
                        </a:solidFill>
                        <a:latin typeface="Cambria Math"/>
                        <a:ea typeface="Cambria Math"/>
                      </a:rPr>
                      <m:t>𝑟</m:t>
                    </m:r>
                  </m:oMath>
                </a14:m>
                <a:r>
                  <a:rPr lang="fr-FR" dirty="0" smtClean="0">
                    <a:solidFill>
                      <a:schemeClr val="tx1"/>
                    </a:solidFill>
                  </a:rPr>
                  <a:t> la distance à l’axe de rotation.</a:t>
                </a:r>
                <a:endParaRPr lang="fr-FR" dirty="0">
                  <a:solidFill>
                    <a:schemeClr val="tx1"/>
                  </a:solidFill>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1">
                <a:blip r:embed="rId2"/>
                <a:stretch>
                  <a:fillRect l="-2537" t="-2086"/>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22</a:t>
            </a:fld>
            <a:endParaRPr lang="fr-FR"/>
          </a:p>
        </p:txBody>
      </p:sp>
    </p:spTree>
    <p:extLst>
      <p:ext uri="{BB962C8B-B14F-4D97-AF65-F5344CB8AC3E}">
        <p14:creationId xmlns:p14="http://schemas.microsoft.com/office/powerpoint/2010/main" val="3743877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Application – enrichissement </a:t>
            </a:r>
            <a:r>
              <a:rPr lang="fr-FR" baseline="30000" dirty="0" smtClean="0"/>
              <a:t>235</a:t>
            </a:r>
            <a:r>
              <a:rPr lang="fr-FR" dirty="0" smtClean="0"/>
              <a:t>U</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23</a:t>
            </a:fld>
            <a:endParaRPr lang="fr-FR"/>
          </a:p>
        </p:txBody>
      </p:sp>
      <p:pic>
        <p:nvPicPr>
          <p:cNvPr id="993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4350" y="1000124"/>
            <a:ext cx="4737072" cy="346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ZoneTexte 6"/>
              <p:cNvSpPr txBox="1"/>
              <p:nvPr/>
            </p:nvSpPr>
            <p:spPr>
              <a:xfrm>
                <a:off x="257175" y="1381125"/>
                <a:ext cx="3795976" cy="960969"/>
              </a:xfrm>
              <a:prstGeom prst="rect">
                <a:avLst/>
              </a:prstGeom>
              <a:noFill/>
            </p:spPr>
            <p:txBody>
              <a:bodyPr wrap="none" rtlCol="0">
                <a:spAutoFit/>
              </a:bodyPr>
              <a:lstStyle/>
              <a:p>
                <a:r>
                  <a:rPr lang="fr-FR" dirty="0" smtClean="0"/>
                  <a:t>Facteur de séparation : </a:t>
                </a:r>
                <a14:m>
                  <m:oMath xmlns:m="http://schemas.openxmlformats.org/officeDocument/2006/math">
                    <m:r>
                      <a:rPr lang="fr-FR" i="1" smtClean="0">
                        <a:latin typeface="Cambria Math"/>
                        <a:ea typeface="Cambria Math"/>
                      </a:rPr>
                      <m:t>𝛼</m:t>
                    </m:r>
                    <m:r>
                      <a:rPr lang="fr-FR" b="0" i="1" smtClean="0">
                        <a:latin typeface="Cambria Math"/>
                        <a:ea typeface="Cambria Math"/>
                      </a:rPr>
                      <m:t> ≈1+</m:t>
                    </m:r>
                    <m:r>
                      <a:rPr lang="fr-FR" b="0" i="1" smtClean="0">
                        <a:latin typeface="Cambria Math"/>
                        <a:ea typeface="Cambria Math"/>
                      </a:rPr>
                      <m:t>𝛿</m:t>
                    </m:r>
                  </m:oMath>
                </a14:m>
                <a:endParaRPr lang="fr-FR" b="0" dirty="0" smtClean="0">
                  <a:ea typeface="Cambria Math"/>
                </a:endParaRPr>
              </a:p>
              <a:p>
                <a:pPr/>
                <a14:m>
                  <m:oMathPara xmlns:m="http://schemas.openxmlformats.org/officeDocument/2006/math">
                    <m:oMathParaPr>
                      <m:jc m:val="centerGroup"/>
                    </m:oMathParaPr>
                    <m:oMath xmlns:m="http://schemas.openxmlformats.org/officeDocument/2006/math">
                      <m:r>
                        <a:rPr lang="fr-FR" i="1" smtClean="0">
                          <a:latin typeface="Cambria Math"/>
                          <a:ea typeface="Cambria Math"/>
                        </a:rPr>
                        <m:t>𝛿</m:t>
                      </m:r>
                      <m:r>
                        <a:rPr lang="fr-FR" b="0" i="1" smtClean="0">
                          <a:latin typeface="Cambria Math"/>
                          <a:ea typeface="Cambria Math"/>
                        </a:rPr>
                        <m:t>=</m:t>
                      </m:r>
                      <m:f>
                        <m:fPr>
                          <m:ctrlPr>
                            <a:rPr lang="fr-FR" b="0" i="1" smtClean="0">
                              <a:latin typeface="Cambria Math" panose="02040503050406030204" pitchFamily="18" charset="0"/>
                              <a:ea typeface="Cambria Math"/>
                            </a:rPr>
                          </m:ctrlPr>
                        </m:fPr>
                        <m:num>
                          <m:d>
                            <m:dPr>
                              <m:ctrlPr>
                                <a:rPr lang="fr-FR" b="0" i="1" smtClean="0">
                                  <a:latin typeface="Cambria Math" panose="02040503050406030204" pitchFamily="18" charset="0"/>
                                  <a:ea typeface="Cambria Math"/>
                                </a:rPr>
                              </m:ctrlPr>
                            </m:dPr>
                            <m:e>
                              <m:sSub>
                                <m:sSubPr>
                                  <m:ctrlPr>
                                    <a:rPr lang="fr-FR" b="0" i="1" smtClean="0">
                                      <a:latin typeface="Cambria Math" panose="02040503050406030204" pitchFamily="18" charset="0"/>
                                      <a:ea typeface="Cambria Math"/>
                                    </a:rPr>
                                  </m:ctrlPr>
                                </m:sSubPr>
                                <m:e>
                                  <m:r>
                                    <a:rPr lang="fr-FR" b="0" i="1" smtClean="0">
                                      <a:latin typeface="Cambria Math"/>
                                      <a:ea typeface="Cambria Math"/>
                                    </a:rPr>
                                    <m:t>𝑀</m:t>
                                  </m:r>
                                </m:e>
                                <m:sub>
                                  <m:sPre>
                                    <m:sPrePr>
                                      <m:ctrlPr>
                                        <a:rPr lang="fr-FR" b="0" i="1" smtClean="0">
                                          <a:latin typeface="Cambria Math" panose="02040503050406030204" pitchFamily="18" charset="0"/>
                                          <a:ea typeface="Cambria Math"/>
                                        </a:rPr>
                                      </m:ctrlPr>
                                    </m:sPrePr>
                                    <m:sub/>
                                    <m:sup>
                                      <m:r>
                                        <a:rPr lang="fr-FR" b="0" i="1" smtClean="0">
                                          <a:latin typeface="Cambria Math"/>
                                        </a:rPr>
                                        <m:t>238</m:t>
                                      </m:r>
                                    </m:sup>
                                    <m:e>
                                      <m:r>
                                        <a:rPr lang="fr-FR" b="0" i="1" smtClean="0">
                                          <a:latin typeface="Cambria Math"/>
                                        </a:rPr>
                                        <m:t>𝑈</m:t>
                                      </m:r>
                                    </m:e>
                                  </m:sPre>
                                  <m:sSub>
                                    <m:sSubPr>
                                      <m:ctrlPr>
                                        <a:rPr lang="fr-FR" i="1" smtClean="0">
                                          <a:latin typeface="Cambria Math" panose="02040503050406030204" pitchFamily="18" charset="0"/>
                                        </a:rPr>
                                      </m:ctrlPr>
                                    </m:sSubPr>
                                    <m:e>
                                      <m:r>
                                        <a:rPr lang="fr-FR" b="0" i="1" smtClean="0">
                                          <a:latin typeface="Cambria Math"/>
                                        </a:rPr>
                                        <m:t>𝐹</m:t>
                                      </m:r>
                                    </m:e>
                                    <m:sub>
                                      <m:r>
                                        <a:rPr lang="fr-FR" b="0" i="1" smtClean="0">
                                          <a:latin typeface="Cambria Math"/>
                                        </a:rPr>
                                        <m:t>6</m:t>
                                      </m:r>
                                    </m:sub>
                                  </m:sSub>
                                </m:sub>
                              </m:sSub>
                              <m:r>
                                <a:rPr lang="fr-FR" b="0" i="1" smtClean="0">
                                  <a:latin typeface="Cambria Math"/>
                                  <a:ea typeface="Cambria Math"/>
                                </a:rPr>
                                <m:t>−</m:t>
                              </m:r>
                              <m:sSub>
                                <m:sSubPr>
                                  <m:ctrlPr>
                                    <a:rPr lang="fr-FR" b="0" i="1" smtClean="0">
                                      <a:latin typeface="Cambria Math" panose="02040503050406030204" pitchFamily="18" charset="0"/>
                                      <a:ea typeface="Cambria Math"/>
                                    </a:rPr>
                                  </m:ctrlPr>
                                </m:sSubPr>
                                <m:e>
                                  <m:r>
                                    <a:rPr lang="fr-FR" b="0" i="1" smtClean="0">
                                      <a:latin typeface="Cambria Math"/>
                                      <a:ea typeface="Cambria Math"/>
                                    </a:rPr>
                                    <m:t>𝑀</m:t>
                                  </m:r>
                                </m:e>
                                <m:sub>
                                  <m:sPre>
                                    <m:sPrePr>
                                      <m:ctrlPr>
                                        <a:rPr lang="fr-FR" i="1">
                                          <a:latin typeface="Cambria Math" panose="02040503050406030204" pitchFamily="18" charset="0"/>
                                          <a:ea typeface="Cambria Math"/>
                                        </a:rPr>
                                      </m:ctrlPr>
                                    </m:sPrePr>
                                    <m:sub/>
                                    <m:sup>
                                      <m:r>
                                        <a:rPr lang="fr-FR" i="1">
                                          <a:latin typeface="Cambria Math"/>
                                        </a:rPr>
                                        <m:t>23</m:t>
                                      </m:r>
                                      <m:r>
                                        <a:rPr lang="fr-FR" b="0" i="1" smtClean="0">
                                          <a:latin typeface="Cambria Math"/>
                                        </a:rPr>
                                        <m:t>5</m:t>
                                      </m:r>
                                    </m:sup>
                                    <m:e>
                                      <m:r>
                                        <a:rPr lang="fr-FR" i="1">
                                          <a:latin typeface="Cambria Math"/>
                                        </a:rPr>
                                        <m:t>𝑈</m:t>
                                      </m:r>
                                    </m:e>
                                  </m:sPre>
                                  <m:sSub>
                                    <m:sSubPr>
                                      <m:ctrlPr>
                                        <a:rPr lang="fr-FR" i="1">
                                          <a:latin typeface="Cambria Math" panose="02040503050406030204" pitchFamily="18" charset="0"/>
                                        </a:rPr>
                                      </m:ctrlPr>
                                    </m:sSubPr>
                                    <m:e>
                                      <m:r>
                                        <a:rPr lang="fr-FR" i="1">
                                          <a:latin typeface="Cambria Math"/>
                                        </a:rPr>
                                        <m:t>𝐹</m:t>
                                      </m:r>
                                    </m:e>
                                    <m:sub>
                                      <m:r>
                                        <a:rPr lang="fr-FR" i="1">
                                          <a:latin typeface="Cambria Math"/>
                                        </a:rPr>
                                        <m:t>6</m:t>
                                      </m:r>
                                    </m:sub>
                                  </m:sSub>
                                </m:sub>
                              </m:sSub>
                            </m:e>
                          </m:d>
                          <m:sSup>
                            <m:sSupPr>
                              <m:ctrlPr>
                                <a:rPr lang="fr-FR" b="0" i="1" smtClean="0">
                                  <a:latin typeface="Cambria Math" panose="02040503050406030204" pitchFamily="18" charset="0"/>
                                  <a:ea typeface="Cambria Math"/>
                                </a:rPr>
                              </m:ctrlPr>
                            </m:sSupPr>
                            <m:e>
                              <m:r>
                                <a:rPr lang="fr-FR" b="0" i="1" smtClean="0">
                                  <a:latin typeface="Cambria Math"/>
                                  <a:ea typeface="Cambria Math"/>
                                </a:rPr>
                                <m:t>10</m:t>
                              </m:r>
                            </m:e>
                            <m:sup>
                              <m:r>
                                <a:rPr lang="fr-FR" b="0" i="1" smtClean="0">
                                  <a:latin typeface="Cambria Math"/>
                                  <a:ea typeface="Cambria Math"/>
                                </a:rPr>
                                <m:t>−3</m:t>
                              </m:r>
                            </m:sup>
                          </m:sSup>
                          <m:sSup>
                            <m:sSupPr>
                              <m:ctrlPr>
                                <a:rPr lang="fr-FR" b="0" i="1" smtClean="0">
                                  <a:latin typeface="Cambria Math" panose="02040503050406030204" pitchFamily="18" charset="0"/>
                                  <a:ea typeface="Cambria Math"/>
                                </a:rPr>
                              </m:ctrlPr>
                            </m:sSupPr>
                            <m:e>
                              <m:d>
                                <m:dPr>
                                  <m:ctrlPr>
                                    <a:rPr lang="fr-FR" i="1">
                                      <a:latin typeface="Cambria Math" panose="02040503050406030204" pitchFamily="18" charset="0"/>
                                      <a:ea typeface="Cambria Math"/>
                                    </a:rPr>
                                  </m:ctrlPr>
                                </m:dPr>
                                <m:e>
                                  <m:r>
                                    <a:rPr lang="fr-FR" i="1" smtClean="0">
                                      <a:latin typeface="Cambria Math"/>
                                      <a:ea typeface="Cambria Math"/>
                                    </a:rPr>
                                    <m:t>𝜔</m:t>
                                  </m:r>
                                  <m:r>
                                    <a:rPr lang="fr-FR" b="0" i="1" smtClean="0">
                                      <a:latin typeface="Cambria Math"/>
                                      <a:ea typeface="Cambria Math"/>
                                    </a:rPr>
                                    <m:t>𝑟</m:t>
                                  </m:r>
                                </m:e>
                              </m:d>
                            </m:e>
                            <m:sup>
                              <m:r>
                                <a:rPr lang="fr-FR" b="0" i="1" smtClean="0">
                                  <a:latin typeface="Cambria Math"/>
                                  <a:ea typeface="Cambria Math"/>
                                </a:rPr>
                                <m:t>2</m:t>
                              </m:r>
                            </m:sup>
                          </m:sSup>
                        </m:num>
                        <m:den>
                          <m:r>
                            <a:rPr lang="fr-FR" b="0" i="1" smtClean="0">
                              <a:latin typeface="Cambria Math"/>
                              <a:ea typeface="Cambria Math"/>
                            </a:rPr>
                            <m:t>2</m:t>
                          </m:r>
                          <m:r>
                            <a:rPr lang="fr-FR" b="0" i="1" smtClean="0">
                              <a:latin typeface="Cambria Math"/>
                              <a:ea typeface="Cambria Math"/>
                            </a:rPr>
                            <m:t>𝑅𝑇</m:t>
                          </m:r>
                        </m:den>
                      </m:f>
                    </m:oMath>
                  </m:oMathPara>
                </a14:m>
                <a:endParaRPr lang="fr-FR" dirty="0"/>
              </a:p>
            </p:txBody>
          </p:sp>
        </mc:Choice>
        <mc:Fallback xmlns="">
          <p:sp>
            <p:nvSpPr>
              <p:cNvPr id="7" name="ZoneTexte 6"/>
              <p:cNvSpPr txBox="1">
                <a:spLocks noRot="1" noChangeAspect="1" noMove="1" noResize="1" noEditPoints="1" noAdjustHandles="1" noChangeArrowheads="1" noChangeShapeType="1" noTextEdit="1"/>
              </p:cNvSpPr>
              <p:nvPr/>
            </p:nvSpPr>
            <p:spPr>
              <a:xfrm>
                <a:off x="257175" y="1381125"/>
                <a:ext cx="3795976" cy="960969"/>
              </a:xfrm>
              <a:prstGeom prst="rect">
                <a:avLst/>
              </a:prstGeom>
              <a:blipFill rotWithShape="1">
                <a:blip r:embed="rId3"/>
                <a:stretch>
                  <a:fillRect l="-1284" t="-3185"/>
                </a:stretch>
              </a:blipFill>
            </p:spPr>
            <p:txBody>
              <a:bodyPr/>
              <a:lstStyle/>
              <a:p>
                <a:r>
                  <a:rPr lang="fr-FR">
                    <a:noFill/>
                  </a:rPr>
                  <a:t> </a:t>
                </a:r>
              </a:p>
            </p:txBody>
          </p:sp>
        </mc:Fallback>
      </mc:AlternateContent>
      <p:sp>
        <p:nvSpPr>
          <p:cNvPr id="8" name="ZoneTexte 7"/>
          <p:cNvSpPr txBox="1"/>
          <p:nvPr/>
        </p:nvSpPr>
        <p:spPr>
          <a:xfrm>
            <a:off x="257175" y="2533649"/>
            <a:ext cx="2989601" cy="646331"/>
          </a:xfrm>
          <a:prstGeom prst="rect">
            <a:avLst/>
          </a:prstGeom>
          <a:noFill/>
        </p:spPr>
        <p:txBody>
          <a:bodyPr wrap="none" rtlCol="0">
            <a:spAutoFit/>
          </a:bodyPr>
          <a:lstStyle/>
          <a:p>
            <a:r>
              <a:rPr lang="fr-FR" dirty="0" smtClean="0"/>
              <a:t>UF</a:t>
            </a:r>
            <a:r>
              <a:rPr lang="fr-FR" baseline="-25000" dirty="0" smtClean="0"/>
              <a:t>6</a:t>
            </a:r>
            <a:r>
              <a:rPr lang="fr-FR" dirty="0" smtClean="0"/>
              <a:t> est gazeux à T &gt; 64 °C</a:t>
            </a:r>
          </a:p>
          <a:p>
            <a:r>
              <a:rPr lang="fr-FR" baseline="30000" dirty="0" smtClean="0"/>
              <a:t>19</a:t>
            </a:r>
            <a:r>
              <a:rPr lang="fr-FR" dirty="0" smtClean="0"/>
              <a:t>F est </a:t>
            </a:r>
            <a:r>
              <a:rPr lang="fr-FR" dirty="0" err="1" smtClean="0"/>
              <a:t>monoisotopique</a:t>
            </a:r>
            <a:endParaRPr lang="fr-FR" baseline="30000" dirty="0"/>
          </a:p>
        </p:txBody>
      </p:sp>
      <p:sp>
        <p:nvSpPr>
          <p:cNvPr id="9" name="ZoneTexte 8"/>
          <p:cNvSpPr txBox="1"/>
          <p:nvPr/>
        </p:nvSpPr>
        <p:spPr>
          <a:xfrm>
            <a:off x="257175" y="3371850"/>
            <a:ext cx="2242922" cy="646331"/>
          </a:xfrm>
          <a:prstGeom prst="rect">
            <a:avLst/>
          </a:prstGeom>
          <a:noFill/>
        </p:spPr>
        <p:txBody>
          <a:bodyPr wrap="none" rtlCol="0">
            <a:spAutoFit/>
          </a:bodyPr>
          <a:lstStyle/>
          <a:p>
            <a:r>
              <a:rPr lang="fr-FR" dirty="0" smtClean="0"/>
              <a:t>R = 0,2 – 0,4 m</a:t>
            </a:r>
          </a:p>
          <a:p>
            <a:r>
              <a:rPr lang="fr-FR" dirty="0" smtClean="0">
                <a:sym typeface="Symbol"/>
              </a:rPr>
              <a:t> = 50 à 80 10</a:t>
            </a:r>
            <a:r>
              <a:rPr lang="fr-FR" baseline="30000" dirty="0" smtClean="0">
                <a:sym typeface="Symbol"/>
              </a:rPr>
              <a:t>3</a:t>
            </a:r>
            <a:r>
              <a:rPr lang="fr-FR" dirty="0" smtClean="0">
                <a:sym typeface="Symbol"/>
              </a:rPr>
              <a:t> </a:t>
            </a:r>
            <a:r>
              <a:rPr lang="fr-FR" dirty="0" err="1" smtClean="0">
                <a:sym typeface="Symbol"/>
              </a:rPr>
              <a:t>rpm</a:t>
            </a:r>
            <a:endParaRPr lang="fr-FR" dirty="0"/>
          </a:p>
        </p:txBody>
      </p:sp>
      <p:sp>
        <p:nvSpPr>
          <p:cNvPr id="10" name="ZoneTexte 9"/>
          <p:cNvSpPr txBox="1"/>
          <p:nvPr/>
        </p:nvSpPr>
        <p:spPr>
          <a:xfrm>
            <a:off x="352425" y="4467225"/>
            <a:ext cx="8505825" cy="1477328"/>
          </a:xfrm>
          <a:prstGeom prst="rect">
            <a:avLst/>
          </a:prstGeom>
          <a:noFill/>
        </p:spPr>
        <p:txBody>
          <a:bodyPr wrap="square" rtlCol="0">
            <a:spAutoFit/>
          </a:bodyPr>
          <a:lstStyle/>
          <a:p>
            <a:r>
              <a:rPr lang="fr-FR" dirty="0" smtClean="0"/>
              <a:t>Facteur de séparation = 1,4 à 3,9 par cascade</a:t>
            </a:r>
          </a:p>
          <a:p>
            <a:r>
              <a:rPr lang="fr-FR" dirty="0" smtClean="0">
                <a:solidFill>
                  <a:srgbClr val="FF0000"/>
                </a:solidFill>
              </a:rPr>
              <a:t>Il faut environ 10 cascades pour enrichir </a:t>
            </a:r>
            <a:r>
              <a:rPr lang="fr-FR" baseline="30000" dirty="0" smtClean="0">
                <a:solidFill>
                  <a:srgbClr val="FF0000"/>
                </a:solidFill>
              </a:rPr>
              <a:t>235</a:t>
            </a:r>
            <a:r>
              <a:rPr lang="fr-FR" dirty="0" smtClean="0">
                <a:solidFill>
                  <a:srgbClr val="FF0000"/>
                </a:solidFill>
              </a:rPr>
              <a:t>U de 0,72 % à 3 %.</a:t>
            </a:r>
          </a:p>
          <a:p>
            <a:r>
              <a:rPr lang="fr-FR" dirty="0" smtClean="0">
                <a:solidFill>
                  <a:srgbClr val="FF0000"/>
                </a:solidFill>
              </a:rPr>
              <a:t>Remarque : il en faut 1300 pour les installations à diffusion gazeuse.</a:t>
            </a:r>
          </a:p>
          <a:p>
            <a:r>
              <a:rPr lang="fr-FR" dirty="0" smtClean="0">
                <a:solidFill>
                  <a:srgbClr val="FF0000"/>
                </a:solidFill>
              </a:rPr>
              <a:t>Par contre la production en grande quantité requiert un nombre très important de centrifugeuses en raison de leur faible capacité.</a:t>
            </a:r>
            <a:endParaRPr lang="fr-FR" dirty="0">
              <a:solidFill>
                <a:srgbClr val="FF0000"/>
              </a:solidFill>
            </a:endParaRPr>
          </a:p>
        </p:txBody>
      </p:sp>
    </p:spTree>
    <p:extLst>
      <p:ext uri="{BB962C8B-B14F-4D97-AF65-F5344CB8AC3E}">
        <p14:creationId xmlns:p14="http://schemas.microsoft.com/office/powerpoint/2010/main" val="3137001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Quels outils pour l’analyste ?</a:t>
            </a:r>
            <a:endParaRPr lang="fr-FR" dirty="0"/>
          </a:p>
        </p:txBody>
      </p:sp>
      <p:sp>
        <p:nvSpPr>
          <p:cNvPr id="3" name="Espace réservé du contenu 2"/>
          <p:cNvSpPr>
            <a:spLocks noGrp="1"/>
          </p:cNvSpPr>
          <p:nvPr>
            <p:ph idx="1"/>
          </p:nvPr>
        </p:nvSpPr>
        <p:spPr/>
        <p:txBody>
          <a:bodyPr/>
          <a:lstStyle/>
          <a:p>
            <a:pPr marL="457200" indent="-457200">
              <a:buFont typeface="Arial" panose="020B0604020202020204" pitchFamily="34" charset="0"/>
              <a:buChar char="•"/>
            </a:pPr>
            <a:r>
              <a:rPr lang="fr-FR" dirty="0" smtClean="0">
                <a:solidFill>
                  <a:schemeClr val="tx1"/>
                </a:solidFill>
              </a:rPr>
              <a:t>Techniques spectroscopiques (ex </a:t>
            </a:r>
            <a:r>
              <a:rPr lang="fr-FR" baseline="30000" dirty="0" smtClean="0">
                <a:solidFill>
                  <a:schemeClr val="tx1"/>
                </a:solidFill>
              </a:rPr>
              <a:t>12</a:t>
            </a:r>
            <a:r>
              <a:rPr lang="fr-FR" dirty="0" smtClean="0">
                <a:solidFill>
                  <a:schemeClr val="tx1"/>
                </a:solidFill>
              </a:rPr>
              <a:t>CO</a:t>
            </a:r>
            <a:r>
              <a:rPr lang="fr-FR" baseline="-25000" dirty="0" smtClean="0">
                <a:solidFill>
                  <a:schemeClr val="tx1"/>
                </a:solidFill>
              </a:rPr>
              <a:t>2</a:t>
            </a:r>
            <a:r>
              <a:rPr lang="fr-FR" dirty="0" smtClean="0">
                <a:solidFill>
                  <a:schemeClr val="tx1"/>
                </a:solidFill>
              </a:rPr>
              <a:t> vs </a:t>
            </a:r>
            <a:r>
              <a:rPr lang="fr-FR" baseline="30000" dirty="0" smtClean="0">
                <a:solidFill>
                  <a:schemeClr val="tx1"/>
                </a:solidFill>
              </a:rPr>
              <a:t>13</a:t>
            </a:r>
            <a:r>
              <a:rPr lang="fr-FR" dirty="0" smtClean="0">
                <a:solidFill>
                  <a:schemeClr val="tx1"/>
                </a:solidFill>
              </a:rPr>
              <a:t>CO</a:t>
            </a:r>
            <a:r>
              <a:rPr lang="fr-FR" baseline="-25000" dirty="0" smtClean="0">
                <a:solidFill>
                  <a:schemeClr val="tx1"/>
                </a:solidFill>
              </a:rPr>
              <a:t>2</a:t>
            </a:r>
            <a:r>
              <a:rPr lang="fr-FR" dirty="0" smtClean="0">
                <a:solidFill>
                  <a:schemeClr val="tx1"/>
                </a:solidFill>
              </a:rPr>
              <a:t>)</a:t>
            </a:r>
          </a:p>
          <a:p>
            <a:pPr marL="0" indent="0"/>
            <a:r>
              <a:rPr lang="fr-FR" sz="2400" i="1" dirty="0" smtClean="0">
                <a:solidFill>
                  <a:srgbClr val="0000FF"/>
                </a:solidFill>
                <a:latin typeface="Cambria" panose="02040503050406030204" pitchFamily="18" charset="0"/>
              </a:rPr>
              <a:t>Mesure d’absorbance dans l’IR</a:t>
            </a:r>
          </a:p>
          <a:p>
            <a:pPr marL="0" indent="0"/>
            <a:r>
              <a:rPr lang="fr-FR" sz="2400" i="1" dirty="0">
                <a:solidFill>
                  <a:srgbClr val="FF0000"/>
                </a:solidFill>
                <a:effectLst>
                  <a:outerShdw blurRad="38100" dist="38100" dir="2700000" algn="tl">
                    <a:srgbClr val="000000">
                      <a:alpha val="43137"/>
                    </a:srgbClr>
                  </a:outerShdw>
                </a:effectLst>
                <a:latin typeface="Cambria" panose="02040503050406030204" pitchFamily="18" charset="0"/>
              </a:rPr>
              <a:t>Précision &lt; </a:t>
            </a:r>
            <a:r>
              <a:rPr lang="fr-FR" sz="2400" i="1" dirty="0" smtClean="0">
                <a:solidFill>
                  <a:srgbClr val="FF0000"/>
                </a:solidFill>
                <a:effectLst>
                  <a:outerShdw blurRad="38100" dist="38100" dir="2700000" algn="tl">
                    <a:srgbClr val="000000">
                      <a:alpha val="43137"/>
                    </a:srgbClr>
                  </a:outerShdw>
                </a:effectLst>
                <a:latin typeface="Cambria" panose="02040503050406030204" pitchFamily="18" charset="0"/>
              </a:rPr>
              <a:t>0,1 ‰</a:t>
            </a:r>
            <a:endParaRPr lang="fr-FR" sz="2400" i="1" dirty="0" smtClean="0">
              <a:solidFill>
                <a:srgbClr val="0000FF"/>
              </a:solidFill>
              <a:latin typeface="Cambria" panose="02040503050406030204" pitchFamily="18" charset="0"/>
            </a:endParaRPr>
          </a:p>
          <a:p>
            <a:pPr marL="457200" indent="-457200">
              <a:buFont typeface="Arial" panose="020B0604020202020204" pitchFamily="34" charset="0"/>
              <a:buChar char="•"/>
            </a:pPr>
            <a:r>
              <a:rPr lang="fr-FR" dirty="0" smtClean="0">
                <a:solidFill>
                  <a:schemeClr val="tx1"/>
                </a:solidFill>
              </a:rPr>
              <a:t>L’IRMS (Isotope Ratio Mass </a:t>
            </a:r>
            <a:r>
              <a:rPr lang="fr-FR" dirty="0" err="1" smtClean="0">
                <a:solidFill>
                  <a:schemeClr val="tx1"/>
                </a:solidFill>
              </a:rPr>
              <a:t>Spectrometry</a:t>
            </a:r>
            <a:r>
              <a:rPr lang="fr-FR" dirty="0" smtClean="0">
                <a:solidFill>
                  <a:schemeClr val="tx1"/>
                </a:solidFill>
              </a:rPr>
              <a:t>) depuis 2000</a:t>
            </a:r>
          </a:p>
          <a:p>
            <a:pPr marL="0" indent="0"/>
            <a:r>
              <a:rPr lang="fr-FR" sz="2400" i="1" dirty="0">
                <a:solidFill>
                  <a:srgbClr val="0000FF"/>
                </a:solidFill>
                <a:latin typeface="Cambria" panose="02040503050406030204" pitchFamily="18" charset="0"/>
              </a:rPr>
              <a:t>Application en </a:t>
            </a:r>
            <a:r>
              <a:rPr lang="fr-FR" sz="2400" i="1" dirty="0" smtClean="0">
                <a:solidFill>
                  <a:srgbClr val="0000FF"/>
                </a:solidFill>
                <a:latin typeface="Cambria" panose="02040503050406030204" pitchFamily="18" charset="0"/>
              </a:rPr>
              <a:t>criminalistique, fraudes, géosciences (H, O, C, N, S)</a:t>
            </a:r>
            <a:endParaRPr lang="fr-FR" sz="2400" i="1" dirty="0">
              <a:solidFill>
                <a:srgbClr val="0000FF"/>
              </a:solidFill>
              <a:latin typeface="Cambria" panose="02040503050406030204" pitchFamily="18" charset="0"/>
            </a:endParaRPr>
          </a:p>
          <a:p>
            <a:pPr marL="0" indent="0"/>
            <a:r>
              <a:rPr lang="fr-FR" sz="2400" i="1" dirty="0" smtClean="0">
                <a:solidFill>
                  <a:srgbClr val="FF0000"/>
                </a:solidFill>
                <a:effectLst>
                  <a:outerShdw blurRad="38100" dist="38100" dir="2700000" algn="tl">
                    <a:srgbClr val="000000">
                      <a:alpha val="43137"/>
                    </a:srgbClr>
                  </a:outerShdw>
                </a:effectLst>
                <a:latin typeface="Cambria" panose="02040503050406030204" pitchFamily="18" charset="0"/>
              </a:rPr>
              <a:t>Précision &lt; 0,02 ‰</a:t>
            </a:r>
            <a:endParaRPr lang="fr-FR" i="1" dirty="0" smtClean="0">
              <a:solidFill>
                <a:srgbClr val="FF0000"/>
              </a:solidFill>
              <a:effectLst>
                <a:outerShdw blurRad="38100" dist="38100" dir="2700000" algn="tl">
                  <a:srgbClr val="000000">
                    <a:alpha val="43137"/>
                  </a:srgbClr>
                </a:outerShdw>
              </a:effectLst>
              <a:latin typeface="Cambria" panose="02040503050406030204" pitchFamily="18" charset="0"/>
            </a:endParaRPr>
          </a:p>
          <a:p>
            <a:pPr marL="457200" indent="-457200">
              <a:buFont typeface="Arial" panose="020B0604020202020204" pitchFamily="34" charset="0"/>
              <a:buChar char="•"/>
            </a:pPr>
            <a:r>
              <a:rPr lang="fr-FR" dirty="0" smtClean="0">
                <a:solidFill>
                  <a:schemeClr val="tx1"/>
                </a:solidFill>
              </a:rPr>
              <a:t>ICPMS multi-collection (MC-ICPMS) depuis 1995</a:t>
            </a:r>
          </a:p>
          <a:p>
            <a:pPr marL="0" indent="0"/>
            <a:r>
              <a:rPr lang="fr-FR" sz="2400" i="1" dirty="0" smtClean="0">
                <a:solidFill>
                  <a:srgbClr val="0000FF"/>
                </a:solidFill>
                <a:latin typeface="Cambria" panose="02040503050406030204" pitchFamily="18" charset="0"/>
              </a:rPr>
              <a:t>Application en géosciences (terres rares, plomb, uranium, …)</a:t>
            </a:r>
          </a:p>
          <a:p>
            <a:pPr marL="0" indent="0"/>
            <a:r>
              <a:rPr lang="fr-FR" sz="2400" i="1" dirty="0">
                <a:solidFill>
                  <a:srgbClr val="FF0000"/>
                </a:solidFill>
                <a:effectLst>
                  <a:outerShdw blurRad="38100" dist="38100" dir="2700000" algn="tl">
                    <a:srgbClr val="000000">
                      <a:alpha val="43137"/>
                    </a:srgbClr>
                  </a:outerShdw>
                </a:effectLst>
                <a:latin typeface="Cambria" panose="02040503050406030204" pitchFamily="18" charset="0"/>
              </a:rPr>
              <a:t>Précision </a:t>
            </a:r>
            <a:r>
              <a:rPr lang="fr-FR" sz="2400" i="1" dirty="0" smtClean="0">
                <a:solidFill>
                  <a:srgbClr val="FF0000"/>
                </a:solidFill>
                <a:effectLst>
                  <a:outerShdw blurRad="38100" dist="38100" dir="2700000" algn="tl">
                    <a:srgbClr val="000000">
                      <a:alpha val="43137"/>
                    </a:srgbClr>
                  </a:outerShdw>
                </a:effectLst>
                <a:latin typeface="Cambria" panose="02040503050406030204" pitchFamily="18" charset="0"/>
                <a:sym typeface="Symbol"/>
              </a:rPr>
              <a:t></a:t>
            </a:r>
            <a:r>
              <a:rPr lang="fr-FR" sz="2400" i="1" dirty="0" smtClean="0">
                <a:solidFill>
                  <a:srgbClr val="FF0000"/>
                </a:solidFill>
                <a:effectLst>
                  <a:outerShdw blurRad="38100" dist="38100" dir="2700000" algn="tl">
                    <a:srgbClr val="000000">
                      <a:alpha val="43137"/>
                    </a:srgbClr>
                  </a:outerShdw>
                </a:effectLst>
                <a:latin typeface="Cambria" panose="02040503050406030204" pitchFamily="18" charset="0"/>
              </a:rPr>
              <a:t> 0,01 ‰</a:t>
            </a:r>
            <a:endParaRPr lang="fr-FR" sz="2400" i="1" dirty="0">
              <a:solidFill>
                <a:srgbClr val="FF0000"/>
              </a:solidFill>
              <a:effectLst>
                <a:outerShdw blurRad="38100" dist="38100" dir="2700000" algn="tl">
                  <a:srgbClr val="000000">
                    <a:alpha val="43137"/>
                  </a:srgbClr>
                </a:outerShdw>
              </a:effectLst>
              <a:latin typeface="Cambria" panose="02040503050406030204" pitchFamily="18" charset="0"/>
            </a:endParaRPr>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24</a:t>
            </a:fld>
            <a:endParaRPr lang="fr-FR"/>
          </a:p>
        </p:txBody>
      </p:sp>
    </p:spTree>
    <p:extLst>
      <p:ext uri="{BB962C8B-B14F-4D97-AF65-F5344CB8AC3E}">
        <p14:creationId xmlns:p14="http://schemas.microsoft.com/office/powerpoint/2010/main" val="30284478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appareils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25</a:t>
            </a:fld>
            <a:endParaRPr lang="fr-FR"/>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143000"/>
            <a:ext cx="2682877" cy="160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6" name="Picture 4" descr="CO&lt;sub&gt;2&lt;/sub&gt; spectrum taken by CRDS analyzer showing the extremely high measurement resolution (0.0001 cm&lt;sup&gt;-1&lt;/sup&gt;) used in analyzers designed to measure isotopic ratios of carbon in CO&lt;sub&gt;2&lt;/sub&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425" y="1066800"/>
            <a:ext cx="2422122" cy="2163763"/>
          </a:xfrm>
          <a:prstGeom prst="rect">
            <a:avLst/>
          </a:prstGeom>
          <a:noFill/>
          <a:extLst>
            <a:ext uri="{909E8E84-426E-40DD-AFC4-6F175D3DCCD1}">
              <a14:hiddenFill xmlns:a14="http://schemas.microsoft.com/office/drawing/2010/main">
                <a:solidFill>
                  <a:srgbClr val="FFFFFF"/>
                </a:solidFill>
              </a14:hiddenFill>
            </a:ext>
          </a:extLst>
        </p:spPr>
      </p:pic>
      <p:pic>
        <p:nvPicPr>
          <p:cNvPr id="100358" name="Picture 6" descr="Instrumen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75" y="3733800"/>
            <a:ext cx="3983832" cy="2655888"/>
          </a:xfrm>
          <a:prstGeom prst="rect">
            <a:avLst/>
          </a:prstGeom>
          <a:noFill/>
          <a:extLst>
            <a:ext uri="{909E8E84-426E-40DD-AFC4-6F175D3DCCD1}">
              <a14:hiddenFill xmlns:a14="http://schemas.microsoft.com/office/drawing/2010/main">
                <a:solidFill>
                  <a:srgbClr val="FFFFFF"/>
                </a:solidFill>
              </a14:hiddenFill>
            </a:ext>
          </a:extLst>
        </p:spPr>
      </p:pic>
      <p:pic>
        <p:nvPicPr>
          <p:cNvPr id="100362" name="Picture 10" descr="Résultat de recherche d'images pour &quot;irms&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7313" y="3352801"/>
            <a:ext cx="3913581" cy="30099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6048375" y="1752600"/>
            <a:ext cx="1861472" cy="369332"/>
          </a:xfrm>
          <a:prstGeom prst="rect">
            <a:avLst/>
          </a:prstGeom>
          <a:noFill/>
        </p:spPr>
        <p:txBody>
          <a:bodyPr wrap="none" rtlCol="0">
            <a:spAutoFit/>
          </a:bodyPr>
          <a:lstStyle/>
          <a:p>
            <a:r>
              <a:rPr lang="fr-FR" dirty="0" smtClean="0">
                <a:sym typeface="Symbol"/>
              </a:rPr>
              <a:t> </a:t>
            </a:r>
            <a:r>
              <a:rPr lang="fr-FR" dirty="0" smtClean="0"/>
              <a:t>Absorption IR</a:t>
            </a:r>
            <a:endParaRPr lang="fr-FR" dirty="0"/>
          </a:p>
        </p:txBody>
      </p:sp>
      <p:sp>
        <p:nvSpPr>
          <p:cNvPr id="8" name="ZoneTexte 7"/>
          <p:cNvSpPr txBox="1"/>
          <p:nvPr/>
        </p:nvSpPr>
        <p:spPr>
          <a:xfrm>
            <a:off x="6791325" y="2790825"/>
            <a:ext cx="761747" cy="646331"/>
          </a:xfrm>
          <a:prstGeom prst="rect">
            <a:avLst/>
          </a:prstGeom>
          <a:noFill/>
        </p:spPr>
        <p:txBody>
          <a:bodyPr wrap="none" rtlCol="0">
            <a:spAutoFit/>
          </a:bodyPr>
          <a:lstStyle/>
          <a:p>
            <a:r>
              <a:rPr lang="fr-FR" dirty="0" smtClean="0"/>
              <a:t>IRMS</a:t>
            </a:r>
          </a:p>
          <a:p>
            <a:pPr algn="ctr"/>
            <a:r>
              <a:rPr lang="fr-FR" dirty="0">
                <a:sym typeface="Symbol"/>
              </a:rPr>
              <a:t></a:t>
            </a:r>
            <a:endParaRPr lang="fr-FR" dirty="0"/>
          </a:p>
        </p:txBody>
      </p:sp>
    </p:spTree>
    <p:extLst>
      <p:ext uri="{BB962C8B-B14F-4D97-AF65-F5344CB8AC3E}">
        <p14:creationId xmlns:p14="http://schemas.microsoft.com/office/powerpoint/2010/main" val="1375896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MC-ICPMS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26</a:t>
            </a:fld>
            <a:endParaRPr lang="fr-FR"/>
          </a:p>
        </p:txBody>
      </p:sp>
      <p:pic>
        <p:nvPicPr>
          <p:cNvPr id="101378" name="Picture 2" descr="Image associ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24" y="2133170"/>
            <a:ext cx="7483476" cy="4153330"/>
          </a:xfrm>
          <a:prstGeom prst="rect">
            <a:avLst/>
          </a:prstGeom>
          <a:noFill/>
          <a:extLst>
            <a:ext uri="{909E8E84-426E-40DD-AFC4-6F175D3DCCD1}">
              <a14:hiddenFill xmlns:a14="http://schemas.microsoft.com/office/drawing/2010/main">
                <a:solidFill>
                  <a:srgbClr val="FFFFFF"/>
                </a:solidFill>
              </a14:hiddenFill>
            </a:ext>
          </a:extLst>
        </p:spPr>
      </p:pic>
      <p:pic>
        <p:nvPicPr>
          <p:cNvPr id="101380" name="Picture 4" descr="Résultat de recherche d'images pour &quot;mcicpms&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2777" y="0"/>
            <a:ext cx="3911223" cy="316865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71451" y="3781425"/>
            <a:ext cx="1466850" cy="523220"/>
          </a:xfrm>
          <a:prstGeom prst="rect">
            <a:avLst/>
          </a:prstGeom>
          <a:noFill/>
        </p:spPr>
        <p:txBody>
          <a:bodyPr wrap="square" rtlCol="0">
            <a:spAutoFit/>
          </a:bodyPr>
          <a:lstStyle/>
          <a:p>
            <a:r>
              <a:rPr lang="fr-FR" sz="1400" b="1" i="1" dirty="0" smtClean="0">
                <a:effectLst>
                  <a:outerShdw blurRad="38100" dist="38100" dir="2700000" algn="tl">
                    <a:srgbClr val="000000">
                      <a:alpha val="43137"/>
                    </a:srgbClr>
                  </a:outerShdw>
                </a:effectLst>
                <a:latin typeface="Cambria" panose="02040503050406030204" pitchFamily="18" charset="0"/>
              </a:rPr>
              <a:t>Secteur</a:t>
            </a:r>
          </a:p>
          <a:p>
            <a:r>
              <a:rPr lang="fr-FR" sz="1400" b="1" i="1" dirty="0" smtClean="0">
                <a:effectLst>
                  <a:outerShdw blurRad="38100" dist="38100" dir="2700000" algn="tl">
                    <a:srgbClr val="000000">
                      <a:alpha val="43137"/>
                    </a:srgbClr>
                  </a:outerShdw>
                </a:effectLst>
                <a:latin typeface="Cambria" panose="02040503050406030204" pitchFamily="18" charset="0"/>
              </a:rPr>
              <a:t>électrostatique</a:t>
            </a:r>
            <a:endParaRPr lang="fr-FR" sz="1400" b="1" i="1" dirty="0">
              <a:effectLst>
                <a:outerShdw blurRad="38100" dist="38100" dir="2700000" algn="tl">
                  <a:srgbClr val="000000">
                    <a:alpha val="43137"/>
                  </a:srgbClr>
                </a:outerShdw>
              </a:effectLst>
              <a:latin typeface="Cambria" panose="02040503050406030204" pitchFamily="18" charset="0"/>
            </a:endParaRPr>
          </a:p>
        </p:txBody>
      </p:sp>
      <p:sp>
        <p:nvSpPr>
          <p:cNvPr id="10" name="ZoneTexte 9"/>
          <p:cNvSpPr txBox="1"/>
          <p:nvPr/>
        </p:nvSpPr>
        <p:spPr>
          <a:xfrm>
            <a:off x="1390651" y="2333625"/>
            <a:ext cx="1790700" cy="307777"/>
          </a:xfrm>
          <a:prstGeom prst="rect">
            <a:avLst/>
          </a:prstGeom>
          <a:noFill/>
        </p:spPr>
        <p:txBody>
          <a:bodyPr wrap="square" rtlCol="0">
            <a:spAutoFit/>
          </a:bodyPr>
          <a:lstStyle/>
          <a:p>
            <a:r>
              <a:rPr lang="fr-FR" sz="1400" b="1" i="1" dirty="0" smtClean="0">
                <a:effectLst>
                  <a:outerShdw blurRad="38100" dist="38100" dir="2700000" algn="tl">
                    <a:srgbClr val="000000">
                      <a:alpha val="43137"/>
                    </a:srgbClr>
                  </a:outerShdw>
                </a:effectLst>
                <a:latin typeface="Cambria" panose="02040503050406030204" pitchFamily="18" charset="0"/>
              </a:rPr>
              <a:t>Secteur magnétique</a:t>
            </a:r>
            <a:endParaRPr lang="fr-FR" sz="1400" b="1" i="1" dirty="0">
              <a:effectLst>
                <a:outerShdw blurRad="38100" dist="38100" dir="2700000" algn="tl">
                  <a:srgbClr val="000000">
                    <a:alpha val="43137"/>
                  </a:srgbClr>
                </a:outerShdw>
              </a:effectLst>
              <a:latin typeface="Cambria" panose="02040503050406030204" pitchFamily="18" charset="0"/>
            </a:endParaRPr>
          </a:p>
        </p:txBody>
      </p:sp>
      <p:sp>
        <p:nvSpPr>
          <p:cNvPr id="11" name="ZoneTexte 10"/>
          <p:cNvSpPr txBox="1"/>
          <p:nvPr/>
        </p:nvSpPr>
        <p:spPr>
          <a:xfrm>
            <a:off x="7162801" y="3352800"/>
            <a:ext cx="1028699" cy="307777"/>
          </a:xfrm>
          <a:prstGeom prst="rect">
            <a:avLst/>
          </a:prstGeom>
          <a:noFill/>
        </p:spPr>
        <p:txBody>
          <a:bodyPr wrap="square" rtlCol="0">
            <a:spAutoFit/>
          </a:bodyPr>
          <a:lstStyle/>
          <a:p>
            <a:r>
              <a:rPr lang="fr-FR" sz="1400" b="1" i="1" dirty="0" smtClean="0">
                <a:effectLst>
                  <a:outerShdw blurRad="38100" dist="38100" dir="2700000" algn="tl">
                    <a:srgbClr val="000000">
                      <a:alpha val="43137"/>
                    </a:srgbClr>
                  </a:outerShdw>
                </a:effectLst>
                <a:latin typeface="Cambria" panose="02040503050406030204" pitchFamily="18" charset="0"/>
              </a:rPr>
              <a:t>détecteurs</a:t>
            </a:r>
            <a:endParaRPr lang="fr-FR" sz="1400" b="1" i="1" dirty="0">
              <a:effectLst>
                <a:outerShdw blurRad="38100" dist="38100" dir="2700000" algn="tl">
                  <a:srgbClr val="000000">
                    <a:alpha val="43137"/>
                  </a:srgbClr>
                </a:outerShdw>
              </a:effectLst>
              <a:latin typeface="Cambria" panose="02040503050406030204" pitchFamily="18" charset="0"/>
            </a:endParaRPr>
          </a:p>
        </p:txBody>
      </p:sp>
      <p:sp>
        <p:nvSpPr>
          <p:cNvPr id="12" name="ZoneTexte 11"/>
          <p:cNvSpPr txBox="1"/>
          <p:nvPr/>
        </p:nvSpPr>
        <p:spPr>
          <a:xfrm>
            <a:off x="3019426" y="4267200"/>
            <a:ext cx="809624" cy="307777"/>
          </a:xfrm>
          <a:prstGeom prst="rect">
            <a:avLst/>
          </a:prstGeom>
          <a:noFill/>
        </p:spPr>
        <p:txBody>
          <a:bodyPr wrap="square" rtlCol="0">
            <a:spAutoFit/>
          </a:bodyPr>
          <a:lstStyle/>
          <a:p>
            <a:r>
              <a:rPr lang="fr-FR" sz="1400" b="1" i="1" dirty="0" smtClean="0">
                <a:effectLst>
                  <a:outerShdw blurRad="38100" dist="38100" dir="2700000" algn="tl">
                    <a:srgbClr val="000000">
                      <a:alpha val="43137"/>
                    </a:srgbClr>
                  </a:outerShdw>
                </a:effectLst>
                <a:latin typeface="Cambria" panose="02040503050406030204" pitchFamily="18" charset="0"/>
              </a:rPr>
              <a:t>ICPMS</a:t>
            </a:r>
            <a:endParaRPr lang="fr-FR" sz="1400" b="1" i="1" dirty="0">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1933747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Précisions MC-ICPMS</a:t>
            </a:r>
            <a:endParaRPr lang="fr-FR" dirty="0"/>
          </a:p>
        </p:txBody>
      </p:sp>
      <p:sp>
        <p:nvSpPr>
          <p:cNvPr id="4" name="Espace réservé du numéro de diapositive 3"/>
          <p:cNvSpPr>
            <a:spLocks noGrp="1"/>
          </p:cNvSpPr>
          <p:nvPr>
            <p:ph type="sldNum" idx="10"/>
          </p:nvPr>
        </p:nvSpPr>
        <p:spPr/>
        <p:txBody>
          <a:bodyPr/>
          <a:lstStyle/>
          <a:p>
            <a:pPr>
              <a:defRPr/>
            </a:pPr>
            <a:fld id="{7A9ABA32-5AA9-403E-9552-4B759C489E4B}" type="slidenum">
              <a:rPr lang="en-GB" smtClean="0"/>
              <a:pPr>
                <a:defRPr/>
              </a:pPr>
              <a:t>27</a:t>
            </a:fld>
            <a:endParaRPr lang="en-GB"/>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1407" y="980728"/>
            <a:ext cx="3589322" cy="254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5502565" y="1632492"/>
            <a:ext cx="1129972" cy="246221"/>
          </a:xfrm>
          <a:prstGeom prst="rect">
            <a:avLst/>
          </a:prstGeom>
          <a:noFill/>
        </p:spPr>
        <p:txBody>
          <a:bodyPr wrap="square" rtlCol="0">
            <a:spAutoFit/>
          </a:bodyPr>
          <a:lstStyle/>
          <a:p>
            <a:pPr algn="ctr"/>
            <a:r>
              <a:rPr lang="fr-FR" sz="1000" b="0" dirty="0" smtClean="0">
                <a:solidFill>
                  <a:srgbClr val="0070C0"/>
                </a:solidFill>
              </a:rPr>
              <a:t>Inc. 1%</a:t>
            </a:r>
            <a:endParaRPr lang="fr-FR" sz="1000" b="0" dirty="0">
              <a:solidFill>
                <a:srgbClr val="0070C0"/>
              </a:solidFill>
            </a:endParaRPr>
          </a:p>
        </p:txBody>
      </p:sp>
      <p:sp>
        <p:nvSpPr>
          <p:cNvPr id="9" name="ZoneTexte 8"/>
          <p:cNvSpPr txBox="1"/>
          <p:nvPr/>
        </p:nvSpPr>
        <p:spPr>
          <a:xfrm>
            <a:off x="6433130" y="2128683"/>
            <a:ext cx="1129972" cy="246221"/>
          </a:xfrm>
          <a:prstGeom prst="rect">
            <a:avLst/>
          </a:prstGeom>
          <a:noFill/>
        </p:spPr>
        <p:txBody>
          <a:bodyPr wrap="square" rtlCol="0">
            <a:spAutoFit/>
          </a:bodyPr>
          <a:lstStyle/>
          <a:p>
            <a:pPr algn="ctr"/>
            <a:r>
              <a:rPr lang="fr-FR" sz="1000" b="0" dirty="0" smtClean="0">
                <a:solidFill>
                  <a:srgbClr val="C00000"/>
                </a:solidFill>
              </a:rPr>
              <a:t>Inc. 0.2%</a:t>
            </a:r>
            <a:endParaRPr lang="fr-FR" sz="1000" b="0" dirty="0">
              <a:solidFill>
                <a:srgbClr val="C00000"/>
              </a:solidFill>
            </a:endParaRPr>
          </a:p>
        </p:txBody>
      </p:sp>
      <p:sp>
        <p:nvSpPr>
          <p:cNvPr id="10" name="ZoneTexte 9"/>
          <p:cNvSpPr txBox="1"/>
          <p:nvPr/>
        </p:nvSpPr>
        <p:spPr>
          <a:xfrm>
            <a:off x="7219325" y="2636913"/>
            <a:ext cx="1129972" cy="246221"/>
          </a:xfrm>
          <a:prstGeom prst="rect">
            <a:avLst/>
          </a:prstGeom>
          <a:noFill/>
        </p:spPr>
        <p:txBody>
          <a:bodyPr wrap="square" rtlCol="0">
            <a:spAutoFit/>
          </a:bodyPr>
          <a:lstStyle/>
          <a:p>
            <a:pPr algn="ctr"/>
            <a:r>
              <a:rPr lang="fr-FR" sz="1000" b="0" dirty="0" smtClean="0">
                <a:solidFill>
                  <a:srgbClr val="C00000"/>
                </a:solidFill>
              </a:rPr>
              <a:t>Inc. 0.1%</a:t>
            </a:r>
            <a:endParaRPr lang="fr-FR" sz="1000" b="0" dirty="0">
              <a:solidFill>
                <a:srgbClr val="C00000"/>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396" y="3645024"/>
            <a:ext cx="3631818" cy="257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p:cNvSpPr txBox="1"/>
          <p:nvPr/>
        </p:nvSpPr>
        <p:spPr>
          <a:xfrm>
            <a:off x="1319096" y="4311837"/>
            <a:ext cx="1129972" cy="246221"/>
          </a:xfrm>
          <a:prstGeom prst="rect">
            <a:avLst/>
          </a:prstGeom>
          <a:noFill/>
        </p:spPr>
        <p:txBody>
          <a:bodyPr wrap="square" rtlCol="0">
            <a:spAutoFit/>
          </a:bodyPr>
          <a:lstStyle/>
          <a:p>
            <a:pPr algn="ctr"/>
            <a:r>
              <a:rPr lang="fr-FR" sz="1000" b="0" dirty="0" smtClean="0">
                <a:solidFill>
                  <a:srgbClr val="0070C0"/>
                </a:solidFill>
              </a:rPr>
              <a:t>Inc. 10%</a:t>
            </a:r>
            <a:endParaRPr lang="fr-FR" sz="1000" b="0" dirty="0">
              <a:solidFill>
                <a:srgbClr val="0070C0"/>
              </a:solidFill>
            </a:endParaRPr>
          </a:p>
        </p:txBody>
      </p:sp>
      <p:sp>
        <p:nvSpPr>
          <p:cNvPr id="13" name="ZoneTexte 12"/>
          <p:cNvSpPr txBox="1"/>
          <p:nvPr/>
        </p:nvSpPr>
        <p:spPr>
          <a:xfrm>
            <a:off x="2249661" y="4808028"/>
            <a:ext cx="1129972" cy="246221"/>
          </a:xfrm>
          <a:prstGeom prst="rect">
            <a:avLst/>
          </a:prstGeom>
          <a:noFill/>
        </p:spPr>
        <p:txBody>
          <a:bodyPr wrap="square" rtlCol="0">
            <a:spAutoFit/>
          </a:bodyPr>
          <a:lstStyle/>
          <a:p>
            <a:pPr algn="ctr"/>
            <a:r>
              <a:rPr lang="fr-FR" sz="1000" b="0" dirty="0" smtClean="0">
                <a:solidFill>
                  <a:srgbClr val="C00000"/>
                </a:solidFill>
              </a:rPr>
              <a:t>Inc. 1.5%</a:t>
            </a:r>
            <a:endParaRPr lang="fr-FR" sz="1000" b="0" dirty="0">
              <a:solidFill>
                <a:srgbClr val="C00000"/>
              </a:solidFill>
            </a:endParaRPr>
          </a:p>
        </p:txBody>
      </p:sp>
      <p:sp>
        <p:nvSpPr>
          <p:cNvPr id="14" name="ZoneTexte 13"/>
          <p:cNvSpPr txBox="1"/>
          <p:nvPr/>
        </p:nvSpPr>
        <p:spPr>
          <a:xfrm>
            <a:off x="2976746" y="5186037"/>
            <a:ext cx="1129972" cy="246221"/>
          </a:xfrm>
          <a:prstGeom prst="rect">
            <a:avLst/>
          </a:prstGeom>
          <a:noFill/>
        </p:spPr>
        <p:txBody>
          <a:bodyPr wrap="square" rtlCol="0">
            <a:spAutoFit/>
          </a:bodyPr>
          <a:lstStyle/>
          <a:p>
            <a:pPr algn="ctr"/>
            <a:r>
              <a:rPr lang="fr-FR" sz="1000" b="0" dirty="0" smtClean="0">
                <a:solidFill>
                  <a:srgbClr val="C00000"/>
                </a:solidFill>
              </a:rPr>
              <a:t>Inc. 0.5%</a:t>
            </a:r>
            <a:endParaRPr lang="fr-FR" sz="1000" b="0" dirty="0">
              <a:solidFill>
                <a:srgbClr val="C00000"/>
              </a:solidFill>
            </a:endParaRP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7262" y="3645024"/>
            <a:ext cx="3612036" cy="256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6433130" y="4149081"/>
            <a:ext cx="2060537" cy="954107"/>
          </a:xfrm>
          <a:prstGeom prst="rect">
            <a:avLst/>
          </a:prstGeom>
          <a:noFill/>
        </p:spPr>
        <p:txBody>
          <a:bodyPr wrap="square" rtlCol="0">
            <a:spAutoFit/>
          </a:bodyPr>
          <a:lstStyle/>
          <a:p>
            <a:r>
              <a:rPr lang="fr-FR" sz="1400" dirty="0" smtClean="0"/>
              <a:t>Possibilité de mesurer des rapports isotopiques de l’ordre de 10</a:t>
            </a:r>
            <a:r>
              <a:rPr lang="fr-FR" sz="1400" baseline="30000" dirty="0" smtClean="0"/>
              <a:t>-7</a:t>
            </a:r>
            <a:r>
              <a:rPr lang="fr-FR" sz="1400" dirty="0" smtClean="0"/>
              <a:t> pour l’uranium</a:t>
            </a:r>
            <a:endParaRPr lang="fr-FR" sz="1400" dirty="0"/>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495" y="1000125"/>
            <a:ext cx="373145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9116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Fractionnement isotopique</a:t>
            </a:r>
            <a:endParaRPr lang="fr-FR" dirty="0"/>
          </a:p>
        </p:txBody>
      </p:sp>
      <p:sp>
        <p:nvSpPr>
          <p:cNvPr id="3" name="Espace réservé du contenu 2"/>
          <p:cNvSpPr>
            <a:spLocks noGrp="1"/>
          </p:cNvSpPr>
          <p:nvPr>
            <p:ph idx="1"/>
          </p:nvPr>
        </p:nvSpPr>
        <p:spPr/>
        <p:txBody>
          <a:bodyPr/>
          <a:lstStyle/>
          <a:p>
            <a:pPr>
              <a:buFont typeface="Arial" panose="020B0604020202020204" pitchFamily="34" charset="0"/>
              <a:buChar char="•"/>
            </a:pPr>
            <a:r>
              <a:rPr lang="fr-FR" dirty="0" smtClean="0"/>
              <a:t>Définition : </a:t>
            </a:r>
            <a:r>
              <a:rPr lang="fr-FR" i="1" dirty="0">
                <a:solidFill>
                  <a:schemeClr val="tx1"/>
                </a:solidFill>
              </a:rPr>
              <a:t>Le fractionnement isotopique est le phénomène </a:t>
            </a:r>
            <a:r>
              <a:rPr lang="fr-FR" i="1" dirty="0" smtClean="0">
                <a:solidFill>
                  <a:schemeClr val="tx1"/>
                </a:solidFill>
              </a:rPr>
              <a:t>physique ou chimique qui </a:t>
            </a:r>
            <a:r>
              <a:rPr lang="fr-FR" i="1" dirty="0">
                <a:solidFill>
                  <a:schemeClr val="tx1"/>
                </a:solidFill>
              </a:rPr>
              <a:t>modifie la composition isotopique </a:t>
            </a:r>
            <a:r>
              <a:rPr lang="fr-FR" i="1" dirty="0" smtClean="0">
                <a:solidFill>
                  <a:schemeClr val="tx1"/>
                </a:solidFill>
              </a:rPr>
              <a:t>d’un composé.</a:t>
            </a:r>
          </a:p>
          <a:p>
            <a:pPr marL="0" indent="0" algn="ctr"/>
            <a:r>
              <a:rPr lang="fr-FR" b="1" i="1" u="sng" dirty="0" smtClean="0">
                <a:solidFill>
                  <a:srgbClr val="FF0000"/>
                </a:solidFill>
                <a:effectLst>
                  <a:outerShdw blurRad="38100" dist="38100" dir="2700000" algn="tl">
                    <a:srgbClr val="000000">
                      <a:alpha val="43137"/>
                    </a:srgbClr>
                  </a:outerShdw>
                </a:effectLst>
                <a:latin typeface="Cambria" panose="02040503050406030204" pitchFamily="18" charset="0"/>
              </a:rPr>
              <a:t>1) Fractionnement dépendant de la masse</a:t>
            </a:r>
          </a:p>
          <a:p>
            <a:pPr marL="0" indent="0" algn="just"/>
            <a:r>
              <a:rPr lang="fr-FR" dirty="0" smtClean="0">
                <a:solidFill>
                  <a:schemeClr val="tx1"/>
                </a:solidFill>
                <a:effectLst>
                  <a:outerShdw blurRad="38100" dist="38100" dir="2700000" algn="tl">
                    <a:srgbClr val="000000">
                      <a:alpha val="43137"/>
                    </a:srgbClr>
                  </a:outerShdw>
                </a:effectLst>
                <a:latin typeface="+mj-lt"/>
              </a:rPr>
              <a:t>On distingue</a:t>
            </a:r>
          </a:p>
          <a:p>
            <a:pPr marL="457200" indent="-457200" algn="just">
              <a:buFont typeface="Arial" panose="020B0604020202020204" pitchFamily="34" charset="0"/>
              <a:buChar char="•"/>
            </a:pPr>
            <a:r>
              <a:rPr lang="fr-FR" dirty="0">
                <a:solidFill>
                  <a:schemeClr val="tx1"/>
                </a:solidFill>
                <a:effectLst>
                  <a:outerShdw blurRad="38100" dist="38100" dir="2700000" algn="tl">
                    <a:srgbClr val="000000">
                      <a:alpha val="43137"/>
                    </a:srgbClr>
                  </a:outerShdw>
                </a:effectLst>
                <a:latin typeface="+mj-lt"/>
              </a:rPr>
              <a:t>	</a:t>
            </a:r>
            <a:r>
              <a:rPr lang="fr-FR" dirty="0" smtClean="0">
                <a:solidFill>
                  <a:schemeClr val="tx1"/>
                </a:solidFill>
                <a:effectLst>
                  <a:outerShdw blurRad="38100" dist="38100" dir="2700000" algn="tl">
                    <a:srgbClr val="000000">
                      <a:alpha val="43137"/>
                    </a:srgbClr>
                  </a:outerShdw>
                </a:effectLst>
                <a:latin typeface="+mj-lt"/>
              </a:rPr>
              <a:t>Fractionnement thermodynamique (physique ou chimique) – </a:t>
            </a:r>
            <a:r>
              <a:rPr lang="fr-FR" u="sng" dirty="0" smtClean="0">
                <a:solidFill>
                  <a:schemeClr val="tx1"/>
                </a:solidFill>
                <a:effectLst>
                  <a:outerShdw blurRad="38100" dist="38100" dir="2700000" algn="tl">
                    <a:srgbClr val="000000">
                      <a:alpha val="43137"/>
                    </a:srgbClr>
                  </a:outerShdw>
                </a:effectLst>
                <a:latin typeface="+mj-lt"/>
              </a:rPr>
              <a:t>systèmes à l’équilibre</a:t>
            </a:r>
            <a:endParaRPr lang="fr-FR" u="sng" dirty="0" smtClean="0">
              <a:solidFill>
                <a:schemeClr val="tx1"/>
              </a:solidFill>
              <a:latin typeface="+mj-lt"/>
            </a:endParaRPr>
          </a:p>
          <a:p>
            <a:pPr marL="895350" indent="-895350" algn="just">
              <a:buFont typeface="Arial" panose="020B0604020202020204" pitchFamily="34" charset="0"/>
              <a:buChar char="•"/>
            </a:pPr>
            <a:r>
              <a:rPr lang="fr-FR" dirty="0" smtClean="0">
                <a:solidFill>
                  <a:schemeClr val="tx1"/>
                </a:solidFill>
                <a:effectLst>
                  <a:outerShdw blurRad="38100" dist="38100" dir="2700000" algn="tl">
                    <a:srgbClr val="000000">
                      <a:alpha val="43137"/>
                    </a:srgbClr>
                  </a:outerShdw>
                </a:effectLst>
                <a:latin typeface="+mj-lt"/>
              </a:rPr>
              <a:t>Fractionnement cinétique (réactions (bio)chimiques à sens unique)</a:t>
            </a:r>
          </a:p>
          <a:p>
            <a:pPr marL="0" indent="0" algn="ctr"/>
            <a:r>
              <a:rPr lang="fr-FR" b="1" i="1" u="sng" dirty="0" smtClean="0">
                <a:solidFill>
                  <a:srgbClr val="FF0000"/>
                </a:solidFill>
                <a:effectLst>
                  <a:outerShdw blurRad="38100" dist="38100" dir="2700000" algn="tl">
                    <a:srgbClr val="000000">
                      <a:alpha val="43137"/>
                    </a:srgbClr>
                  </a:outerShdw>
                </a:effectLst>
                <a:latin typeface="Cambria" panose="02040503050406030204" pitchFamily="18" charset="0"/>
              </a:rPr>
              <a:t>2) Fractionnement indépendant </a:t>
            </a:r>
            <a:r>
              <a:rPr lang="fr-FR" b="1" i="1" u="sng" dirty="0">
                <a:solidFill>
                  <a:srgbClr val="FF0000"/>
                </a:solidFill>
                <a:effectLst>
                  <a:outerShdw blurRad="38100" dist="38100" dir="2700000" algn="tl">
                    <a:srgbClr val="000000">
                      <a:alpha val="43137"/>
                    </a:srgbClr>
                  </a:outerShdw>
                </a:effectLst>
                <a:latin typeface="Cambria" panose="02040503050406030204" pitchFamily="18" charset="0"/>
              </a:rPr>
              <a:t>de la </a:t>
            </a:r>
            <a:r>
              <a:rPr lang="fr-FR" b="1" i="1" u="sng" dirty="0" smtClean="0">
                <a:solidFill>
                  <a:srgbClr val="FF0000"/>
                </a:solidFill>
                <a:effectLst>
                  <a:outerShdw blurRad="38100" dist="38100" dir="2700000" algn="tl">
                    <a:srgbClr val="000000">
                      <a:alpha val="43137"/>
                    </a:srgbClr>
                  </a:outerShdw>
                </a:effectLst>
                <a:latin typeface="Cambria" panose="02040503050406030204" pitchFamily="18" charset="0"/>
              </a:rPr>
              <a:t>masse</a:t>
            </a:r>
          </a:p>
          <a:p>
            <a:pPr marL="898525" indent="-898525" algn="just">
              <a:buFont typeface="Arial" panose="020B0604020202020204" pitchFamily="34" charset="0"/>
              <a:buChar char="•"/>
            </a:pPr>
            <a:r>
              <a:rPr lang="fr-FR" dirty="0" smtClean="0">
                <a:solidFill>
                  <a:schemeClr val="tx1"/>
                </a:solidFill>
                <a:effectLst>
                  <a:outerShdw blurRad="38100" dist="38100" dir="2700000" algn="tl">
                    <a:srgbClr val="000000">
                      <a:alpha val="43137"/>
                    </a:srgbClr>
                  </a:outerShdw>
                </a:effectLst>
                <a:latin typeface="+mj-lt"/>
              </a:rPr>
              <a:t>NFS (</a:t>
            </a:r>
            <a:r>
              <a:rPr lang="fr-FR" dirty="0" err="1" smtClean="0">
                <a:solidFill>
                  <a:schemeClr val="tx1"/>
                </a:solidFill>
                <a:effectLst>
                  <a:outerShdw blurRad="38100" dist="38100" dir="2700000" algn="tl">
                    <a:srgbClr val="000000">
                      <a:alpha val="43137"/>
                    </a:srgbClr>
                  </a:outerShdw>
                </a:effectLst>
                <a:latin typeface="+mj-lt"/>
              </a:rPr>
              <a:t>Nuclear</a:t>
            </a:r>
            <a:r>
              <a:rPr lang="fr-FR" dirty="0" smtClean="0">
                <a:solidFill>
                  <a:schemeClr val="tx1"/>
                </a:solidFill>
                <a:effectLst>
                  <a:outerShdw blurRad="38100" dist="38100" dir="2700000" algn="tl">
                    <a:srgbClr val="000000">
                      <a:alpha val="43137"/>
                    </a:srgbClr>
                  </a:outerShdw>
                </a:effectLst>
                <a:latin typeface="+mj-lt"/>
              </a:rPr>
              <a:t> Field Shift)</a:t>
            </a:r>
          </a:p>
          <a:p>
            <a:pPr marL="898525" indent="-898525" algn="just">
              <a:buFont typeface="Arial" panose="020B0604020202020204" pitchFamily="34" charset="0"/>
              <a:buChar char="•"/>
            </a:pPr>
            <a:r>
              <a:rPr lang="fr-FR" dirty="0" smtClean="0">
                <a:solidFill>
                  <a:schemeClr val="tx1"/>
                </a:solidFill>
                <a:effectLst>
                  <a:outerShdw blurRad="38100" dist="38100" dir="2700000" algn="tl">
                    <a:srgbClr val="000000">
                      <a:alpha val="43137"/>
                    </a:srgbClr>
                  </a:outerShdw>
                </a:effectLst>
                <a:latin typeface="+mj-lt"/>
              </a:rPr>
              <a:t>MIE (</a:t>
            </a:r>
            <a:r>
              <a:rPr lang="fr-FR" dirty="0" err="1" smtClean="0">
                <a:solidFill>
                  <a:schemeClr val="tx1"/>
                </a:solidFill>
                <a:effectLst>
                  <a:outerShdw blurRad="38100" dist="38100" dir="2700000" algn="tl">
                    <a:srgbClr val="000000">
                      <a:alpha val="43137"/>
                    </a:srgbClr>
                  </a:outerShdw>
                </a:effectLst>
                <a:latin typeface="+mj-lt"/>
              </a:rPr>
              <a:t>Magnetic</a:t>
            </a:r>
            <a:r>
              <a:rPr lang="fr-FR" dirty="0" smtClean="0">
                <a:solidFill>
                  <a:schemeClr val="tx1"/>
                </a:solidFill>
                <a:effectLst>
                  <a:outerShdw blurRad="38100" dist="38100" dir="2700000" algn="tl">
                    <a:srgbClr val="000000">
                      <a:alpha val="43137"/>
                    </a:srgbClr>
                  </a:outerShdw>
                </a:effectLst>
                <a:latin typeface="+mj-lt"/>
              </a:rPr>
              <a:t> isotope </a:t>
            </a:r>
            <a:r>
              <a:rPr lang="fr-FR" dirty="0" err="1" smtClean="0">
                <a:solidFill>
                  <a:schemeClr val="tx1"/>
                </a:solidFill>
                <a:effectLst>
                  <a:outerShdw blurRad="38100" dist="38100" dir="2700000" algn="tl">
                    <a:srgbClr val="000000">
                      <a:alpha val="43137"/>
                    </a:srgbClr>
                  </a:outerShdw>
                </a:effectLst>
                <a:latin typeface="+mj-lt"/>
              </a:rPr>
              <a:t>Effect</a:t>
            </a:r>
            <a:r>
              <a:rPr lang="fr-FR" dirty="0" smtClean="0">
                <a:solidFill>
                  <a:schemeClr val="tx1"/>
                </a:solidFill>
                <a:effectLst>
                  <a:outerShdw blurRad="38100" dist="38100" dir="2700000" algn="tl">
                    <a:srgbClr val="000000">
                      <a:alpha val="43137"/>
                    </a:srgbClr>
                  </a:outerShdw>
                </a:effectLst>
                <a:latin typeface="+mj-lt"/>
              </a:rPr>
              <a:t>)</a:t>
            </a:r>
            <a:endParaRPr lang="fr-FR" dirty="0">
              <a:solidFill>
                <a:schemeClr val="tx1"/>
              </a:solidFill>
              <a:effectLst>
                <a:outerShdw blurRad="38100" dist="38100" dir="2700000" algn="tl">
                  <a:srgbClr val="000000">
                    <a:alpha val="43137"/>
                  </a:srgbClr>
                </a:outerShdw>
              </a:effectLst>
              <a:latin typeface="+mj-lt"/>
            </a:endParaRPr>
          </a:p>
          <a:p>
            <a:pPr marL="0" indent="0" algn="ctr"/>
            <a:endParaRPr lang="fr-FR" dirty="0" smtClean="0">
              <a:solidFill>
                <a:schemeClr val="tx1"/>
              </a:solidFill>
              <a:effectLst>
                <a:outerShdw blurRad="38100" dist="38100" dir="2700000" algn="tl">
                  <a:srgbClr val="000000">
                    <a:alpha val="43137"/>
                  </a:srgbClr>
                </a:outerShdw>
              </a:effectLst>
              <a:latin typeface="+mj-lt"/>
            </a:endParaRPr>
          </a:p>
        </p:txBody>
      </p:sp>
      <p:sp>
        <p:nvSpPr>
          <p:cNvPr id="5" name="Espace réservé du pied de page 4"/>
          <p:cNvSpPr>
            <a:spLocks noGrp="1"/>
          </p:cNvSpPr>
          <p:nvPr>
            <p:ph type="ftr" sz="quarter" idx="11"/>
          </p:nvPr>
        </p:nvSpPr>
        <p:spPr/>
        <p:txBody>
          <a:bodyPr/>
          <a:lstStyle/>
          <a:p>
            <a:pPr>
              <a:defRPr/>
            </a:pPr>
            <a:r>
              <a:rPr lang="fr-FR" dirty="0"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28</a:t>
            </a:fld>
            <a:endParaRPr lang="fr-FR"/>
          </a:p>
        </p:txBody>
      </p:sp>
    </p:spTree>
    <p:extLst>
      <p:ext uri="{BB962C8B-B14F-4D97-AF65-F5344CB8AC3E}">
        <p14:creationId xmlns:p14="http://schemas.microsoft.com/office/powerpoint/2010/main" val="2289658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Relation entre grandeurs thermodynamiques et molécules</a:t>
            </a:r>
            <a:endParaRPr lang="fr-FR" dirty="0"/>
          </a:p>
        </p:txBody>
      </p:sp>
      <p:sp>
        <p:nvSpPr>
          <p:cNvPr id="3" name="Espace réservé du contenu 2"/>
          <p:cNvSpPr>
            <a:spLocks noGrp="1"/>
          </p:cNvSpPr>
          <p:nvPr>
            <p:ph idx="1"/>
          </p:nvPr>
        </p:nvSpPr>
        <p:spPr/>
        <p:txBody>
          <a:bodyPr/>
          <a:lstStyle/>
          <a:p>
            <a:pPr marL="6350" indent="-6350"/>
            <a:r>
              <a:rPr lang="fr-FR" sz="3200" dirty="0" smtClean="0"/>
              <a:t>Fonction de partition moléculaire ou atomique </a:t>
            </a:r>
            <a:r>
              <a:rPr lang="fr-FR" sz="3200" i="1" dirty="0" smtClean="0">
                <a:latin typeface="Cambria" panose="02040503050406030204" pitchFamily="18" charset="0"/>
              </a:rPr>
              <a:t>q</a:t>
            </a:r>
            <a:r>
              <a:rPr lang="fr-FR" sz="3200" dirty="0" smtClean="0"/>
              <a:t> : </a:t>
            </a:r>
            <a:r>
              <a:rPr lang="fr-FR" sz="3200" i="1" dirty="0" smtClean="0">
                <a:solidFill>
                  <a:schemeClr val="tx1"/>
                </a:solidFill>
              </a:rPr>
              <a:t>c’est la somme de tous les états moléculaires ou atomiques qui inclut,</a:t>
            </a:r>
          </a:p>
          <a:p>
            <a:pPr marL="457200" indent="-457200">
              <a:buFont typeface="Arial" panose="020B0604020202020204" pitchFamily="34" charset="0"/>
              <a:buChar char="•"/>
            </a:pPr>
            <a:r>
              <a:rPr lang="fr-FR" sz="3200" i="1" dirty="0" smtClean="0">
                <a:solidFill>
                  <a:schemeClr val="tx1"/>
                </a:solidFill>
              </a:rPr>
              <a:t>la translation</a:t>
            </a:r>
          </a:p>
          <a:p>
            <a:pPr marL="457200" indent="-457200">
              <a:buFont typeface="Arial" panose="020B0604020202020204" pitchFamily="34" charset="0"/>
              <a:buChar char="•"/>
            </a:pPr>
            <a:r>
              <a:rPr lang="fr-FR" sz="3200" i="1" dirty="0" smtClean="0">
                <a:solidFill>
                  <a:schemeClr val="tx1"/>
                </a:solidFill>
              </a:rPr>
              <a:t>la rotation</a:t>
            </a:r>
          </a:p>
          <a:p>
            <a:pPr marL="457200" indent="-457200">
              <a:buFont typeface="Arial" panose="020B0604020202020204" pitchFamily="34" charset="0"/>
              <a:buChar char="•"/>
            </a:pPr>
            <a:r>
              <a:rPr lang="fr-FR" sz="3200" i="1" dirty="0" smtClean="0">
                <a:solidFill>
                  <a:schemeClr val="tx1"/>
                </a:solidFill>
              </a:rPr>
              <a:t>La vibration</a:t>
            </a:r>
          </a:p>
          <a:p>
            <a:pPr marL="457200" indent="-457200">
              <a:buFont typeface="Arial" panose="020B0604020202020204" pitchFamily="34" charset="0"/>
              <a:buChar char="•"/>
            </a:pPr>
            <a:r>
              <a:rPr lang="fr-FR" sz="3200" i="1" dirty="0" smtClean="0">
                <a:solidFill>
                  <a:schemeClr val="bg1">
                    <a:lumMod val="50000"/>
                  </a:schemeClr>
                </a:solidFill>
              </a:rPr>
              <a:t>Les états électroniques</a:t>
            </a:r>
          </a:p>
          <a:p>
            <a:pPr marL="457200" indent="-457200">
              <a:buFont typeface="Arial" panose="020B0604020202020204" pitchFamily="34" charset="0"/>
              <a:buChar char="•"/>
            </a:pPr>
            <a:r>
              <a:rPr lang="fr-FR" sz="3200" i="1" dirty="0" smtClean="0">
                <a:solidFill>
                  <a:schemeClr val="bg1">
                    <a:lumMod val="50000"/>
                  </a:schemeClr>
                </a:solidFill>
              </a:rPr>
              <a:t>Les états de spin</a:t>
            </a:r>
          </a:p>
          <a:p>
            <a:pPr marL="0" indent="0"/>
            <a:r>
              <a:rPr lang="fr-FR" sz="3200" i="1" dirty="0" smtClean="0">
                <a:solidFill>
                  <a:srgbClr val="FF0000"/>
                </a:solidFill>
              </a:rPr>
              <a:t>et détermine ainsi l’état d’énergie du système</a:t>
            </a:r>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29</a:t>
            </a:fld>
            <a:endParaRPr lang="fr-FR"/>
          </a:p>
        </p:txBody>
      </p:sp>
    </p:spTree>
    <p:extLst>
      <p:ext uri="{BB962C8B-B14F-4D97-AF65-F5344CB8AC3E}">
        <p14:creationId xmlns:p14="http://schemas.microsoft.com/office/powerpoint/2010/main" val="204826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Protons et neutrons – </a:t>
            </a:r>
            <a:r>
              <a:rPr lang="fr-FR" sz="1800" i="1" dirty="0" smtClean="0">
                <a:latin typeface="Cambria" panose="02040503050406030204" pitchFamily="18" charset="0"/>
              </a:rPr>
              <a:t>quelques définitions</a:t>
            </a:r>
            <a:endParaRPr lang="fr-FR" sz="1800" i="1"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3</a:t>
            </a:fld>
            <a:endParaRPr lang="fr-FR"/>
          </a:p>
        </p:txBody>
      </p:sp>
      <p:pic>
        <p:nvPicPr>
          <p:cNvPr id="91138" name="Picture 2" descr="E:\Documents\Publications\Congrès\Oléron - Radiochimie 18-22 sept 2017\livechartspla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3" y="1138238"/>
            <a:ext cx="7248525" cy="494347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avec flèche 7"/>
          <p:cNvCxnSpPr/>
          <p:nvPr/>
        </p:nvCxnSpPr>
        <p:spPr>
          <a:xfrm flipV="1">
            <a:off x="1304925" y="6067425"/>
            <a:ext cx="1933575" cy="1"/>
          </a:xfrm>
          <a:prstGeom prst="straightConnector1">
            <a:avLst/>
          </a:prstGeom>
          <a:ln w="73025" cap="rnd">
            <a:solidFill>
              <a:srgbClr val="33CC33"/>
            </a:solidFill>
            <a:tailEnd type="stealth"/>
          </a:ln>
          <a:effectLst/>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1343025" y="4905375"/>
            <a:ext cx="404278" cy="523220"/>
          </a:xfrm>
          <a:prstGeom prst="rect">
            <a:avLst/>
          </a:prstGeom>
          <a:noFill/>
        </p:spPr>
        <p:txBody>
          <a:bodyPr wrap="none" rtlCol="0">
            <a:spAutoFit/>
          </a:bodyPr>
          <a:lstStyle/>
          <a:p>
            <a:r>
              <a:rPr lang="fr-FR" sz="2800" b="1" dirty="0" smtClean="0">
                <a:solidFill>
                  <a:schemeClr val="bg1"/>
                </a:solidFill>
                <a:effectLst>
                  <a:outerShdw blurRad="38100" dist="38100" dir="2700000" algn="tl">
                    <a:srgbClr val="000000">
                      <a:alpha val="43137"/>
                    </a:srgbClr>
                  </a:outerShdw>
                </a:effectLst>
              </a:rPr>
              <a:t>Z</a:t>
            </a:r>
            <a:endParaRPr lang="fr-FR" sz="2800" b="1" dirty="0">
              <a:solidFill>
                <a:schemeClr val="bg1"/>
              </a:solidFill>
              <a:effectLst>
                <a:outerShdw blurRad="38100" dist="38100" dir="2700000" algn="tl">
                  <a:srgbClr val="000000">
                    <a:alpha val="43137"/>
                  </a:srgbClr>
                </a:outerShdw>
              </a:effectLst>
            </a:endParaRPr>
          </a:p>
        </p:txBody>
      </p:sp>
      <p:cxnSp>
        <p:nvCxnSpPr>
          <p:cNvPr id="13" name="Connecteur droit avec flèche 12"/>
          <p:cNvCxnSpPr/>
          <p:nvPr/>
        </p:nvCxnSpPr>
        <p:spPr>
          <a:xfrm flipV="1">
            <a:off x="1285875" y="4391025"/>
            <a:ext cx="9525" cy="1657352"/>
          </a:xfrm>
          <a:prstGeom prst="straightConnector1">
            <a:avLst/>
          </a:prstGeom>
          <a:ln w="73025" cap="rnd">
            <a:solidFill>
              <a:srgbClr val="33CC33"/>
            </a:solidFill>
            <a:tailEnd type="stealth"/>
          </a:ln>
          <a:effectLst/>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2371725" y="5562600"/>
            <a:ext cx="444352" cy="523220"/>
          </a:xfrm>
          <a:prstGeom prst="rect">
            <a:avLst/>
          </a:prstGeom>
          <a:noFill/>
        </p:spPr>
        <p:txBody>
          <a:bodyPr wrap="none" rtlCol="0">
            <a:spAutoFit/>
          </a:bodyPr>
          <a:lstStyle/>
          <a:p>
            <a:r>
              <a:rPr lang="fr-FR" sz="2800" b="1" dirty="0" smtClean="0">
                <a:solidFill>
                  <a:schemeClr val="bg1"/>
                </a:solidFill>
                <a:effectLst>
                  <a:outerShdw blurRad="38100" dist="38100" dir="2700000" algn="tl">
                    <a:srgbClr val="000000">
                      <a:alpha val="43137"/>
                    </a:srgbClr>
                  </a:outerShdw>
                </a:effectLst>
              </a:rPr>
              <a:t>N</a:t>
            </a:r>
            <a:endParaRPr lang="fr-FR" sz="2800" b="1" dirty="0">
              <a:solidFill>
                <a:schemeClr val="bg1"/>
              </a:solidFill>
              <a:effectLst>
                <a:outerShdw blurRad="38100" dist="38100" dir="2700000" algn="tl">
                  <a:srgbClr val="000000">
                    <a:alpha val="43137"/>
                  </a:srgbClr>
                </a:outerShdw>
              </a:effectLst>
            </a:endParaRPr>
          </a:p>
        </p:txBody>
      </p:sp>
      <p:sp>
        <p:nvSpPr>
          <p:cNvPr id="16" name="ZoneTexte 15"/>
          <p:cNvSpPr txBox="1"/>
          <p:nvPr/>
        </p:nvSpPr>
        <p:spPr>
          <a:xfrm>
            <a:off x="550864" y="1090613"/>
            <a:ext cx="6107111" cy="1600438"/>
          </a:xfrm>
          <a:prstGeom prst="rect">
            <a:avLst/>
          </a:prstGeom>
          <a:noFill/>
        </p:spPr>
        <p:txBody>
          <a:bodyPr wrap="square">
            <a:spAutoFit/>
          </a:bodyPr>
          <a:lstStyle/>
          <a:p>
            <a:pPr>
              <a:defRPr/>
            </a:pPr>
            <a:r>
              <a:rPr lang="fr-FR" sz="1400" dirty="0">
                <a:solidFill>
                  <a:srgbClr val="FF0000"/>
                </a:solidFill>
                <a:effectLst>
                  <a:outerShdw blurRad="38100" dist="38100" dir="2700000" algn="tl">
                    <a:srgbClr val="000000">
                      <a:alpha val="43137"/>
                    </a:srgbClr>
                  </a:outerShdw>
                </a:effectLst>
              </a:rPr>
              <a:t>Nucléon</a:t>
            </a:r>
            <a:r>
              <a:rPr lang="fr-FR" sz="1400" dirty="0">
                <a:solidFill>
                  <a:srgbClr val="FF0000"/>
                </a:solidFill>
              </a:rPr>
              <a:t> </a:t>
            </a:r>
            <a:r>
              <a:rPr lang="fr-FR" sz="1400" dirty="0">
                <a:solidFill>
                  <a:schemeClr val="bg1"/>
                </a:solidFill>
              </a:rPr>
              <a:t>: désigne un proton ou un neutron.</a:t>
            </a:r>
          </a:p>
          <a:p>
            <a:pPr>
              <a:defRPr/>
            </a:pPr>
            <a:r>
              <a:rPr lang="fr-FR" sz="1400" dirty="0" err="1">
                <a:solidFill>
                  <a:srgbClr val="FF0000"/>
                </a:solidFill>
                <a:effectLst>
                  <a:outerShdw blurRad="38100" dist="38100" dir="2700000" algn="tl">
                    <a:srgbClr val="000000">
                      <a:alpha val="43137"/>
                    </a:srgbClr>
                  </a:outerShdw>
                </a:effectLst>
              </a:rPr>
              <a:t>Nucl</a:t>
            </a:r>
            <a:r>
              <a:rPr lang="fr-FR" sz="1400" dirty="0">
                <a:solidFill>
                  <a:srgbClr val="FF0000"/>
                </a:solidFill>
                <a:effectLst>
                  <a:outerShdw blurRad="38100" dist="38100" dir="2700000" algn="tl">
                    <a:srgbClr val="000000">
                      <a:alpha val="43137"/>
                    </a:srgbClr>
                  </a:outerShdw>
                </a:effectLst>
              </a:rPr>
              <a:t>(é)ide</a:t>
            </a:r>
            <a:r>
              <a:rPr lang="fr-FR" sz="1400" dirty="0">
                <a:solidFill>
                  <a:schemeClr val="bg1"/>
                </a:solidFill>
              </a:rPr>
              <a:t>: noyau avec Z et N fixés.</a:t>
            </a:r>
          </a:p>
          <a:p>
            <a:pPr>
              <a:defRPr/>
            </a:pPr>
            <a:r>
              <a:rPr lang="fr-FR" sz="1400" dirty="0">
                <a:solidFill>
                  <a:srgbClr val="FF0000"/>
                </a:solidFill>
                <a:effectLst>
                  <a:outerShdw blurRad="38100" dist="38100" dir="2700000" algn="tl">
                    <a:srgbClr val="000000">
                      <a:alpha val="43137"/>
                    </a:srgbClr>
                  </a:outerShdw>
                </a:effectLst>
              </a:rPr>
              <a:t>Isobare </a:t>
            </a:r>
            <a:r>
              <a:rPr lang="fr-FR" sz="1400" dirty="0">
                <a:solidFill>
                  <a:schemeClr val="bg1"/>
                </a:solidFill>
              </a:rPr>
              <a:t>: nuclide ayant un même A, mais avec des Z différents.</a:t>
            </a:r>
          </a:p>
          <a:p>
            <a:pPr>
              <a:defRPr/>
            </a:pPr>
            <a:r>
              <a:rPr lang="fr-FR" sz="1400" dirty="0">
                <a:solidFill>
                  <a:srgbClr val="FF0000"/>
                </a:solidFill>
                <a:effectLst>
                  <a:outerShdw blurRad="38100" dist="38100" dir="2700000" algn="tl">
                    <a:srgbClr val="000000">
                      <a:alpha val="43137"/>
                    </a:srgbClr>
                  </a:outerShdw>
                </a:effectLst>
              </a:rPr>
              <a:t>Isotone </a:t>
            </a:r>
            <a:r>
              <a:rPr lang="fr-FR" sz="1400" dirty="0">
                <a:solidFill>
                  <a:schemeClr val="bg1"/>
                </a:solidFill>
              </a:rPr>
              <a:t>: nuclide ayant un même N, mais avec des Z différents.</a:t>
            </a:r>
          </a:p>
          <a:p>
            <a:pPr>
              <a:defRPr/>
            </a:pPr>
            <a:r>
              <a:rPr lang="fr-FR" sz="1400" dirty="0">
                <a:solidFill>
                  <a:srgbClr val="FF0000"/>
                </a:solidFill>
                <a:effectLst>
                  <a:outerShdw blurRad="38100" dist="38100" dir="2700000" algn="tl">
                    <a:srgbClr val="000000">
                      <a:alpha val="43137"/>
                    </a:srgbClr>
                  </a:outerShdw>
                </a:effectLst>
              </a:rPr>
              <a:t>Isotope </a:t>
            </a:r>
            <a:r>
              <a:rPr lang="fr-FR" sz="1400" dirty="0">
                <a:solidFill>
                  <a:schemeClr val="bg1"/>
                </a:solidFill>
              </a:rPr>
              <a:t>:</a:t>
            </a:r>
            <a:r>
              <a:rPr lang="fr-FR" sz="1400" dirty="0">
                <a:solidFill>
                  <a:srgbClr val="0070C0"/>
                </a:solidFill>
              </a:rPr>
              <a:t> </a:t>
            </a:r>
            <a:r>
              <a:rPr lang="fr-FR" sz="1400" dirty="0">
                <a:solidFill>
                  <a:schemeClr val="bg1"/>
                </a:solidFill>
              </a:rPr>
              <a:t>nuclide ayant un même Z, mais avec des N différents.</a:t>
            </a:r>
          </a:p>
          <a:p>
            <a:pPr>
              <a:defRPr/>
            </a:pPr>
            <a:r>
              <a:rPr lang="fr-FR" sz="1400" dirty="0" err="1">
                <a:solidFill>
                  <a:srgbClr val="FF0000"/>
                </a:solidFill>
                <a:effectLst>
                  <a:outerShdw blurRad="38100" dist="38100" dir="2700000" algn="tl">
                    <a:srgbClr val="000000">
                      <a:alpha val="43137"/>
                    </a:srgbClr>
                  </a:outerShdw>
                </a:effectLst>
              </a:rPr>
              <a:t>Isodiaphère</a:t>
            </a:r>
            <a:r>
              <a:rPr lang="fr-FR" sz="1400" dirty="0">
                <a:solidFill>
                  <a:srgbClr val="FF0000"/>
                </a:solidFill>
                <a:effectLst>
                  <a:outerShdw blurRad="38100" dist="38100" dir="2700000" algn="tl">
                    <a:srgbClr val="000000">
                      <a:alpha val="43137"/>
                    </a:srgbClr>
                  </a:outerShdw>
                </a:effectLst>
              </a:rPr>
              <a:t> </a:t>
            </a:r>
            <a:r>
              <a:rPr lang="fr-FR" sz="1400" dirty="0">
                <a:solidFill>
                  <a:schemeClr val="bg1"/>
                </a:solidFill>
              </a:rPr>
              <a:t>: </a:t>
            </a:r>
            <a:r>
              <a:rPr lang="fr-FR" sz="1400" dirty="0" smtClean="0">
                <a:solidFill>
                  <a:schemeClr val="bg1"/>
                </a:solidFill>
              </a:rPr>
              <a:t>noyau </a:t>
            </a:r>
            <a:r>
              <a:rPr lang="fr-FR" sz="1400" dirty="0">
                <a:solidFill>
                  <a:schemeClr val="bg1"/>
                </a:solidFill>
              </a:rPr>
              <a:t>dont l’excédent de neutrons par rapport aux protons </a:t>
            </a:r>
            <a:r>
              <a:rPr lang="fr-FR" sz="1400" dirty="0" smtClean="0">
                <a:solidFill>
                  <a:schemeClr val="bg1"/>
                </a:solidFill>
              </a:rPr>
              <a:t>     </a:t>
            </a:r>
            <a:r>
              <a:rPr lang="fr-FR" sz="1400" dirty="0" smtClean="0"/>
              <a:t>est </a:t>
            </a:r>
            <a:r>
              <a:rPr lang="fr-FR" sz="1400" dirty="0"/>
              <a:t>le m</a:t>
            </a:r>
            <a:r>
              <a:rPr lang="fr-FR" sz="1400" dirty="0">
                <a:solidFill>
                  <a:schemeClr val="bg1"/>
                </a:solidFill>
              </a:rPr>
              <a:t>ême N – Z = </a:t>
            </a:r>
            <a:r>
              <a:rPr lang="fr-FR" sz="1400" dirty="0" err="1">
                <a:solidFill>
                  <a:schemeClr val="bg1"/>
                </a:solidFill>
              </a:rPr>
              <a:t>Cste</a:t>
            </a:r>
            <a:r>
              <a:rPr lang="fr-FR" sz="1400" dirty="0">
                <a:solidFill>
                  <a:schemeClr val="bg1"/>
                </a:solidFill>
              </a:rPr>
              <a:t> (ex : </a:t>
            </a:r>
            <a:r>
              <a:rPr lang="fr-FR" sz="1400" baseline="30000" dirty="0">
                <a:solidFill>
                  <a:schemeClr val="bg1"/>
                </a:solidFill>
              </a:rPr>
              <a:t>238</a:t>
            </a:r>
            <a:r>
              <a:rPr lang="fr-FR" sz="1400" dirty="0">
                <a:solidFill>
                  <a:schemeClr val="bg1"/>
                </a:solidFill>
              </a:rPr>
              <a:t>U et </a:t>
            </a:r>
            <a:r>
              <a:rPr lang="fr-FR" sz="1400" baseline="30000" dirty="0">
                <a:solidFill>
                  <a:schemeClr val="bg1"/>
                </a:solidFill>
              </a:rPr>
              <a:t>234</a:t>
            </a:r>
            <a:r>
              <a:rPr lang="fr-FR" sz="1400" dirty="0">
                <a:solidFill>
                  <a:schemeClr val="bg1"/>
                </a:solidFill>
              </a:rPr>
              <a:t>Th, N – Z = 46)</a:t>
            </a:r>
          </a:p>
        </p:txBody>
      </p:sp>
    </p:spTree>
    <p:extLst>
      <p:ext uri="{BB962C8B-B14F-4D97-AF65-F5344CB8AC3E}">
        <p14:creationId xmlns:p14="http://schemas.microsoft.com/office/powerpoint/2010/main" val="212370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30</a:t>
            </a:fld>
            <a:endParaRPr lang="fr-FR"/>
          </a:p>
        </p:txBody>
      </p:sp>
      <p:pic>
        <p:nvPicPr>
          <p:cNvPr id="9" name="Espace réservé du contenu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2547" y="1005839"/>
            <a:ext cx="5461462" cy="5204883"/>
          </a:xfrm>
        </p:spPr>
      </p:pic>
    </p:spTree>
    <p:extLst>
      <p:ext uri="{BB962C8B-B14F-4D97-AF65-F5344CB8AC3E}">
        <p14:creationId xmlns:p14="http://schemas.microsoft.com/office/powerpoint/2010/main" val="5469349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7276" y="52389"/>
            <a:ext cx="7981950" cy="909637"/>
          </a:xfrm>
        </p:spPr>
        <p:txBody>
          <a:bodyPr/>
          <a:lstStyle/>
          <a:p>
            <a:r>
              <a:rPr lang="fr-FR" dirty="0" smtClean="0"/>
              <a:t>Fractionnement isotopique thermodynamique </a:t>
            </a:r>
            <a:r>
              <a:rPr lang="fr-FR" dirty="0" smtClean="0">
                <a:sym typeface="Symbol"/>
              </a:rPr>
              <a:t> </a:t>
            </a:r>
            <a:r>
              <a:rPr lang="fr-FR" dirty="0" smtClean="0">
                <a:effectLst>
                  <a:outerShdw blurRad="38100" dist="38100" dir="2700000" algn="tl">
                    <a:srgbClr val="000000">
                      <a:alpha val="43137"/>
                    </a:srgbClr>
                  </a:outerShdw>
                </a:effectLst>
                <a:sym typeface="Symbol"/>
              </a:rPr>
              <a:t>échange isotopique</a:t>
            </a:r>
            <a:endParaRPr lang="fr-FR"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lstStyle/>
              <a:p>
                <a:pPr/>
                <a14:m>
                  <m:oMathPara xmlns:m="http://schemas.openxmlformats.org/officeDocument/2006/math">
                    <m:oMathParaPr>
                      <m:jc m:val="centerGroup"/>
                    </m:oMathParaPr>
                    <m:oMath xmlns:m="http://schemas.openxmlformats.org/officeDocument/2006/math">
                      <m:sSup>
                        <m:sSupPr>
                          <m:ctrlPr>
                            <a:rPr lang="fr-FR" i="1" smtClean="0">
                              <a:solidFill>
                                <a:schemeClr val="tx1"/>
                              </a:solidFill>
                              <a:latin typeface="Cambria Math" panose="02040503050406030204" pitchFamily="18" charset="0"/>
                            </a:rPr>
                          </m:ctrlPr>
                        </m:sSupPr>
                        <m:e>
                          <m:r>
                            <a:rPr lang="fr-FR" b="0" i="1" smtClean="0">
                              <a:solidFill>
                                <a:schemeClr val="tx1"/>
                              </a:solidFill>
                              <a:latin typeface="Cambria Math"/>
                            </a:rPr>
                            <m:t>𝐴</m:t>
                          </m:r>
                          <m:r>
                            <a:rPr lang="fr-FR" b="0" i="1" smtClean="0">
                              <a:solidFill>
                                <a:srgbClr val="FF0000"/>
                              </a:solidFill>
                              <a:latin typeface="Cambria Math"/>
                            </a:rPr>
                            <m:t>𝑋</m:t>
                          </m:r>
                        </m:e>
                        <m:sup>
                          <m:r>
                            <a:rPr lang="fr-FR" b="0" i="1" smtClean="0">
                              <a:solidFill>
                                <a:srgbClr val="FF0000"/>
                              </a:solidFill>
                              <a:latin typeface="Cambria Math"/>
                            </a:rPr>
                            <m:t>0</m:t>
                          </m:r>
                        </m:sup>
                      </m:sSup>
                      <m:r>
                        <a:rPr lang="fr-FR" b="0" i="1" smtClean="0">
                          <a:solidFill>
                            <a:schemeClr val="tx1"/>
                          </a:solidFill>
                          <a:latin typeface="Cambria Math"/>
                        </a:rPr>
                        <m:t>+</m:t>
                      </m:r>
                      <m:sSup>
                        <m:sSupPr>
                          <m:ctrlPr>
                            <a:rPr lang="fr-FR" b="0" i="1" smtClean="0">
                              <a:solidFill>
                                <a:schemeClr val="tx1"/>
                              </a:solidFill>
                              <a:latin typeface="Cambria Math" panose="02040503050406030204" pitchFamily="18" charset="0"/>
                            </a:rPr>
                          </m:ctrlPr>
                        </m:sSupPr>
                        <m:e>
                          <m:r>
                            <a:rPr lang="fr-FR" b="0" i="1" smtClean="0">
                              <a:solidFill>
                                <a:schemeClr val="tx1"/>
                              </a:solidFill>
                              <a:latin typeface="Cambria Math"/>
                            </a:rPr>
                            <m:t>𝐵</m:t>
                          </m:r>
                          <m:r>
                            <a:rPr lang="fr-FR" b="0" i="1" smtClean="0">
                              <a:solidFill>
                                <a:srgbClr val="0000FF"/>
                              </a:solidFill>
                              <a:latin typeface="Cambria Math"/>
                            </a:rPr>
                            <m:t>𝑋</m:t>
                          </m:r>
                        </m:e>
                        <m:sup>
                          <m:r>
                            <a:rPr lang="fr-FR" b="0" i="1" smtClean="0">
                              <a:solidFill>
                                <a:srgbClr val="0000FF"/>
                              </a:solidFill>
                              <a:latin typeface="Cambria Math"/>
                            </a:rPr>
                            <m:t>1</m:t>
                          </m:r>
                        </m:sup>
                      </m:sSup>
                      <m:r>
                        <a:rPr lang="fr-FR" b="0" i="1" smtClean="0">
                          <a:solidFill>
                            <a:schemeClr val="tx1"/>
                          </a:solidFill>
                          <a:latin typeface="Cambria Math"/>
                          <a:ea typeface="Cambria Math"/>
                        </a:rPr>
                        <m:t>⇌</m:t>
                      </m:r>
                      <m:sSup>
                        <m:sSupPr>
                          <m:ctrlPr>
                            <a:rPr lang="fr-FR" i="1">
                              <a:solidFill>
                                <a:schemeClr val="tx1"/>
                              </a:solidFill>
                              <a:latin typeface="Cambria Math" panose="02040503050406030204" pitchFamily="18" charset="0"/>
                            </a:rPr>
                          </m:ctrlPr>
                        </m:sSupPr>
                        <m:e>
                          <m:r>
                            <a:rPr lang="fr-FR" b="0" i="1" smtClean="0">
                              <a:solidFill>
                                <a:schemeClr val="tx1"/>
                              </a:solidFill>
                              <a:latin typeface="Cambria Math"/>
                            </a:rPr>
                            <m:t>𝐴</m:t>
                          </m:r>
                          <m:r>
                            <a:rPr lang="fr-FR" i="1" smtClean="0">
                              <a:solidFill>
                                <a:srgbClr val="0000FF"/>
                              </a:solidFill>
                              <a:latin typeface="Cambria Math"/>
                            </a:rPr>
                            <m:t>𝑋</m:t>
                          </m:r>
                        </m:e>
                        <m:sup>
                          <m:r>
                            <a:rPr lang="fr-FR" i="1" smtClean="0">
                              <a:solidFill>
                                <a:srgbClr val="0000FF"/>
                              </a:solidFill>
                              <a:latin typeface="Cambria Math"/>
                            </a:rPr>
                            <m:t>1</m:t>
                          </m:r>
                        </m:sup>
                      </m:sSup>
                      <m:r>
                        <a:rPr lang="fr-FR" b="0" i="1" smtClean="0">
                          <a:solidFill>
                            <a:schemeClr val="tx1"/>
                          </a:solidFill>
                          <a:latin typeface="Cambria Math"/>
                        </a:rPr>
                        <m:t>+</m:t>
                      </m:r>
                      <m:sSup>
                        <m:sSupPr>
                          <m:ctrlPr>
                            <a:rPr lang="fr-FR" i="1">
                              <a:solidFill>
                                <a:schemeClr val="tx1"/>
                              </a:solidFill>
                              <a:latin typeface="Cambria Math" panose="02040503050406030204" pitchFamily="18" charset="0"/>
                            </a:rPr>
                          </m:ctrlPr>
                        </m:sSupPr>
                        <m:e>
                          <m:r>
                            <a:rPr lang="fr-FR" i="1">
                              <a:solidFill>
                                <a:schemeClr val="tx1"/>
                              </a:solidFill>
                              <a:latin typeface="Cambria Math"/>
                            </a:rPr>
                            <m:t>𝐵</m:t>
                          </m:r>
                          <m:r>
                            <a:rPr lang="fr-FR" i="1" smtClean="0">
                              <a:solidFill>
                                <a:srgbClr val="FF0000"/>
                              </a:solidFill>
                              <a:latin typeface="Cambria Math"/>
                            </a:rPr>
                            <m:t>𝑋</m:t>
                          </m:r>
                        </m:e>
                        <m:sup>
                          <m:r>
                            <a:rPr lang="fr-FR" i="1" smtClean="0">
                              <a:solidFill>
                                <a:srgbClr val="FF0000"/>
                              </a:solidFill>
                              <a:latin typeface="Cambria Math"/>
                            </a:rPr>
                            <m:t>0</m:t>
                          </m:r>
                        </m:sup>
                      </m:sSup>
                    </m:oMath>
                  </m:oMathPara>
                </a14:m>
                <a:endParaRPr lang="fr-FR" dirty="0" smtClean="0">
                  <a:solidFill>
                    <a:schemeClr val="tx1"/>
                  </a:solidFill>
                </a:endParaRPr>
              </a:p>
              <a:p>
                <a:r>
                  <a:rPr lang="fr-FR" u="sng" dirty="0" smtClean="0">
                    <a:solidFill>
                      <a:schemeClr val="tx1"/>
                    </a:solidFill>
                  </a:rPr>
                  <a:t>A l’équilibre</a:t>
                </a:r>
                <a:r>
                  <a:rPr lang="fr-FR" dirty="0" smtClean="0">
                    <a:solidFill>
                      <a:schemeClr val="tx1"/>
                    </a:solidFill>
                  </a:rPr>
                  <a:t> :</a:t>
                </a:r>
              </a:p>
              <a:p>
                <a:pPr/>
                <a14:m>
                  <m:oMathPara xmlns:m="http://schemas.openxmlformats.org/officeDocument/2006/math">
                    <m:oMathParaPr>
                      <m:jc m:val="centerGroup"/>
                    </m:oMathParaPr>
                    <m:oMath xmlns:m="http://schemas.openxmlformats.org/officeDocument/2006/math">
                      <m:r>
                        <a:rPr lang="fr-FR" b="0" i="1" smtClean="0">
                          <a:solidFill>
                            <a:schemeClr val="tx1"/>
                          </a:solidFill>
                          <a:latin typeface="Cambria Math"/>
                          <a:ea typeface="Cambria Math"/>
                        </a:rPr>
                        <m:t>𝛼</m:t>
                      </m:r>
                      <m:r>
                        <a:rPr lang="fr-FR" b="0" i="1" smtClean="0">
                          <a:solidFill>
                            <a:schemeClr val="tx1"/>
                          </a:solidFill>
                          <a:latin typeface="Cambria Math"/>
                          <a:ea typeface="Cambria Math"/>
                        </a:rPr>
                        <m:t>=</m:t>
                      </m:r>
                      <m:r>
                        <a:rPr lang="fr-FR" b="0" i="1" smtClean="0">
                          <a:solidFill>
                            <a:schemeClr val="tx1"/>
                          </a:solidFill>
                          <a:latin typeface="Cambria Math"/>
                        </a:rPr>
                        <m:t>𝐾</m:t>
                      </m:r>
                      <m:d>
                        <m:dPr>
                          <m:ctrlPr>
                            <a:rPr lang="fr-FR" b="0" i="1" smtClean="0">
                              <a:solidFill>
                                <a:schemeClr val="tx1"/>
                              </a:solidFill>
                              <a:latin typeface="Cambria Math" panose="02040503050406030204" pitchFamily="18" charset="0"/>
                            </a:rPr>
                          </m:ctrlPr>
                        </m:dPr>
                        <m:e>
                          <m:r>
                            <a:rPr lang="fr-FR" b="0" i="1" smtClean="0">
                              <a:solidFill>
                                <a:schemeClr val="tx1"/>
                              </a:solidFill>
                              <a:latin typeface="Cambria Math"/>
                            </a:rPr>
                            <m:t>𝑇</m:t>
                          </m:r>
                        </m:e>
                      </m:d>
                      <m:r>
                        <a:rPr lang="fr-FR" b="0" i="1" smtClean="0">
                          <a:solidFill>
                            <a:schemeClr val="tx1"/>
                          </a:solidFill>
                          <a:latin typeface="Cambria Math"/>
                        </a:rPr>
                        <m:t>=</m:t>
                      </m:r>
                      <m:f>
                        <m:fPr>
                          <m:ctrlPr>
                            <a:rPr lang="fr-FR" b="0" i="1" smtClean="0">
                              <a:solidFill>
                                <a:schemeClr val="tx1"/>
                              </a:solidFill>
                              <a:latin typeface="Cambria Math" panose="02040503050406030204" pitchFamily="18" charset="0"/>
                            </a:rPr>
                          </m:ctrlPr>
                        </m:fPr>
                        <m:num>
                          <m:d>
                            <m:dPr>
                              <m:begChr m:val="["/>
                              <m:endChr m:val="]"/>
                              <m:ctrlPr>
                                <a:rPr lang="fr-FR" b="0" i="1" smtClean="0">
                                  <a:solidFill>
                                    <a:schemeClr val="tx1"/>
                                  </a:solidFill>
                                  <a:latin typeface="Cambria Math" panose="02040503050406030204" pitchFamily="18" charset="0"/>
                                </a:rPr>
                              </m:ctrlPr>
                            </m:dPr>
                            <m:e>
                              <m:sSup>
                                <m:sSupPr>
                                  <m:ctrlPr>
                                    <a:rPr lang="fr-FR" i="1">
                                      <a:solidFill>
                                        <a:schemeClr val="tx1"/>
                                      </a:solidFill>
                                      <a:latin typeface="Cambria Math" panose="02040503050406030204" pitchFamily="18" charset="0"/>
                                    </a:rPr>
                                  </m:ctrlPr>
                                </m:sSupPr>
                                <m:e>
                                  <m:r>
                                    <a:rPr lang="fr-FR" i="1">
                                      <a:solidFill>
                                        <a:schemeClr val="tx1"/>
                                      </a:solidFill>
                                      <a:latin typeface="Cambria Math"/>
                                    </a:rPr>
                                    <m:t>𝐴</m:t>
                                  </m:r>
                                  <m:r>
                                    <a:rPr lang="fr-FR" i="1">
                                      <a:solidFill>
                                        <a:srgbClr val="0000FF"/>
                                      </a:solidFill>
                                      <a:latin typeface="Cambria Math"/>
                                    </a:rPr>
                                    <m:t>𝑋</m:t>
                                  </m:r>
                                </m:e>
                                <m:sup>
                                  <m:r>
                                    <a:rPr lang="fr-FR" i="1">
                                      <a:solidFill>
                                        <a:srgbClr val="0000FF"/>
                                      </a:solidFill>
                                      <a:latin typeface="Cambria Math"/>
                                    </a:rPr>
                                    <m:t>1</m:t>
                                  </m:r>
                                </m:sup>
                              </m:sSup>
                            </m:e>
                          </m:d>
                          <m:d>
                            <m:dPr>
                              <m:begChr m:val="["/>
                              <m:endChr m:val="]"/>
                              <m:ctrlPr>
                                <a:rPr lang="fr-FR" b="0" i="1" smtClean="0">
                                  <a:solidFill>
                                    <a:schemeClr val="tx1"/>
                                  </a:solidFill>
                                  <a:latin typeface="Cambria Math" panose="02040503050406030204" pitchFamily="18" charset="0"/>
                                </a:rPr>
                              </m:ctrlPr>
                            </m:dPr>
                            <m:e>
                              <m:sSup>
                                <m:sSupPr>
                                  <m:ctrlPr>
                                    <a:rPr lang="fr-FR" i="1">
                                      <a:solidFill>
                                        <a:schemeClr val="tx1"/>
                                      </a:solidFill>
                                      <a:latin typeface="Cambria Math" panose="02040503050406030204" pitchFamily="18" charset="0"/>
                                    </a:rPr>
                                  </m:ctrlPr>
                                </m:sSupPr>
                                <m:e>
                                  <m:r>
                                    <a:rPr lang="fr-FR" i="1">
                                      <a:solidFill>
                                        <a:schemeClr val="tx1"/>
                                      </a:solidFill>
                                      <a:latin typeface="Cambria Math"/>
                                    </a:rPr>
                                    <m:t>𝐵</m:t>
                                  </m:r>
                                  <m:r>
                                    <a:rPr lang="fr-FR" i="1">
                                      <a:solidFill>
                                        <a:srgbClr val="FF0000"/>
                                      </a:solidFill>
                                      <a:latin typeface="Cambria Math"/>
                                    </a:rPr>
                                    <m:t>𝑋</m:t>
                                  </m:r>
                                </m:e>
                                <m:sup>
                                  <m:r>
                                    <a:rPr lang="fr-FR" i="1">
                                      <a:solidFill>
                                        <a:srgbClr val="FF0000"/>
                                      </a:solidFill>
                                      <a:latin typeface="Cambria Math"/>
                                    </a:rPr>
                                    <m:t>0</m:t>
                                  </m:r>
                                </m:sup>
                              </m:sSup>
                            </m:e>
                          </m:d>
                        </m:num>
                        <m:den>
                          <m:d>
                            <m:dPr>
                              <m:begChr m:val="["/>
                              <m:endChr m:val="]"/>
                              <m:ctrlPr>
                                <a:rPr lang="fr-FR" b="0" i="1" smtClean="0">
                                  <a:solidFill>
                                    <a:schemeClr val="tx1"/>
                                  </a:solidFill>
                                  <a:latin typeface="Cambria Math" panose="02040503050406030204" pitchFamily="18" charset="0"/>
                                </a:rPr>
                              </m:ctrlPr>
                            </m:dPr>
                            <m:e>
                              <m:sSup>
                                <m:sSupPr>
                                  <m:ctrlPr>
                                    <a:rPr lang="fr-FR" i="1">
                                      <a:solidFill>
                                        <a:schemeClr val="tx1"/>
                                      </a:solidFill>
                                      <a:latin typeface="Cambria Math" panose="02040503050406030204" pitchFamily="18" charset="0"/>
                                    </a:rPr>
                                  </m:ctrlPr>
                                </m:sSupPr>
                                <m:e>
                                  <m:r>
                                    <a:rPr lang="fr-FR" i="1">
                                      <a:solidFill>
                                        <a:schemeClr val="tx1"/>
                                      </a:solidFill>
                                      <a:latin typeface="Cambria Math"/>
                                    </a:rPr>
                                    <m:t>𝐴</m:t>
                                  </m:r>
                                  <m:r>
                                    <a:rPr lang="fr-FR" i="1">
                                      <a:solidFill>
                                        <a:srgbClr val="FF0000"/>
                                      </a:solidFill>
                                      <a:latin typeface="Cambria Math"/>
                                    </a:rPr>
                                    <m:t>𝑋</m:t>
                                  </m:r>
                                </m:e>
                                <m:sup>
                                  <m:r>
                                    <a:rPr lang="fr-FR" i="1">
                                      <a:solidFill>
                                        <a:srgbClr val="FF0000"/>
                                      </a:solidFill>
                                      <a:latin typeface="Cambria Math"/>
                                    </a:rPr>
                                    <m:t>0</m:t>
                                  </m:r>
                                </m:sup>
                              </m:sSup>
                            </m:e>
                          </m:d>
                          <m:d>
                            <m:dPr>
                              <m:begChr m:val="["/>
                              <m:endChr m:val="]"/>
                              <m:ctrlPr>
                                <a:rPr lang="fr-FR" b="0" i="1" smtClean="0">
                                  <a:solidFill>
                                    <a:schemeClr val="tx1"/>
                                  </a:solidFill>
                                  <a:latin typeface="Cambria Math" panose="02040503050406030204" pitchFamily="18" charset="0"/>
                                </a:rPr>
                              </m:ctrlPr>
                            </m:dPr>
                            <m:e>
                              <m:sSup>
                                <m:sSupPr>
                                  <m:ctrlPr>
                                    <a:rPr lang="fr-FR" i="1">
                                      <a:solidFill>
                                        <a:schemeClr val="tx1"/>
                                      </a:solidFill>
                                      <a:latin typeface="Cambria Math" panose="02040503050406030204" pitchFamily="18" charset="0"/>
                                    </a:rPr>
                                  </m:ctrlPr>
                                </m:sSupPr>
                                <m:e>
                                  <m:r>
                                    <a:rPr lang="fr-FR" i="1">
                                      <a:solidFill>
                                        <a:schemeClr val="tx1"/>
                                      </a:solidFill>
                                      <a:latin typeface="Cambria Math"/>
                                    </a:rPr>
                                    <m:t>𝐵</m:t>
                                  </m:r>
                                  <m:r>
                                    <a:rPr lang="fr-FR" i="1">
                                      <a:solidFill>
                                        <a:srgbClr val="0000FF"/>
                                      </a:solidFill>
                                      <a:latin typeface="Cambria Math"/>
                                    </a:rPr>
                                    <m:t>𝑋</m:t>
                                  </m:r>
                                </m:e>
                                <m:sup>
                                  <m:r>
                                    <a:rPr lang="fr-FR" i="1">
                                      <a:solidFill>
                                        <a:srgbClr val="0000FF"/>
                                      </a:solidFill>
                                      <a:latin typeface="Cambria Math"/>
                                    </a:rPr>
                                    <m:t>1</m:t>
                                  </m:r>
                                </m:sup>
                              </m:sSup>
                            </m:e>
                          </m:d>
                        </m:den>
                      </m:f>
                      <m:r>
                        <a:rPr lang="fr-FR" b="0" i="1" smtClean="0">
                          <a:solidFill>
                            <a:schemeClr val="tx1"/>
                          </a:solidFill>
                          <a:latin typeface="Cambria Math"/>
                        </a:rPr>
                        <m:t>=</m:t>
                      </m:r>
                      <m:f>
                        <m:fPr>
                          <m:ctrlPr>
                            <a:rPr lang="fr-FR" b="0" i="1" smtClean="0">
                              <a:solidFill>
                                <a:schemeClr val="tx1"/>
                              </a:solidFill>
                              <a:latin typeface="Cambria Math" panose="02040503050406030204" pitchFamily="18" charset="0"/>
                            </a:rPr>
                          </m:ctrlPr>
                        </m:fPr>
                        <m:num>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𝑅</m:t>
                              </m:r>
                            </m:e>
                            <m:sub>
                              <m:r>
                                <a:rPr lang="fr-FR" b="0" i="1" smtClean="0">
                                  <a:solidFill>
                                    <a:schemeClr val="tx1"/>
                                  </a:solidFill>
                                  <a:latin typeface="Cambria Math"/>
                                </a:rPr>
                                <m:t>𝐴𝑋</m:t>
                              </m:r>
                            </m:sub>
                          </m:sSub>
                        </m:num>
                        <m:den>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𝑅</m:t>
                              </m:r>
                            </m:e>
                            <m:sub>
                              <m:r>
                                <a:rPr lang="fr-FR" b="0" i="1" smtClean="0">
                                  <a:solidFill>
                                    <a:schemeClr val="tx1"/>
                                  </a:solidFill>
                                  <a:latin typeface="Cambria Math"/>
                                </a:rPr>
                                <m:t>𝐵𝑋</m:t>
                              </m:r>
                            </m:sub>
                          </m:sSub>
                        </m:den>
                      </m:f>
                      <m:r>
                        <a:rPr lang="fr-FR" b="0" i="1" smtClean="0">
                          <a:solidFill>
                            <a:schemeClr val="tx1"/>
                          </a:solidFill>
                          <a:latin typeface="Cambria Math"/>
                        </a:rPr>
                        <m:t>=</m:t>
                      </m:r>
                      <m:f>
                        <m:fPr>
                          <m:ctrlPr>
                            <a:rPr lang="fr-FR" b="0" i="1" smtClean="0">
                              <a:solidFill>
                                <a:schemeClr val="tx1"/>
                              </a:solidFill>
                              <a:latin typeface="Cambria Math" panose="02040503050406030204" pitchFamily="18" charset="0"/>
                            </a:rPr>
                          </m:ctrlPr>
                        </m:fPr>
                        <m:num>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𝑞</m:t>
                              </m:r>
                            </m:e>
                            <m:sub>
                              <m:sSup>
                                <m:sSupPr>
                                  <m:ctrlPr>
                                    <a:rPr lang="fr-FR" i="1">
                                      <a:solidFill>
                                        <a:schemeClr val="tx1"/>
                                      </a:solidFill>
                                      <a:latin typeface="Cambria Math" panose="02040503050406030204" pitchFamily="18" charset="0"/>
                                    </a:rPr>
                                  </m:ctrlPr>
                                </m:sSupPr>
                                <m:e>
                                  <m:r>
                                    <a:rPr lang="fr-FR" i="1">
                                      <a:solidFill>
                                        <a:schemeClr val="tx1"/>
                                      </a:solidFill>
                                      <a:latin typeface="Cambria Math"/>
                                    </a:rPr>
                                    <m:t>𝐴</m:t>
                                  </m:r>
                                  <m:r>
                                    <a:rPr lang="fr-FR" i="1">
                                      <a:solidFill>
                                        <a:srgbClr val="0000FF"/>
                                      </a:solidFill>
                                      <a:latin typeface="Cambria Math"/>
                                    </a:rPr>
                                    <m:t>𝑋</m:t>
                                  </m:r>
                                </m:e>
                                <m:sup>
                                  <m:r>
                                    <a:rPr lang="fr-FR" i="1">
                                      <a:solidFill>
                                        <a:srgbClr val="0000FF"/>
                                      </a:solidFill>
                                      <a:latin typeface="Cambria Math"/>
                                    </a:rPr>
                                    <m:t>1</m:t>
                                  </m:r>
                                </m:sup>
                              </m:sSup>
                            </m:sub>
                          </m:sSub>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𝑞</m:t>
                              </m:r>
                            </m:e>
                            <m:sub>
                              <m:sSup>
                                <m:sSupPr>
                                  <m:ctrlPr>
                                    <a:rPr lang="fr-FR" i="1">
                                      <a:solidFill>
                                        <a:schemeClr val="tx1"/>
                                      </a:solidFill>
                                      <a:latin typeface="Cambria Math" panose="02040503050406030204" pitchFamily="18" charset="0"/>
                                    </a:rPr>
                                  </m:ctrlPr>
                                </m:sSupPr>
                                <m:e>
                                  <m:r>
                                    <a:rPr lang="fr-FR" i="1">
                                      <a:solidFill>
                                        <a:schemeClr val="tx1"/>
                                      </a:solidFill>
                                      <a:latin typeface="Cambria Math"/>
                                    </a:rPr>
                                    <m:t>𝐵</m:t>
                                  </m:r>
                                  <m:r>
                                    <a:rPr lang="fr-FR" i="1">
                                      <a:solidFill>
                                        <a:srgbClr val="FF0000"/>
                                      </a:solidFill>
                                      <a:latin typeface="Cambria Math"/>
                                    </a:rPr>
                                    <m:t>𝑋</m:t>
                                  </m:r>
                                </m:e>
                                <m:sup>
                                  <m:r>
                                    <a:rPr lang="fr-FR" i="1">
                                      <a:solidFill>
                                        <a:srgbClr val="FF0000"/>
                                      </a:solidFill>
                                      <a:latin typeface="Cambria Math"/>
                                    </a:rPr>
                                    <m:t>0</m:t>
                                  </m:r>
                                </m:sup>
                              </m:sSup>
                            </m:sub>
                          </m:sSub>
                        </m:num>
                        <m:den>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𝑞</m:t>
                              </m:r>
                            </m:e>
                            <m:sub>
                              <m:sSup>
                                <m:sSupPr>
                                  <m:ctrlPr>
                                    <a:rPr lang="fr-FR" i="1">
                                      <a:solidFill>
                                        <a:schemeClr val="tx1"/>
                                      </a:solidFill>
                                      <a:latin typeface="Cambria Math" panose="02040503050406030204" pitchFamily="18" charset="0"/>
                                    </a:rPr>
                                  </m:ctrlPr>
                                </m:sSupPr>
                                <m:e>
                                  <m:r>
                                    <a:rPr lang="fr-FR" i="1">
                                      <a:solidFill>
                                        <a:schemeClr val="tx1"/>
                                      </a:solidFill>
                                      <a:latin typeface="Cambria Math"/>
                                    </a:rPr>
                                    <m:t>𝐴</m:t>
                                  </m:r>
                                  <m:r>
                                    <a:rPr lang="fr-FR" i="1">
                                      <a:solidFill>
                                        <a:srgbClr val="FF0000"/>
                                      </a:solidFill>
                                      <a:latin typeface="Cambria Math"/>
                                    </a:rPr>
                                    <m:t>𝑋</m:t>
                                  </m:r>
                                </m:e>
                                <m:sup>
                                  <m:r>
                                    <a:rPr lang="fr-FR" i="1">
                                      <a:solidFill>
                                        <a:srgbClr val="FF0000"/>
                                      </a:solidFill>
                                      <a:latin typeface="Cambria Math"/>
                                    </a:rPr>
                                    <m:t>0</m:t>
                                  </m:r>
                                </m:sup>
                              </m:sSup>
                            </m:sub>
                          </m:sSub>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𝑞</m:t>
                              </m:r>
                            </m:e>
                            <m:sub>
                              <m:sSup>
                                <m:sSupPr>
                                  <m:ctrlPr>
                                    <a:rPr lang="fr-FR" i="1">
                                      <a:solidFill>
                                        <a:schemeClr val="tx1"/>
                                      </a:solidFill>
                                      <a:latin typeface="Cambria Math" panose="02040503050406030204" pitchFamily="18" charset="0"/>
                                    </a:rPr>
                                  </m:ctrlPr>
                                </m:sSupPr>
                                <m:e>
                                  <m:r>
                                    <a:rPr lang="fr-FR" i="1">
                                      <a:solidFill>
                                        <a:schemeClr val="tx1"/>
                                      </a:solidFill>
                                      <a:latin typeface="Cambria Math"/>
                                    </a:rPr>
                                    <m:t>𝐵</m:t>
                                  </m:r>
                                  <m:r>
                                    <a:rPr lang="fr-FR" i="1">
                                      <a:solidFill>
                                        <a:srgbClr val="0000FF"/>
                                      </a:solidFill>
                                      <a:latin typeface="Cambria Math"/>
                                    </a:rPr>
                                    <m:t>𝑋</m:t>
                                  </m:r>
                                </m:e>
                                <m:sup>
                                  <m:r>
                                    <a:rPr lang="fr-FR" i="1">
                                      <a:solidFill>
                                        <a:srgbClr val="0000FF"/>
                                      </a:solidFill>
                                      <a:latin typeface="Cambria Math"/>
                                    </a:rPr>
                                    <m:t>1</m:t>
                                  </m:r>
                                </m:sup>
                              </m:sSup>
                            </m:sub>
                          </m:sSub>
                        </m:den>
                      </m:f>
                    </m:oMath>
                  </m:oMathPara>
                </a14:m>
                <a:endParaRPr lang="fr-FR" dirty="0" smtClean="0">
                  <a:solidFill>
                    <a:schemeClr val="tx1"/>
                  </a:solidFill>
                </a:endParaRPr>
              </a:p>
              <a:p>
                <a:pPr marL="6350" indent="-6350"/>
                <a:endParaRPr lang="fr-FR" sz="900" i="1" dirty="0" smtClean="0">
                  <a:solidFill>
                    <a:schemeClr val="tx1"/>
                  </a:solidFill>
                  <a:effectLst>
                    <a:outerShdw blurRad="38100" dist="38100" dir="2700000" algn="tl">
                      <a:srgbClr val="000000">
                        <a:alpha val="43137"/>
                      </a:srgbClr>
                    </a:outerShdw>
                  </a:effectLst>
                  <a:latin typeface="Cambria" panose="02040503050406030204" pitchFamily="18" charset="0"/>
                </a:endParaRPr>
              </a:p>
              <a:p>
                <a:pPr marL="6350" indent="-6350"/>
                <a:r>
                  <a:rPr lang="fr-FR" sz="2000" i="1" dirty="0" smtClean="0">
                    <a:solidFill>
                      <a:schemeClr val="tx1"/>
                    </a:solidFill>
                    <a:effectLst>
                      <a:outerShdw blurRad="38100" dist="38100" dir="2700000" algn="tl">
                        <a:srgbClr val="000000">
                          <a:alpha val="43137"/>
                        </a:srgbClr>
                      </a:outerShdw>
                    </a:effectLst>
                    <a:latin typeface="Cambria" panose="02040503050406030204" pitchFamily="18" charset="0"/>
                  </a:rPr>
                  <a:t>L’effet </a:t>
                </a:r>
                <a:r>
                  <a:rPr lang="fr-FR" sz="2000" i="1" dirty="0">
                    <a:solidFill>
                      <a:schemeClr val="tx1"/>
                    </a:solidFill>
                    <a:effectLst>
                      <a:outerShdw blurRad="38100" dist="38100" dir="2700000" algn="tl">
                        <a:srgbClr val="000000">
                          <a:alpha val="43137"/>
                        </a:srgbClr>
                      </a:outerShdw>
                    </a:effectLst>
                    <a:latin typeface="Cambria" panose="02040503050406030204" pitchFamily="18" charset="0"/>
                  </a:rPr>
                  <a:t>isotopique à l’équilibre est dépendant de la température (T</a:t>
                </a:r>
                <a:r>
                  <a:rPr lang="fr-FR" sz="2000" i="1" dirty="0" smtClean="0">
                    <a:solidFill>
                      <a:schemeClr val="tx1"/>
                    </a:solidFill>
                    <a:effectLst>
                      <a:outerShdw blurRad="38100" dist="38100" dir="2700000" algn="tl">
                        <a:srgbClr val="000000">
                          <a:alpha val="43137"/>
                        </a:srgbClr>
                      </a:outerShdw>
                    </a:effectLst>
                    <a:latin typeface="Cambria" panose="02040503050406030204" pitchFamily="18" charset="0"/>
                  </a:rPr>
                  <a:t>)</a:t>
                </a:r>
              </a:p>
              <a:p>
                <a:pPr marL="6350" indent="-6350"/>
                <a14:m>
                  <m:oMath xmlns:m="http://schemas.openxmlformats.org/officeDocument/2006/math">
                    <m:r>
                      <a:rPr lang="fr-FR" sz="2000" b="0" i="1" smtClean="0">
                        <a:solidFill>
                          <a:schemeClr val="tx1"/>
                        </a:solidFill>
                        <a:effectLst>
                          <a:outerShdw blurRad="38100" dist="38100" dir="2700000" algn="tl">
                            <a:srgbClr val="000000">
                              <a:alpha val="43137"/>
                            </a:srgbClr>
                          </a:outerShdw>
                        </a:effectLst>
                        <a:latin typeface="Cambria Math"/>
                      </a:rPr>
                      <m:t>𝑞</m:t>
                    </m:r>
                    <m:r>
                      <a:rPr lang="fr-FR" sz="2000" b="0" i="1" smtClean="0">
                        <a:solidFill>
                          <a:schemeClr val="tx1"/>
                        </a:solidFill>
                        <a:effectLst>
                          <a:outerShdw blurRad="38100" dist="38100" dir="2700000" algn="tl">
                            <a:srgbClr val="000000">
                              <a:alpha val="43137"/>
                            </a:srgbClr>
                          </a:outerShdw>
                        </a:effectLst>
                        <a:latin typeface="Cambria Math"/>
                      </a:rPr>
                      <m:t>=</m:t>
                    </m:r>
                    <m:sSub>
                      <m:sSubPr>
                        <m:ctrlPr>
                          <a:rPr lang="fr-FR" sz="2000" b="0" i="1" smtClean="0">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fr-FR" sz="2000" b="0" i="1" smtClean="0">
                            <a:solidFill>
                              <a:schemeClr val="tx1"/>
                            </a:solidFill>
                            <a:effectLst>
                              <a:outerShdw blurRad="38100" dist="38100" dir="2700000" algn="tl">
                                <a:srgbClr val="000000">
                                  <a:alpha val="43137"/>
                                </a:srgbClr>
                              </a:outerShdw>
                            </a:effectLst>
                            <a:latin typeface="Cambria Math"/>
                          </a:rPr>
                          <m:t>𝑞</m:t>
                        </m:r>
                      </m:e>
                      <m:sub>
                        <m:r>
                          <a:rPr lang="fr-FR" sz="2000" b="0" i="1" smtClean="0">
                            <a:solidFill>
                              <a:schemeClr val="tx1"/>
                            </a:solidFill>
                            <a:effectLst>
                              <a:outerShdw blurRad="38100" dist="38100" dir="2700000" algn="tl">
                                <a:srgbClr val="000000">
                                  <a:alpha val="43137"/>
                                </a:srgbClr>
                              </a:outerShdw>
                            </a:effectLst>
                            <a:latin typeface="Cambria Math"/>
                          </a:rPr>
                          <m:t>𝑡𝑟𝑎𝑛𝑠</m:t>
                        </m:r>
                      </m:sub>
                    </m:sSub>
                    <m:sSub>
                      <m:sSubPr>
                        <m:ctrlPr>
                          <a:rPr lang="fr-FR" sz="2000" b="0" i="1" smtClean="0">
                            <a:solidFill>
                              <a:schemeClr val="tx1"/>
                            </a:solidFill>
                            <a:effectLst>
                              <a:outerShdw blurRad="38100" dist="38100" dir="2700000" algn="tl">
                                <a:srgbClr val="000000">
                                  <a:alpha val="43137"/>
                                </a:srgbClr>
                              </a:outerShdw>
                            </a:effectLst>
                            <a:latin typeface="Cambria Math" panose="02040503050406030204" pitchFamily="18" charset="0"/>
                          </a:rPr>
                        </m:ctrlPr>
                      </m:sSubPr>
                      <m:e>
                        <m:d>
                          <m:dPr>
                            <m:ctrlPr>
                              <a:rPr lang="fr-FR" sz="2000" b="0" i="1" smtClean="0">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fr-FR" sz="2000" b="0" i="1" smtClean="0">
                                <a:solidFill>
                                  <a:schemeClr val="tx1"/>
                                </a:solidFill>
                                <a:effectLst>
                                  <a:outerShdw blurRad="38100" dist="38100" dir="2700000" algn="tl">
                                    <a:srgbClr val="000000">
                                      <a:alpha val="43137"/>
                                    </a:srgbClr>
                                  </a:outerShdw>
                                </a:effectLst>
                                <a:latin typeface="Cambria Math"/>
                              </a:rPr>
                              <m:t>𝑇</m:t>
                            </m:r>
                          </m:e>
                        </m:d>
                        <m:r>
                          <a:rPr lang="fr-FR" sz="2000" b="0" i="1" smtClean="0">
                            <a:solidFill>
                              <a:schemeClr val="tx1"/>
                            </a:solidFill>
                            <a:effectLst>
                              <a:outerShdw blurRad="38100" dist="38100" dir="2700000" algn="tl">
                                <a:srgbClr val="000000">
                                  <a:alpha val="43137"/>
                                </a:srgbClr>
                              </a:outerShdw>
                            </a:effectLst>
                            <a:latin typeface="Cambria Math"/>
                          </a:rPr>
                          <m:t>𝑞</m:t>
                        </m:r>
                      </m:e>
                      <m:sub>
                        <m:r>
                          <a:rPr lang="fr-FR" sz="2000" b="0" i="1" smtClean="0">
                            <a:solidFill>
                              <a:schemeClr val="tx1"/>
                            </a:solidFill>
                            <a:effectLst>
                              <a:outerShdw blurRad="38100" dist="38100" dir="2700000" algn="tl">
                                <a:srgbClr val="000000">
                                  <a:alpha val="43137"/>
                                </a:srgbClr>
                              </a:outerShdw>
                            </a:effectLst>
                            <a:latin typeface="Cambria Math"/>
                          </a:rPr>
                          <m:t>𝑟𝑜𝑡</m:t>
                        </m:r>
                      </m:sub>
                    </m:sSub>
                    <m:sSub>
                      <m:sSubPr>
                        <m:ctrlPr>
                          <a:rPr lang="fr-FR" sz="2000" b="0" i="1" smtClean="0">
                            <a:solidFill>
                              <a:schemeClr val="tx1"/>
                            </a:solidFill>
                            <a:effectLst>
                              <a:outerShdw blurRad="38100" dist="38100" dir="2700000" algn="tl">
                                <a:srgbClr val="000000">
                                  <a:alpha val="43137"/>
                                </a:srgbClr>
                              </a:outerShdw>
                            </a:effectLst>
                            <a:latin typeface="Cambria Math" panose="02040503050406030204" pitchFamily="18" charset="0"/>
                          </a:rPr>
                        </m:ctrlPr>
                      </m:sSubPr>
                      <m:e>
                        <m:d>
                          <m:dPr>
                            <m:ctrlPr>
                              <a:rPr lang="fr-FR" sz="2000" b="0" i="1" smtClean="0">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fr-FR" sz="2000" b="0" i="1" smtClean="0">
                                <a:solidFill>
                                  <a:schemeClr val="tx1"/>
                                </a:solidFill>
                                <a:effectLst>
                                  <a:outerShdw blurRad="38100" dist="38100" dir="2700000" algn="tl">
                                    <a:srgbClr val="000000">
                                      <a:alpha val="43137"/>
                                    </a:srgbClr>
                                  </a:outerShdw>
                                </a:effectLst>
                                <a:latin typeface="Cambria Math"/>
                              </a:rPr>
                              <m:t>𝑇</m:t>
                            </m:r>
                          </m:e>
                        </m:d>
                        <m:r>
                          <a:rPr lang="fr-FR" sz="2000" b="0" i="1" smtClean="0">
                            <a:solidFill>
                              <a:schemeClr val="tx1"/>
                            </a:solidFill>
                            <a:effectLst>
                              <a:outerShdw blurRad="38100" dist="38100" dir="2700000" algn="tl">
                                <a:srgbClr val="000000">
                                  <a:alpha val="43137"/>
                                </a:srgbClr>
                              </a:outerShdw>
                            </a:effectLst>
                            <a:latin typeface="Cambria Math"/>
                          </a:rPr>
                          <m:t>𝑞</m:t>
                        </m:r>
                      </m:e>
                      <m:sub>
                        <m:r>
                          <a:rPr lang="fr-FR" sz="2000" b="0" i="1" smtClean="0">
                            <a:solidFill>
                              <a:schemeClr val="tx1"/>
                            </a:solidFill>
                            <a:effectLst>
                              <a:outerShdw blurRad="38100" dist="38100" dir="2700000" algn="tl">
                                <a:srgbClr val="000000">
                                  <a:alpha val="43137"/>
                                </a:srgbClr>
                              </a:outerShdw>
                            </a:effectLst>
                            <a:latin typeface="Cambria Math"/>
                          </a:rPr>
                          <m:t>𝑣𝑖𝑏</m:t>
                        </m:r>
                      </m:sub>
                    </m:sSub>
                    <m:d>
                      <m:dPr>
                        <m:ctrlPr>
                          <a:rPr lang="fr-FR" sz="2000" b="0" i="1" smtClean="0">
                            <a:solidFill>
                              <a:schemeClr val="tx1"/>
                            </a:solidFill>
                            <a:effectLst>
                              <a:outerShdw blurRad="38100" dist="38100" dir="2700000" algn="tl">
                                <a:srgbClr val="000000">
                                  <a:alpha val="43137"/>
                                </a:srgbClr>
                              </a:outerShdw>
                            </a:effectLst>
                            <a:latin typeface="Cambria Math" panose="02040503050406030204" pitchFamily="18" charset="0"/>
                          </a:rPr>
                        </m:ctrlPr>
                      </m:dPr>
                      <m:e>
                        <m:r>
                          <a:rPr lang="fr-FR" sz="2000" b="0" i="1" smtClean="0">
                            <a:solidFill>
                              <a:schemeClr val="tx1"/>
                            </a:solidFill>
                            <a:effectLst>
                              <a:outerShdw blurRad="38100" dist="38100" dir="2700000" algn="tl">
                                <a:srgbClr val="000000">
                                  <a:alpha val="43137"/>
                                </a:srgbClr>
                              </a:outerShdw>
                            </a:effectLst>
                            <a:latin typeface="Cambria Math"/>
                          </a:rPr>
                          <m:t>𝑇</m:t>
                        </m:r>
                      </m:e>
                    </m:d>
                  </m:oMath>
                </a14:m>
                <a:r>
                  <a:rPr lang="fr-FR" sz="2000" i="1" dirty="0" smtClean="0">
                    <a:solidFill>
                      <a:schemeClr val="tx1"/>
                    </a:solidFill>
                    <a:effectLst>
                      <a:outerShdw blurRad="38100" dist="38100" dir="2700000" algn="tl">
                        <a:srgbClr val="000000">
                          <a:alpha val="43137"/>
                        </a:srgbClr>
                      </a:outerShdw>
                    </a:effectLst>
                    <a:latin typeface="Cambria" panose="02040503050406030204" pitchFamily="18" charset="0"/>
                  </a:rPr>
                  <a:t> </a:t>
                </a:r>
              </a:p>
              <a:p>
                <a:pPr marL="6350" indent="-6350"/>
                <a:r>
                  <a:rPr lang="fr-FR" sz="2000" dirty="0" smtClean="0">
                    <a:solidFill>
                      <a:schemeClr val="tx1"/>
                    </a:solidFill>
                    <a:latin typeface="+mj-lt"/>
                  </a:rPr>
                  <a:t>Approximation : </a:t>
                </a:r>
                <a14:m>
                  <m:oMath xmlns:m="http://schemas.openxmlformats.org/officeDocument/2006/math">
                    <m:r>
                      <a:rPr lang="fr-FR" sz="2400" i="1" smtClean="0">
                        <a:solidFill>
                          <a:srgbClr val="FF0000"/>
                        </a:solidFill>
                        <a:effectLst>
                          <a:outerShdw blurRad="38100" dist="38100" dir="2700000" algn="tl">
                            <a:srgbClr val="000000">
                              <a:alpha val="43137"/>
                            </a:srgbClr>
                          </a:outerShdw>
                        </a:effectLst>
                        <a:latin typeface="Cambria Math"/>
                        <a:ea typeface="Cambria Math"/>
                      </a:rPr>
                      <m:t>𝛼</m:t>
                    </m:r>
                    <m:r>
                      <a:rPr lang="fr-FR" sz="2400" b="0" i="1" smtClean="0">
                        <a:solidFill>
                          <a:srgbClr val="FF0000"/>
                        </a:solidFill>
                        <a:effectLst>
                          <a:outerShdw blurRad="38100" dist="38100" dir="2700000" algn="tl">
                            <a:srgbClr val="000000">
                              <a:alpha val="43137"/>
                            </a:srgbClr>
                          </a:outerShdw>
                        </a:effectLst>
                        <a:latin typeface="Cambria Math"/>
                        <a:ea typeface="Cambria Math"/>
                      </a:rPr>
                      <m:t>=</m:t>
                    </m:r>
                    <m:r>
                      <a:rPr lang="fr-FR" sz="2400" b="0" i="1" smtClean="0">
                        <a:solidFill>
                          <a:srgbClr val="FF0000"/>
                        </a:solidFill>
                        <a:effectLst>
                          <a:outerShdw blurRad="38100" dist="38100" dir="2700000" algn="tl">
                            <a:srgbClr val="000000">
                              <a:alpha val="43137"/>
                            </a:srgbClr>
                          </a:outerShdw>
                        </a:effectLst>
                        <a:latin typeface="Cambria Math"/>
                        <a:ea typeface="Cambria Math"/>
                      </a:rPr>
                      <m:t>𝐴</m:t>
                    </m:r>
                    <m:sSup>
                      <m:sSupPr>
                        <m:ctrlPr>
                          <a:rPr lang="fr-FR" sz="2400" b="0"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a:rPr>
                        </m:ctrlPr>
                      </m:sSupPr>
                      <m:e>
                        <m:r>
                          <a:rPr lang="fr-FR" sz="2400" b="0" i="1" smtClean="0">
                            <a:solidFill>
                              <a:srgbClr val="FF0000"/>
                            </a:solidFill>
                            <a:effectLst>
                              <a:outerShdw blurRad="38100" dist="38100" dir="2700000" algn="tl">
                                <a:srgbClr val="000000">
                                  <a:alpha val="43137"/>
                                </a:srgbClr>
                              </a:outerShdw>
                            </a:effectLst>
                            <a:latin typeface="Cambria Math"/>
                            <a:ea typeface="Cambria Math"/>
                          </a:rPr>
                          <m:t>𝑒</m:t>
                        </m:r>
                      </m:e>
                      <m:sup>
                        <m:f>
                          <m:fPr>
                            <m:ctrlPr>
                              <a:rPr lang="fr-FR" sz="2400" b="0"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a:rPr>
                            </m:ctrlPr>
                          </m:fPr>
                          <m:num>
                            <m:r>
                              <a:rPr lang="fr-FR" sz="2400" b="0" i="1" smtClean="0">
                                <a:solidFill>
                                  <a:srgbClr val="FF0000"/>
                                </a:solidFill>
                                <a:effectLst>
                                  <a:outerShdw blurRad="38100" dist="38100" dir="2700000" algn="tl">
                                    <a:srgbClr val="000000">
                                      <a:alpha val="43137"/>
                                    </a:srgbClr>
                                  </a:outerShdw>
                                </a:effectLst>
                                <a:latin typeface="Cambria Math"/>
                                <a:ea typeface="Cambria Math"/>
                              </a:rPr>
                              <m:t>𝐵</m:t>
                            </m:r>
                          </m:num>
                          <m:den>
                            <m:r>
                              <a:rPr lang="fr-FR" sz="2400" b="0" i="1" smtClean="0">
                                <a:solidFill>
                                  <a:srgbClr val="FF0000"/>
                                </a:solidFill>
                                <a:effectLst>
                                  <a:outerShdw blurRad="38100" dist="38100" dir="2700000" algn="tl">
                                    <a:srgbClr val="000000">
                                      <a:alpha val="43137"/>
                                    </a:srgbClr>
                                  </a:outerShdw>
                                </a:effectLst>
                                <a:latin typeface="Cambria Math"/>
                                <a:ea typeface="Cambria Math"/>
                              </a:rPr>
                              <m:t>𝑇</m:t>
                            </m:r>
                          </m:den>
                        </m:f>
                      </m:sup>
                    </m:sSup>
                  </m:oMath>
                </a14:m>
                <a:r>
                  <a:rPr lang="fr-FR" sz="2000" dirty="0">
                    <a:solidFill>
                      <a:schemeClr val="tx1"/>
                    </a:solidFill>
                    <a:latin typeface="+mj-lt"/>
                  </a:rPr>
                  <a:t>, où les coefficients A et B ne dépendent pas de la température mais contiennent toutes les quantités thermiquement indépendantes (masse, fréquence de vibration)</a:t>
                </a: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1">
                <a:blip r:embed="rId2"/>
                <a:stretch>
                  <a:fillRect l="-2463" r="-672"/>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dirty="0"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31</a:t>
            </a:fld>
            <a:endParaRPr lang="fr-FR"/>
          </a:p>
        </p:txBody>
      </p:sp>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4" y="3367087"/>
            <a:ext cx="500063"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390525" y="5204936"/>
            <a:ext cx="8486775" cy="1200329"/>
          </a:xfrm>
          <a:prstGeom prst="rect">
            <a:avLst/>
          </a:prstGeom>
          <a:noFill/>
        </p:spPr>
        <p:txBody>
          <a:bodyPr wrap="square" rtlCol="0">
            <a:spAutoFit/>
          </a:bodyPr>
          <a:lstStyle/>
          <a:p>
            <a:pPr marL="342900" indent="-342900" algn="just">
              <a:buFont typeface="Arial" panose="020B0604020202020204" pitchFamily="34" charset="0"/>
              <a:buChar char="•"/>
            </a:pPr>
            <a:r>
              <a:rPr lang="fr-FR" b="1" i="1" dirty="0">
                <a:solidFill>
                  <a:srgbClr val="FF0000"/>
                </a:solidFill>
                <a:effectLst>
                  <a:outerShdw blurRad="38100" dist="38100" dir="2700000" algn="tl">
                    <a:srgbClr val="000000">
                      <a:alpha val="43137"/>
                    </a:srgbClr>
                  </a:outerShdw>
                </a:effectLst>
                <a:latin typeface="Cambria" panose="02040503050406030204" pitchFamily="18" charset="0"/>
              </a:rPr>
              <a:t>les effets isotopiques disparaissent quand les températures sont suffisamment </a:t>
            </a:r>
            <a:r>
              <a:rPr lang="fr-FR" b="1" i="1" dirty="0" smtClean="0">
                <a:solidFill>
                  <a:srgbClr val="FF0000"/>
                </a:solidFill>
                <a:effectLst>
                  <a:outerShdw blurRad="38100" dist="38100" dir="2700000" algn="tl">
                    <a:srgbClr val="000000">
                      <a:alpha val="43137"/>
                    </a:srgbClr>
                  </a:outerShdw>
                </a:effectLst>
                <a:latin typeface="Cambria" panose="02040503050406030204" pitchFamily="18" charset="0"/>
              </a:rPr>
              <a:t>élevées</a:t>
            </a:r>
          </a:p>
          <a:p>
            <a:pPr marL="342900" indent="-342900" algn="just">
              <a:buFont typeface="Arial" panose="020B0604020202020204" pitchFamily="34" charset="0"/>
              <a:buChar char="•"/>
            </a:pPr>
            <a:r>
              <a:rPr lang="fr-FR" b="1" i="1" dirty="0" smtClean="0">
                <a:solidFill>
                  <a:srgbClr val="FF0000"/>
                </a:solidFill>
                <a:effectLst>
                  <a:outerShdw blurRad="38100" dist="38100" dir="2700000" algn="tl">
                    <a:srgbClr val="000000">
                      <a:alpha val="43137"/>
                    </a:srgbClr>
                  </a:outerShdw>
                </a:effectLst>
                <a:latin typeface="Cambria" panose="02040503050406030204" pitchFamily="18" charset="0"/>
              </a:rPr>
              <a:t>l’isotope </a:t>
            </a:r>
            <a:r>
              <a:rPr lang="fr-FR" b="1" i="1" dirty="0">
                <a:solidFill>
                  <a:srgbClr val="FF0000"/>
                </a:solidFill>
                <a:effectLst>
                  <a:outerShdw blurRad="38100" dist="38100" dir="2700000" algn="tl">
                    <a:srgbClr val="000000">
                      <a:alpha val="43137"/>
                    </a:srgbClr>
                  </a:outerShdw>
                </a:effectLst>
                <a:latin typeface="Cambria" panose="02040503050406030204" pitchFamily="18" charset="0"/>
              </a:rPr>
              <a:t>lourd se retrouve préférentiellement dans le </a:t>
            </a:r>
            <a:r>
              <a:rPr lang="fr-FR" b="1" i="1" dirty="0" smtClean="0">
                <a:solidFill>
                  <a:srgbClr val="FF0000"/>
                </a:solidFill>
                <a:effectLst>
                  <a:outerShdw blurRad="38100" dist="38100" dir="2700000" algn="tl">
                    <a:srgbClr val="000000">
                      <a:alpha val="43137"/>
                    </a:srgbClr>
                  </a:outerShdw>
                </a:effectLst>
                <a:latin typeface="Cambria" panose="02040503050406030204" pitchFamily="18" charset="0"/>
              </a:rPr>
              <a:t>composé </a:t>
            </a:r>
            <a:r>
              <a:rPr lang="fr-FR" b="1" i="1" dirty="0">
                <a:solidFill>
                  <a:srgbClr val="FF0000"/>
                </a:solidFill>
                <a:effectLst>
                  <a:outerShdw blurRad="38100" dist="38100" dir="2700000" algn="tl">
                    <a:srgbClr val="000000">
                      <a:alpha val="43137"/>
                    </a:srgbClr>
                  </a:outerShdw>
                </a:effectLst>
                <a:latin typeface="Cambria" panose="02040503050406030204" pitchFamily="18" charset="0"/>
              </a:rPr>
              <a:t>chimique dans lequel il est le plus fortement </a:t>
            </a:r>
            <a:r>
              <a:rPr lang="fr-FR" b="1" i="1" dirty="0" smtClean="0">
                <a:solidFill>
                  <a:srgbClr val="FF0000"/>
                </a:solidFill>
                <a:effectLst>
                  <a:outerShdw blurRad="38100" dist="38100" dir="2700000" algn="tl">
                    <a:srgbClr val="000000">
                      <a:alpha val="43137"/>
                    </a:srgbClr>
                  </a:outerShdw>
                </a:effectLst>
                <a:latin typeface="Cambria" panose="02040503050406030204" pitchFamily="18" charset="0"/>
              </a:rPr>
              <a:t>lié </a:t>
            </a:r>
            <a:endParaRPr lang="fr-FR" b="1" i="1" dirty="0">
              <a:solidFill>
                <a:srgbClr val="FF0000"/>
              </a:solidFill>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1748919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Thermodynamique vs cinétique</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32</a:t>
            </a:fld>
            <a:endParaRPr lang="fr-FR"/>
          </a:p>
        </p:txBody>
      </p:sp>
      <p:grpSp>
        <p:nvGrpSpPr>
          <p:cNvPr id="7" name="Groupe 6"/>
          <p:cNvGrpSpPr/>
          <p:nvPr/>
        </p:nvGrpSpPr>
        <p:grpSpPr>
          <a:xfrm>
            <a:off x="4591778" y="1578895"/>
            <a:ext cx="4211281" cy="943569"/>
            <a:chOff x="2850340" y="1107112"/>
            <a:chExt cx="4211281" cy="943569"/>
          </a:xfrm>
        </p:grpSpPr>
        <mc:AlternateContent xmlns:mc="http://schemas.openxmlformats.org/markup-compatibility/2006" xmlns:a14="http://schemas.microsoft.com/office/drawing/2010/main">
          <mc:Choice Requires="a14">
            <p:sp>
              <p:nvSpPr>
                <p:cNvPr id="9" name="Rectangle 8"/>
                <p:cNvSpPr/>
                <p:nvPr/>
              </p:nvSpPr>
              <p:spPr>
                <a:xfrm>
                  <a:off x="2850340" y="1255807"/>
                  <a:ext cx="421128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fr-FR" sz="2800" i="1">
                                <a:latin typeface="Cambria Math" panose="02040503050406030204" pitchFamily="18" charset="0"/>
                              </a:rPr>
                            </m:ctrlPr>
                          </m:sSupPr>
                          <m:e>
                            <m:r>
                              <a:rPr lang="fr-FR" sz="2800" i="1">
                                <a:latin typeface="Cambria Math"/>
                              </a:rPr>
                              <m:t>𝐴</m:t>
                            </m:r>
                            <m:r>
                              <a:rPr lang="fr-FR" sz="2800" i="1">
                                <a:solidFill>
                                  <a:srgbClr val="FF0000"/>
                                </a:solidFill>
                                <a:latin typeface="Cambria Math"/>
                              </a:rPr>
                              <m:t>𝑋</m:t>
                            </m:r>
                          </m:e>
                          <m:sup>
                            <m:r>
                              <a:rPr lang="fr-FR" sz="2800" i="1">
                                <a:solidFill>
                                  <a:srgbClr val="FF0000"/>
                                </a:solidFill>
                                <a:latin typeface="Cambria Math"/>
                              </a:rPr>
                              <m:t>0</m:t>
                            </m:r>
                          </m:sup>
                        </m:sSup>
                        <m:r>
                          <a:rPr lang="fr-FR" sz="2800" i="1">
                            <a:latin typeface="Cambria Math"/>
                          </a:rPr>
                          <m:t>+</m:t>
                        </m:r>
                        <m:sSup>
                          <m:sSupPr>
                            <m:ctrlPr>
                              <a:rPr lang="fr-FR" sz="2800" i="1">
                                <a:latin typeface="Cambria Math" panose="02040503050406030204" pitchFamily="18" charset="0"/>
                              </a:rPr>
                            </m:ctrlPr>
                          </m:sSupPr>
                          <m:e>
                            <m:r>
                              <a:rPr lang="fr-FR" sz="2800" i="1">
                                <a:latin typeface="Cambria Math"/>
                              </a:rPr>
                              <m:t>𝐵</m:t>
                            </m:r>
                            <m:r>
                              <a:rPr lang="fr-FR" sz="2800" i="1">
                                <a:solidFill>
                                  <a:srgbClr val="0000FF"/>
                                </a:solidFill>
                                <a:latin typeface="Cambria Math"/>
                              </a:rPr>
                              <m:t>𝑋</m:t>
                            </m:r>
                          </m:e>
                          <m:sup>
                            <m:r>
                              <a:rPr lang="fr-FR" sz="2800" i="1">
                                <a:solidFill>
                                  <a:srgbClr val="0000FF"/>
                                </a:solidFill>
                                <a:latin typeface="Cambria Math"/>
                              </a:rPr>
                              <m:t>1</m:t>
                            </m:r>
                          </m:sup>
                        </m:sSup>
                        <m:r>
                          <a:rPr lang="fr-FR" sz="2800" i="1">
                            <a:latin typeface="Cambria Math"/>
                            <a:ea typeface="Cambria Math"/>
                          </a:rPr>
                          <m:t>⇌</m:t>
                        </m:r>
                        <m:sSup>
                          <m:sSupPr>
                            <m:ctrlPr>
                              <a:rPr lang="fr-FR" sz="2800" i="1">
                                <a:latin typeface="Cambria Math" panose="02040503050406030204" pitchFamily="18" charset="0"/>
                              </a:rPr>
                            </m:ctrlPr>
                          </m:sSupPr>
                          <m:e>
                            <m:r>
                              <a:rPr lang="fr-FR" sz="2800" i="1">
                                <a:latin typeface="Cambria Math"/>
                              </a:rPr>
                              <m:t>𝐴</m:t>
                            </m:r>
                            <m:r>
                              <a:rPr lang="fr-FR" sz="2800" i="1">
                                <a:solidFill>
                                  <a:srgbClr val="0000FF"/>
                                </a:solidFill>
                                <a:latin typeface="Cambria Math"/>
                              </a:rPr>
                              <m:t>𝑋</m:t>
                            </m:r>
                          </m:e>
                          <m:sup>
                            <m:r>
                              <a:rPr lang="fr-FR" sz="2800" i="1">
                                <a:solidFill>
                                  <a:srgbClr val="0000FF"/>
                                </a:solidFill>
                                <a:latin typeface="Cambria Math"/>
                              </a:rPr>
                              <m:t>1</m:t>
                            </m:r>
                          </m:sup>
                        </m:sSup>
                        <m:r>
                          <a:rPr lang="fr-FR" sz="2800" i="1">
                            <a:latin typeface="Cambria Math"/>
                          </a:rPr>
                          <m:t>+</m:t>
                        </m:r>
                        <m:sSup>
                          <m:sSupPr>
                            <m:ctrlPr>
                              <a:rPr lang="fr-FR" sz="2800" i="1">
                                <a:latin typeface="Cambria Math" panose="02040503050406030204" pitchFamily="18" charset="0"/>
                              </a:rPr>
                            </m:ctrlPr>
                          </m:sSupPr>
                          <m:e>
                            <m:r>
                              <a:rPr lang="fr-FR" sz="2800" i="1">
                                <a:latin typeface="Cambria Math"/>
                              </a:rPr>
                              <m:t>𝐵</m:t>
                            </m:r>
                            <m:r>
                              <a:rPr lang="fr-FR" sz="2800" i="1">
                                <a:solidFill>
                                  <a:srgbClr val="FF0000"/>
                                </a:solidFill>
                                <a:latin typeface="Cambria Math"/>
                              </a:rPr>
                              <m:t>𝑋</m:t>
                            </m:r>
                          </m:e>
                          <m:sup>
                            <m:r>
                              <a:rPr lang="fr-FR" sz="2800" i="1">
                                <a:solidFill>
                                  <a:srgbClr val="FF0000"/>
                                </a:solidFill>
                                <a:latin typeface="Cambria Math"/>
                              </a:rPr>
                              <m:t>0</m:t>
                            </m:r>
                          </m:sup>
                        </m:sSup>
                      </m:oMath>
                    </m:oMathPara>
                  </a14:m>
                  <a:endParaRPr lang="fr-FR" sz="2800" dirty="0"/>
                </a:p>
              </p:txBody>
            </p:sp>
          </mc:Choice>
          <mc:Fallback xmlns="">
            <p:sp>
              <p:nvSpPr>
                <p:cNvPr id="9" name="Rectangle 8"/>
                <p:cNvSpPr>
                  <a:spLocks noRot="1" noChangeAspect="1" noMove="1" noResize="1" noEditPoints="1" noAdjustHandles="1" noChangeArrowheads="1" noChangeShapeType="1" noTextEdit="1"/>
                </p:cNvSpPr>
                <p:nvPr/>
              </p:nvSpPr>
              <p:spPr>
                <a:xfrm>
                  <a:off x="2850340" y="1255807"/>
                  <a:ext cx="4211281" cy="523220"/>
                </a:xfrm>
                <a:prstGeom prst="rect">
                  <a:avLst/>
                </a:prstGeom>
                <a:blipFill rotWithShape="1">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4764902" y="1107112"/>
                  <a:ext cx="382156" cy="4103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a:rPr>
                              <m:t>𝑘</m:t>
                            </m:r>
                          </m:e>
                        </m:acc>
                      </m:oMath>
                    </m:oMathPara>
                  </a14:m>
                  <a:endParaRPr lang="fr-FR" dirty="0"/>
                </a:p>
              </p:txBody>
            </p:sp>
          </mc:Choice>
          <mc:Fallback xmlns="">
            <p:sp>
              <p:nvSpPr>
                <p:cNvPr id="12" name="ZoneTexte 11"/>
                <p:cNvSpPr txBox="1">
                  <a:spLocks noRot="1" noChangeAspect="1" noMove="1" noResize="1" noEditPoints="1" noAdjustHandles="1" noChangeArrowheads="1" noChangeShapeType="1" noTextEdit="1"/>
                </p:cNvSpPr>
                <p:nvPr/>
              </p:nvSpPr>
              <p:spPr>
                <a:xfrm>
                  <a:off x="4764902" y="1107112"/>
                  <a:ext cx="382156" cy="410305"/>
                </a:xfrm>
                <a:prstGeom prst="rect">
                  <a:avLst/>
                </a:prstGeom>
                <a:blipFill rotWithShape="1">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p:cNvSpPr txBox="1"/>
                <p:nvPr/>
              </p:nvSpPr>
              <p:spPr>
                <a:xfrm>
                  <a:off x="4764902" y="1640376"/>
                  <a:ext cx="382156" cy="4103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a:rPr>
                              <m:t>𝑘</m:t>
                            </m:r>
                          </m:e>
                        </m:acc>
                      </m:oMath>
                    </m:oMathPara>
                  </a14:m>
                  <a:endParaRPr lang="fr-FR" dirty="0"/>
                </a:p>
              </p:txBody>
            </p:sp>
          </mc:Choice>
          <mc:Fallback xmlns="">
            <p:sp>
              <p:nvSpPr>
                <p:cNvPr id="14" name="ZoneTexte 13"/>
                <p:cNvSpPr txBox="1">
                  <a:spLocks noRot="1" noChangeAspect="1" noMove="1" noResize="1" noEditPoints="1" noAdjustHandles="1" noChangeArrowheads="1" noChangeShapeType="1" noTextEdit="1"/>
                </p:cNvSpPr>
                <p:nvPr/>
              </p:nvSpPr>
              <p:spPr>
                <a:xfrm>
                  <a:off x="4764902" y="1640376"/>
                  <a:ext cx="382156" cy="410305"/>
                </a:xfrm>
                <a:prstGeom prst="rect">
                  <a:avLst/>
                </a:prstGeom>
                <a:blipFill rotWithShape="1">
                  <a:blip r:embed="rId4"/>
                  <a:stretch>
                    <a:fillRect/>
                  </a:stretch>
                </a:blipFill>
              </p:spPr>
              <p:txBody>
                <a:bodyPr/>
                <a:lstStyle/>
                <a:p>
                  <a:r>
                    <a:rPr lang="fr-FR">
                      <a:noFill/>
                    </a:rPr>
                    <a:t> </a:t>
                  </a:r>
                </a:p>
              </p:txBody>
            </p:sp>
          </mc:Fallback>
        </mc:AlternateContent>
      </p:grpSp>
      <p:sp>
        <p:nvSpPr>
          <p:cNvPr id="15" name="ZoneTexte 14"/>
          <p:cNvSpPr txBox="1"/>
          <p:nvPr/>
        </p:nvSpPr>
        <p:spPr>
          <a:xfrm>
            <a:off x="4512804" y="2815452"/>
            <a:ext cx="4480559" cy="1200329"/>
          </a:xfrm>
          <a:prstGeom prst="rect">
            <a:avLst/>
          </a:prstGeom>
          <a:noFill/>
        </p:spPr>
        <p:txBody>
          <a:bodyPr wrap="square" rtlCol="0">
            <a:spAutoFit/>
          </a:bodyPr>
          <a:lstStyle/>
          <a:p>
            <a:r>
              <a:rPr lang="fr-FR" dirty="0" smtClean="0"/>
              <a:t>Les vitesses de réaction de molécules isotopiques présentent souvent de petites différences qui sont dues aux différences des énergies d’activation</a:t>
            </a:r>
            <a:endParaRPr lang="fr-FR" dirty="0"/>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01" y="1048645"/>
            <a:ext cx="4067349" cy="5702675"/>
          </a:xfrm>
          <a:prstGeom prst="rect">
            <a:avLst/>
          </a:prstGeom>
        </p:spPr>
      </p:pic>
    </p:spTree>
    <p:extLst>
      <p:ext uri="{BB962C8B-B14F-4D97-AF65-F5344CB8AC3E}">
        <p14:creationId xmlns:p14="http://schemas.microsoft.com/office/powerpoint/2010/main" val="85281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formulation</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lstStyle/>
              <a:p>
                <a:r>
                  <a:rPr lang="fr-FR" dirty="0" smtClean="0">
                    <a:solidFill>
                      <a:schemeClr val="tx1"/>
                    </a:solidFill>
                    <a:effectLst>
                      <a:outerShdw blurRad="38100" dist="38100" dir="2700000" algn="tl">
                        <a:srgbClr val="000000">
                          <a:alpha val="43137"/>
                        </a:srgbClr>
                      </a:outerShdw>
                    </a:effectLst>
                  </a:rPr>
                  <a:t>Loi de Mc Kay</a:t>
                </a:r>
              </a:p>
              <a:p>
                <a:pPr marL="6350" indent="-6350" algn="ctr"/>
                <a14:m>
                  <m:oMathPara xmlns:m="http://schemas.openxmlformats.org/officeDocument/2006/math">
                    <m:oMathParaPr>
                      <m:jc m:val="center"/>
                    </m:oMathParaPr>
                    <m:oMath xmlns:m="http://schemas.openxmlformats.org/officeDocument/2006/math">
                      <m:func>
                        <m:funcPr>
                          <m:ctrlPr>
                            <a:rPr lang="fr-FR" b="0" i="1" smtClean="0">
                              <a:solidFill>
                                <a:schemeClr val="tx1"/>
                              </a:solidFill>
                              <a:latin typeface="Cambria Math" panose="02040503050406030204" pitchFamily="18" charset="0"/>
                            </a:rPr>
                          </m:ctrlPr>
                        </m:funcPr>
                        <m:fName>
                          <m:r>
                            <m:rPr>
                              <m:sty m:val="p"/>
                            </m:rPr>
                            <a:rPr lang="fr-FR" b="0" i="0" smtClean="0">
                              <a:solidFill>
                                <a:schemeClr val="tx1"/>
                              </a:solidFill>
                              <a:latin typeface="Cambria Math"/>
                            </a:rPr>
                            <m:t>ln</m:t>
                          </m:r>
                        </m:fName>
                        <m:e>
                          <m:d>
                            <m:dPr>
                              <m:ctrlPr>
                                <a:rPr lang="fr-FR" b="0" i="1" smtClean="0">
                                  <a:solidFill>
                                    <a:schemeClr val="tx1"/>
                                  </a:solidFill>
                                  <a:latin typeface="Cambria Math" panose="02040503050406030204" pitchFamily="18" charset="0"/>
                                </a:rPr>
                              </m:ctrlPr>
                            </m:dPr>
                            <m:e>
                              <m:r>
                                <a:rPr lang="fr-FR" b="0" i="1" smtClean="0">
                                  <a:solidFill>
                                    <a:schemeClr val="tx1"/>
                                  </a:solidFill>
                                  <a:latin typeface="Cambria Math"/>
                                </a:rPr>
                                <m:t>1−</m:t>
                              </m:r>
                              <m:r>
                                <a:rPr lang="fr-FR" b="0" i="1" smtClean="0">
                                  <a:solidFill>
                                    <a:schemeClr val="tx1"/>
                                  </a:solidFill>
                                  <a:latin typeface="Cambria Math"/>
                                </a:rPr>
                                <m:t>𝐹</m:t>
                              </m:r>
                            </m:e>
                          </m:d>
                        </m:e>
                      </m:func>
                      <m:r>
                        <a:rPr lang="fr-FR" b="0" i="1" smtClean="0">
                          <a:solidFill>
                            <a:schemeClr val="tx1"/>
                          </a:solidFill>
                          <a:latin typeface="Cambria Math"/>
                        </a:rPr>
                        <m:t>=−</m:t>
                      </m:r>
                      <m:r>
                        <a:rPr lang="fr-FR" b="0" i="1" smtClean="0">
                          <a:solidFill>
                            <a:schemeClr val="tx1"/>
                          </a:solidFill>
                          <a:latin typeface="Cambria Math"/>
                        </a:rPr>
                        <m:t>𝑅𝑡</m:t>
                      </m:r>
                      <m:d>
                        <m:dPr>
                          <m:ctrlPr>
                            <a:rPr lang="fr-FR" b="0" i="1" smtClean="0">
                              <a:solidFill>
                                <a:schemeClr val="tx1"/>
                              </a:solidFill>
                              <a:latin typeface="Cambria Math" panose="02040503050406030204" pitchFamily="18" charset="0"/>
                            </a:rPr>
                          </m:ctrlPr>
                        </m:dPr>
                        <m:e>
                          <m:f>
                            <m:fPr>
                              <m:ctrlPr>
                                <a:rPr lang="fr-FR" b="0" i="1" smtClean="0">
                                  <a:solidFill>
                                    <a:schemeClr val="tx1"/>
                                  </a:solidFill>
                                  <a:latin typeface="Cambria Math" panose="02040503050406030204" pitchFamily="18" charset="0"/>
                                </a:rPr>
                              </m:ctrlPr>
                            </m:fPr>
                            <m:num>
                              <m:r>
                                <a:rPr lang="fr-FR" b="0" i="1" smtClean="0">
                                  <a:solidFill>
                                    <a:schemeClr val="tx1"/>
                                  </a:solidFill>
                                  <a:latin typeface="Cambria Math"/>
                                </a:rPr>
                                <m:t>1</m:t>
                              </m:r>
                            </m:num>
                            <m:den>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𝐶</m:t>
                                  </m:r>
                                </m:e>
                                <m:sub>
                                  <m:r>
                                    <a:rPr lang="fr-FR" b="0" i="1" smtClean="0">
                                      <a:solidFill>
                                        <a:schemeClr val="tx1"/>
                                      </a:solidFill>
                                      <a:latin typeface="Cambria Math"/>
                                    </a:rPr>
                                    <m:t>𝐴</m:t>
                                  </m:r>
                                </m:sub>
                              </m:sSub>
                            </m:den>
                          </m:f>
                          <m:r>
                            <a:rPr lang="fr-FR" b="0" i="1" smtClean="0">
                              <a:solidFill>
                                <a:schemeClr val="tx1"/>
                              </a:solidFill>
                              <a:latin typeface="Cambria Math"/>
                            </a:rPr>
                            <m:t>−</m:t>
                          </m:r>
                          <m:f>
                            <m:fPr>
                              <m:ctrlPr>
                                <a:rPr lang="fr-FR" b="0" i="1" smtClean="0">
                                  <a:solidFill>
                                    <a:schemeClr val="tx1"/>
                                  </a:solidFill>
                                  <a:latin typeface="Cambria Math" panose="02040503050406030204" pitchFamily="18" charset="0"/>
                                </a:rPr>
                              </m:ctrlPr>
                            </m:fPr>
                            <m:num>
                              <m:r>
                                <a:rPr lang="fr-FR" b="0" i="1" smtClean="0">
                                  <a:solidFill>
                                    <a:schemeClr val="tx1"/>
                                  </a:solidFill>
                                  <a:latin typeface="Cambria Math"/>
                                </a:rPr>
                                <m:t>1</m:t>
                              </m:r>
                            </m:num>
                            <m:den>
                              <m:sSub>
                                <m:sSubPr>
                                  <m:ctrlPr>
                                    <a:rPr lang="fr-FR" b="0" i="1" smtClean="0">
                                      <a:solidFill>
                                        <a:schemeClr val="tx1"/>
                                      </a:solidFill>
                                      <a:latin typeface="Cambria Math" panose="02040503050406030204" pitchFamily="18" charset="0"/>
                                    </a:rPr>
                                  </m:ctrlPr>
                                </m:sSubPr>
                                <m:e>
                                  <m:r>
                                    <a:rPr lang="fr-FR" b="0" i="1" smtClean="0">
                                      <a:solidFill>
                                        <a:schemeClr val="tx1"/>
                                      </a:solidFill>
                                      <a:latin typeface="Cambria Math"/>
                                    </a:rPr>
                                    <m:t>𝐶</m:t>
                                  </m:r>
                                </m:e>
                                <m:sub>
                                  <m:r>
                                    <a:rPr lang="fr-FR" b="0" i="1" smtClean="0">
                                      <a:solidFill>
                                        <a:schemeClr val="tx1"/>
                                      </a:solidFill>
                                      <a:latin typeface="Cambria Math"/>
                                    </a:rPr>
                                    <m:t>𝐵</m:t>
                                  </m:r>
                                </m:sub>
                              </m:sSub>
                            </m:den>
                          </m:f>
                        </m:e>
                      </m:d>
                    </m:oMath>
                  </m:oMathPara>
                </a14:m>
                <a:endParaRPr lang="fr-FR" dirty="0" smtClean="0">
                  <a:solidFill>
                    <a:schemeClr val="tx1"/>
                  </a:solidFill>
                </a:endParaRPr>
              </a:p>
              <a:p>
                <a:pPr marL="6350" indent="-6350" algn="just"/>
                <a14:m>
                  <m:oMath xmlns:m="http://schemas.openxmlformats.org/officeDocument/2006/math">
                    <m:r>
                      <a:rPr lang="fr-FR" i="1">
                        <a:solidFill>
                          <a:schemeClr val="tx1"/>
                        </a:solidFill>
                        <a:latin typeface="Cambria Math"/>
                      </a:rPr>
                      <m:t>𝐹</m:t>
                    </m:r>
                  </m:oMath>
                </a14:m>
                <a:r>
                  <a:rPr lang="fr-FR" dirty="0" smtClean="0">
                    <a:solidFill>
                      <a:schemeClr val="tx1"/>
                    </a:solidFill>
                  </a:rPr>
                  <a:t> fraction des atomes qui ont été échangés au temps </a:t>
                </a:r>
                <a14:m>
                  <m:oMath xmlns:m="http://schemas.openxmlformats.org/officeDocument/2006/math">
                    <m:r>
                      <a:rPr lang="fr-FR" i="1">
                        <a:solidFill>
                          <a:schemeClr val="tx1"/>
                        </a:solidFill>
                        <a:latin typeface="Cambria Math"/>
                      </a:rPr>
                      <m:t>𝑡</m:t>
                    </m:r>
                  </m:oMath>
                </a14:m>
                <a:endParaRPr lang="fr-FR" dirty="0" smtClean="0">
                  <a:solidFill>
                    <a:schemeClr val="tx1"/>
                  </a:solidFill>
                </a:endParaRPr>
              </a:p>
              <a:p>
                <a:pPr marL="6350" indent="-6350" algn="just"/>
                <a14:m>
                  <m:oMath xmlns:m="http://schemas.openxmlformats.org/officeDocument/2006/math">
                    <m:r>
                      <a:rPr lang="fr-FR" i="1">
                        <a:solidFill>
                          <a:schemeClr val="tx1"/>
                        </a:solidFill>
                        <a:latin typeface="Cambria Math"/>
                      </a:rPr>
                      <m:t>𝑅</m:t>
                    </m:r>
                  </m:oMath>
                </a14:m>
                <a:r>
                  <a:rPr lang="fr-FR" dirty="0" smtClean="0">
                    <a:solidFill>
                      <a:schemeClr val="tx1"/>
                    </a:solidFill>
                  </a:rPr>
                  <a:t> taux d’échange (unité : concentration par unité de temps)</a:t>
                </a:r>
              </a:p>
              <a:p>
                <a:pPr marL="6350" indent="-6350" algn="just"/>
                <a14:m>
                  <m:oMath xmlns:m="http://schemas.openxmlformats.org/officeDocument/2006/math">
                    <m:sSub>
                      <m:sSubPr>
                        <m:ctrlPr>
                          <a:rPr lang="fr-FR" i="1" smtClean="0">
                            <a:solidFill>
                              <a:schemeClr val="tx1"/>
                            </a:solidFill>
                            <a:latin typeface="Cambria Math" panose="02040503050406030204" pitchFamily="18" charset="0"/>
                          </a:rPr>
                        </m:ctrlPr>
                      </m:sSubPr>
                      <m:e>
                        <m:r>
                          <a:rPr lang="fr-FR" i="1">
                            <a:solidFill>
                              <a:schemeClr val="tx1"/>
                            </a:solidFill>
                            <a:latin typeface="Cambria Math"/>
                          </a:rPr>
                          <m:t>𝐶</m:t>
                        </m:r>
                      </m:e>
                      <m:sub>
                        <m:r>
                          <a:rPr lang="fr-FR" b="0" i="1" smtClean="0">
                            <a:solidFill>
                              <a:schemeClr val="tx1"/>
                            </a:solidFill>
                            <a:latin typeface="Cambria Math"/>
                          </a:rPr>
                          <m:t>𝐴</m:t>
                        </m:r>
                      </m:sub>
                    </m:sSub>
                  </m:oMath>
                </a14:m>
                <a:r>
                  <a:rPr lang="fr-FR" dirty="0" smtClean="0">
                    <a:solidFill>
                      <a:schemeClr val="tx1"/>
                    </a:solidFill>
                  </a:rPr>
                  <a:t> concentration de </a:t>
                </a:r>
                <a14:m>
                  <m:oMath xmlns:m="http://schemas.openxmlformats.org/officeDocument/2006/math">
                    <m:r>
                      <a:rPr lang="fr-FR" i="1" smtClean="0">
                        <a:solidFill>
                          <a:schemeClr val="tx1"/>
                        </a:solidFill>
                        <a:latin typeface="Cambria Math"/>
                      </a:rPr>
                      <m:t>𝐴𝑋</m:t>
                    </m:r>
                  </m:oMath>
                </a14:m>
                <a:endParaRPr lang="fr-FR" dirty="0" smtClean="0">
                  <a:solidFill>
                    <a:schemeClr val="tx1"/>
                  </a:solidFill>
                </a:endParaRPr>
              </a:p>
              <a:p>
                <a:pPr marL="6350" indent="-6350" algn="just"/>
                <a14:m>
                  <m:oMath xmlns:m="http://schemas.openxmlformats.org/officeDocument/2006/math">
                    <m:sSub>
                      <m:sSubPr>
                        <m:ctrlPr>
                          <a:rPr lang="fr-FR" i="1">
                            <a:solidFill>
                              <a:schemeClr val="tx1"/>
                            </a:solidFill>
                            <a:latin typeface="Cambria Math" panose="02040503050406030204" pitchFamily="18" charset="0"/>
                          </a:rPr>
                        </m:ctrlPr>
                      </m:sSubPr>
                      <m:e>
                        <m:r>
                          <a:rPr lang="fr-FR" i="1">
                            <a:solidFill>
                              <a:schemeClr val="tx1"/>
                            </a:solidFill>
                            <a:latin typeface="Cambria Math"/>
                          </a:rPr>
                          <m:t>𝐶</m:t>
                        </m:r>
                      </m:e>
                      <m:sub>
                        <m:r>
                          <a:rPr lang="fr-FR" b="0" i="1" smtClean="0">
                            <a:solidFill>
                              <a:schemeClr val="tx1"/>
                            </a:solidFill>
                            <a:latin typeface="Cambria Math"/>
                          </a:rPr>
                          <m:t>𝐵</m:t>
                        </m:r>
                      </m:sub>
                    </m:sSub>
                  </m:oMath>
                </a14:m>
                <a:r>
                  <a:rPr lang="fr-FR" dirty="0">
                    <a:solidFill>
                      <a:schemeClr val="tx1"/>
                    </a:solidFill>
                  </a:rPr>
                  <a:t> concentration de </a:t>
                </a:r>
                <a14:m>
                  <m:oMath xmlns:m="http://schemas.openxmlformats.org/officeDocument/2006/math">
                    <m:r>
                      <a:rPr lang="fr-FR" b="0" i="1" smtClean="0">
                        <a:solidFill>
                          <a:schemeClr val="tx1"/>
                        </a:solidFill>
                        <a:latin typeface="Cambria Math"/>
                      </a:rPr>
                      <m:t>𝐵</m:t>
                    </m:r>
                    <m:r>
                      <a:rPr lang="fr-FR" i="1">
                        <a:solidFill>
                          <a:schemeClr val="tx1"/>
                        </a:solidFill>
                        <a:latin typeface="Cambria Math"/>
                      </a:rPr>
                      <m:t>𝑋</m:t>
                    </m:r>
                  </m:oMath>
                </a14:m>
                <a:endParaRPr lang="fr-FR" dirty="0">
                  <a:solidFill>
                    <a:schemeClr val="tx1"/>
                  </a:solidFill>
                </a:endParaRPr>
              </a:p>
              <a:p>
                <a:pPr marL="6350" indent="-6350" algn="just"/>
                <a:endParaRPr lang="fr-FR" dirty="0">
                  <a:solidFill>
                    <a:schemeClr val="tx1"/>
                  </a:solidFill>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1">
                <a:blip r:embed="rId2"/>
                <a:stretch>
                  <a:fillRect l="-2537" t="-2086" r="-2537"/>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33</a:t>
            </a:fld>
            <a:endParaRPr lang="fr-FR"/>
          </a:p>
        </p:txBody>
      </p:sp>
      <p:sp>
        <p:nvSpPr>
          <p:cNvPr id="7" name="ZoneTexte 6"/>
          <p:cNvSpPr txBox="1"/>
          <p:nvPr/>
        </p:nvSpPr>
        <p:spPr>
          <a:xfrm>
            <a:off x="0" y="6500396"/>
            <a:ext cx="6282554" cy="338554"/>
          </a:xfrm>
          <a:prstGeom prst="rect">
            <a:avLst/>
          </a:prstGeom>
          <a:noFill/>
        </p:spPr>
        <p:txBody>
          <a:bodyPr wrap="none" rtlCol="0">
            <a:spAutoFit/>
          </a:bodyPr>
          <a:lstStyle/>
          <a:p>
            <a:r>
              <a:rPr lang="fr-FR" sz="1600" i="1" dirty="0" smtClean="0">
                <a:effectLst>
                  <a:outerShdw blurRad="38100" dist="38100" dir="2700000" algn="tl">
                    <a:srgbClr val="000000">
                      <a:alpha val="43137"/>
                    </a:srgbClr>
                  </a:outerShdw>
                </a:effectLst>
                <a:latin typeface="Cambria" panose="02040503050406030204" pitchFamily="18" charset="0"/>
              </a:rPr>
              <a:t>McKay H.A.C., </a:t>
            </a:r>
            <a:r>
              <a:rPr lang="fr-FR" sz="1600" i="1" dirty="0" err="1" smtClean="0">
                <a:effectLst>
                  <a:outerShdw blurRad="38100" dist="38100" dir="2700000" algn="tl">
                    <a:srgbClr val="000000">
                      <a:alpha val="43137"/>
                    </a:srgbClr>
                  </a:outerShdw>
                </a:effectLst>
                <a:latin typeface="Cambria" panose="02040503050406030204" pitchFamily="18" charset="0"/>
              </a:rPr>
              <a:t>Principles</a:t>
            </a:r>
            <a:r>
              <a:rPr lang="fr-FR" sz="1600" i="1" dirty="0" smtClean="0">
                <a:effectLst>
                  <a:outerShdw blurRad="38100" dist="38100" dir="2700000" algn="tl">
                    <a:srgbClr val="000000">
                      <a:alpha val="43137"/>
                    </a:srgbClr>
                  </a:outerShdw>
                </a:effectLst>
                <a:latin typeface="Cambria" panose="02040503050406030204" pitchFamily="18" charset="0"/>
              </a:rPr>
              <a:t> of </a:t>
            </a:r>
            <a:r>
              <a:rPr lang="fr-FR" sz="1600" i="1" dirty="0" err="1" smtClean="0">
                <a:effectLst>
                  <a:outerShdw blurRad="38100" dist="38100" dir="2700000" algn="tl">
                    <a:srgbClr val="000000">
                      <a:alpha val="43137"/>
                    </a:srgbClr>
                  </a:outerShdw>
                </a:effectLst>
                <a:latin typeface="Cambria" panose="02040503050406030204" pitchFamily="18" charset="0"/>
              </a:rPr>
              <a:t>Radiochemistry</a:t>
            </a:r>
            <a:r>
              <a:rPr lang="fr-FR" sz="1600" i="1" dirty="0" smtClean="0">
                <a:effectLst>
                  <a:outerShdw blurRad="38100" dist="38100" dir="2700000" algn="tl">
                    <a:srgbClr val="000000">
                      <a:alpha val="43137"/>
                    </a:srgbClr>
                  </a:outerShdw>
                </a:effectLst>
                <a:latin typeface="Cambria" panose="02040503050406030204" pitchFamily="18" charset="0"/>
              </a:rPr>
              <a:t>, </a:t>
            </a:r>
            <a:r>
              <a:rPr lang="fr-FR" sz="1600" i="1" dirty="0" err="1" smtClean="0">
                <a:effectLst>
                  <a:outerShdw blurRad="38100" dist="38100" dir="2700000" algn="tl">
                    <a:srgbClr val="000000">
                      <a:alpha val="43137"/>
                    </a:srgbClr>
                  </a:outerShdw>
                </a:effectLst>
                <a:latin typeface="Cambria" panose="02040503050406030204" pitchFamily="18" charset="0"/>
              </a:rPr>
              <a:t>Butterworths</a:t>
            </a:r>
            <a:r>
              <a:rPr lang="fr-FR" sz="1600" i="1" dirty="0" smtClean="0">
                <a:effectLst>
                  <a:outerShdw blurRad="38100" dist="38100" dir="2700000" algn="tl">
                    <a:srgbClr val="000000">
                      <a:alpha val="43137"/>
                    </a:srgbClr>
                  </a:outerShdw>
                </a:effectLst>
                <a:latin typeface="Cambria" panose="02040503050406030204" pitchFamily="18" charset="0"/>
              </a:rPr>
              <a:t>, London, 1971</a:t>
            </a:r>
            <a:endParaRPr lang="fr-FR" sz="1600" i="1" dirty="0">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18927412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 échange entre </a:t>
            </a:r>
            <a:r>
              <a:rPr lang="fr-FR" dirty="0" smtClean="0">
                <a:solidFill>
                  <a:srgbClr val="0000FF"/>
                </a:solidFill>
              </a:rPr>
              <a:t>U(VI)</a:t>
            </a:r>
            <a:r>
              <a:rPr lang="fr-FR" dirty="0" smtClean="0"/>
              <a:t> &amp; </a:t>
            </a:r>
            <a:r>
              <a:rPr lang="fr-FR" dirty="0" smtClean="0">
                <a:solidFill>
                  <a:srgbClr val="FFFF00"/>
                </a:solidFill>
              </a:rPr>
              <a:t>U(IV)</a:t>
            </a:r>
            <a:endParaRPr lang="fr-FR" dirty="0">
              <a:solidFill>
                <a:srgbClr val="FFFF00"/>
              </a:solidFill>
            </a:endParaRP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519113" y="1192214"/>
                <a:ext cx="8172450" cy="5265736"/>
              </a:xfrm>
            </p:spPr>
            <p:txBody>
              <a:bodyPr/>
              <a:lstStyle/>
              <a:p>
                <a:pPr marL="6350" indent="-6350"/>
                <a:r>
                  <a:rPr lang="fr-FR" sz="2400" dirty="0" smtClean="0">
                    <a:solidFill>
                      <a:schemeClr val="tx1"/>
                    </a:solidFill>
                  </a:rPr>
                  <a:t>Conditions : </a:t>
                </a:r>
                <a:r>
                  <a:rPr lang="fr-FR" sz="2400" dirty="0" err="1" smtClean="0">
                    <a:solidFill>
                      <a:schemeClr val="tx1"/>
                    </a:solidFill>
                  </a:rPr>
                  <a:t>HCl</a:t>
                </a:r>
                <a:r>
                  <a:rPr lang="fr-FR" sz="2400" dirty="0" smtClean="0">
                    <a:solidFill>
                      <a:schemeClr val="tx1"/>
                    </a:solidFill>
                  </a:rPr>
                  <a:t> 0,1 M, [</a:t>
                </a:r>
                <a:r>
                  <a:rPr lang="fr-FR" sz="2400" b="1" baseline="30000" dirty="0" smtClean="0">
                    <a:solidFill>
                      <a:srgbClr val="0000FF"/>
                    </a:solidFill>
                    <a:effectLst>
                      <a:outerShdw blurRad="38100" dist="38100" dir="2700000" algn="tl">
                        <a:srgbClr val="000000">
                          <a:alpha val="43137"/>
                        </a:srgbClr>
                      </a:outerShdw>
                    </a:effectLst>
                  </a:rPr>
                  <a:t>238</a:t>
                </a:r>
                <a:r>
                  <a:rPr lang="fr-FR" sz="2400" b="1" dirty="0" smtClean="0">
                    <a:solidFill>
                      <a:srgbClr val="0000FF"/>
                    </a:solidFill>
                    <a:effectLst>
                      <a:outerShdw blurRad="38100" dist="38100" dir="2700000" algn="tl">
                        <a:srgbClr val="000000">
                          <a:alpha val="43137"/>
                        </a:srgbClr>
                      </a:outerShdw>
                    </a:effectLst>
                  </a:rPr>
                  <a:t>UO</a:t>
                </a:r>
                <a:r>
                  <a:rPr lang="fr-FR" sz="2400" b="1" baseline="-25000" dirty="0" smtClean="0">
                    <a:solidFill>
                      <a:srgbClr val="0000FF"/>
                    </a:solidFill>
                    <a:effectLst>
                      <a:outerShdw blurRad="38100" dist="38100" dir="2700000" algn="tl">
                        <a:srgbClr val="000000">
                          <a:alpha val="43137"/>
                        </a:srgbClr>
                      </a:outerShdw>
                    </a:effectLst>
                  </a:rPr>
                  <a:t>2</a:t>
                </a:r>
                <a:r>
                  <a:rPr lang="fr-FR" sz="2400" b="1" baseline="30000" dirty="0" smtClean="0">
                    <a:solidFill>
                      <a:srgbClr val="0000FF"/>
                    </a:solidFill>
                    <a:effectLst>
                      <a:outerShdw blurRad="38100" dist="38100" dir="2700000" algn="tl">
                        <a:srgbClr val="000000">
                          <a:alpha val="43137"/>
                        </a:srgbClr>
                      </a:outerShdw>
                    </a:effectLst>
                  </a:rPr>
                  <a:t>2+</a:t>
                </a:r>
                <a:r>
                  <a:rPr lang="fr-FR" sz="2400" dirty="0" smtClean="0">
                    <a:solidFill>
                      <a:schemeClr val="tx1"/>
                    </a:solidFill>
                  </a:rPr>
                  <a:t>]</a:t>
                </a:r>
                <a:r>
                  <a:rPr lang="fr-FR" sz="2400" baseline="30000" dirty="0" smtClean="0">
                    <a:solidFill>
                      <a:schemeClr val="tx1"/>
                    </a:solidFill>
                  </a:rPr>
                  <a:t>0</a:t>
                </a:r>
                <a:r>
                  <a:rPr lang="fr-FR" sz="2400" dirty="0" smtClean="0">
                    <a:solidFill>
                      <a:schemeClr val="tx1"/>
                    </a:solidFill>
                  </a:rPr>
                  <a:t> = [</a:t>
                </a:r>
                <a:r>
                  <a:rPr lang="fr-FR" sz="2400" b="1" baseline="30000" dirty="0" smtClean="0">
                    <a:solidFill>
                      <a:srgbClr val="FF6600"/>
                    </a:solidFill>
                    <a:effectLst>
                      <a:outerShdw blurRad="38100" dist="38100" dir="2700000" algn="tl">
                        <a:srgbClr val="000000">
                          <a:alpha val="43137"/>
                        </a:srgbClr>
                      </a:outerShdw>
                    </a:effectLst>
                  </a:rPr>
                  <a:t>230</a:t>
                </a:r>
                <a:r>
                  <a:rPr lang="fr-FR" sz="2400" b="1" dirty="0" smtClean="0">
                    <a:solidFill>
                      <a:srgbClr val="FF6600"/>
                    </a:solidFill>
                    <a:effectLst>
                      <a:outerShdw blurRad="38100" dist="38100" dir="2700000" algn="tl">
                        <a:srgbClr val="000000">
                          <a:alpha val="43137"/>
                        </a:srgbClr>
                      </a:outerShdw>
                    </a:effectLst>
                  </a:rPr>
                  <a:t>U</a:t>
                </a:r>
                <a:r>
                  <a:rPr lang="fr-FR" sz="2400" b="1" baseline="30000" dirty="0" smtClean="0">
                    <a:solidFill>
                      <a:srgbClr val="FF6600"/>
                    </a:solidFill>
                    <a:effectLst>
                      <a:outerShdw blurRad="38100" dist="38100" dir="2700000" algn="tl">
                        <a:srgbClr val="000000">
                          <a:alpha val="43137"/>
                        </a:srgbClr>
                      </a:outerShdw>
                    </a:effectLst>
                  </a:rPr>
                  <a:t>4+</a:t>
                </a:r>
                <a:r>
                  <a:rPr lang="fr-FR" sz="2400" dirty="0" smtClean="0">
                    <a:solidFill>
                      <a:schemeClr val="tx1"/>
                    </a:solidFill>
                  </a:rPr>
                  <a:t>]</a:t>
                </a:r>
                <a:r>
                  <a:rPr lang="fr-FR" sz="2400" baseline="30000" dirty="0" smtClean="0">
                    <a:solidFill>
                      <a:schemeClr val="tx1"/>
                    </a:solidFill>
                  </a:rPr>
                  <a:t>0</a:t>
                </a:r>
                <a:r>
                  <a:rPr lang="fr-FR" sz="2400" dirty="0" smtClean="0">
                    <a:solidFill>
                      <a:schemeClr val="tx1"/>
                    </a:solidFill>
                  </a:rPr>
                  <a:t> = 2,5 10</a:t>
                </a:r>
                <a:r>
                  <a:rPr lang="fr-FR" sz="2400" baseline="30000" dirty="0" smtClean="0">
                    <a:solidFill>
                      <a:schemeClr val="tx1"/>
                    </a:solidFill>
                  </a:rPr>
                  <a:t>–2</a:t>
                </a:r>
                <a:r>
                  <a:rPr lang="fr-FR" sz="2400" dirty="0" smtClean="0">
                    <a:solidFill>
                      <a:schemeClr val="tx1"/>
                    </a:solidFill>
                  </a:rPr>
                  <a:t> M</a:t>
                </a:r>
              </a:p>
              <a:p>
                <a:r>
                  <a:rPr lang="fr-FR" i="1" dirty="0" smtClean="0">
                    <a:solidFill>
                      <a:schemeClr val="tx1"/>
                    </a:solidFill>
                    <a:latin typeface="Cambria" panose="02040503050406030204" pitchFamily="18" charset="0"/>
                  </a:rPr>
                  <a:t>Le temps de ½ réaction est </a:t>
                </a:r>
                <a:r>
                  <a:rPr lang="fr-FR" b="1" i="1" dirty="0" smtClean="0">
                    <a:solidFill>
                      <a:schemeClr val="tx1"/>
                    </a:solidFill>
                    <a:effectLst>
                      <a:outerShdw blurRad="38100" dist="38100" dir="2700000" algn="tl">
                        <a:srgbClr val="000000">
                          <a:alpha val="43137"/>
                        </a:srgbClr>
                      </a:outerShdw>
                    </a:effectLst>
                    <a:latin typeface="Cambria" panose="02040503050406030204" pitchFamily="18" charset="0"/>
                    <a:sym typeface="Symbol"/>
                  </a:rPr>
                  <a:t> = 2 h</a:t>
                </a:r>
              </a:p>
              <a:p>
                <a:pPr/>
                <a14:m>
                  <m:oMathPara xmlns:m="http://schemas.openxmlformats.org/officeDocument/2006/math">
                    <m:oMathParaPr>
                      <m:jc m:val="centerGroup"/>
                    </m:oMathParaPr>
                    <m:oMath xmlns:m="http://schemas.openxmlformats.org/officeDocument/2006/math">
                      <m:r>
                        <a:rPr lang="fr-FR" b="1" i="1" smtClean="0">
                          <a:solidFill>
                            <a:schemeClr val="tx1"/>
                          </a:solidFill>
                          <a:effectLst>
                            <a:outerShdw blurRad="38100" dist="38100" dir="2700000" algn="tl">
                              <a:srgbClr val="000000">
                                <a:alpha val="43137"/>
                              </a:srgbClr>
                            </a:outerShdw>
                          </a:effectLst>
                          <a:latin typeface="Cambria Math"/>
                          <a:ea typeface="Cambria Math"/>
                        </a:rPr>
                        <m:t>𝝉</m:t>
                      </m:r>
                      <m:r>
                        <a:rPr lang="fr-FR" b="1" i="1" smtClean="0">
                          <a:solidFill>
                            <a:schemeClr val="tx1"/>
                          </a:solidFill>
                          <a:effectLst>
                            <a:outerShdw blurRad="38100" dist="38100" dir="2700000" algn="tl">
                              <a:srgbClr val="000000">
                                <a:alpha val="43137"/>
                              </a:srgbClr>
                            </a:outerShdw>
                          </a:effectLst>
                          <a:latin typeface="Cambria Math"/>
                          <a:ea typeface="Cambria Math"/>
                        </a:rPr>
                        <m:t>=</m:t>
                      </m:r>
                      <m:f>
                        <m:fPr>
                          <m:ctrlPr>
                            <a:rPr lang="fr-FR" b="1" i="1" smtClean="0">
                              <a:solidFill>
                                <a:schemeClr val="tx1"/>
                              </a:solidFill>
                              <a:effectLst>
                                <a:outerShdw blurRad="38100" dist="38100" dir="2700000" algn="tl">
                                  <a:srgbClr val="000000">
                                    <a:alpha val="43137"/>
                                  </a:srgbClr>
                                </a:outerShdw>
                              </a:effectLst>
                              <a:latin typeface="Cambria Math" panose="02040503050406030204" pitchFamily="18" charset="0"/>
                              <a:ea typeface="Cambria Math"/>
                            </a:rPr>
                          </m:ctrlPr>
                        </m:fPr>
                        <m:num>
                          <m:r>
                            <a:rPr lang="fr-FR" b="0" i="1" smtClean="0">
                              <a:solidFill>
                                <a:schemeClr val="tx1"/>
                              </a:solidFill>
                              <a:effectLst/>
                              <a:latin typeface="Cambria Math"/>
                              <a:ea typeface="Cambria Math"/>
                            </a:rPr>
                            <m:t>𝑙𝑛</m:t>
                          </m:r>
                          <m:r>
                            <a:rPr lang="fr-FR" b="0" i="1" smtClean="0">
                              <a:solidFill>
                                <a:schemeClr val="tx1"/>
                              </a:solidFill>
                              <a:effectLst/>
                              <a:latin typeface="Cambria Math"/>
                              <a:ea typeface="Cambria Math"/>
                            </a:rPr>
                            <m:t>2</m:t>
                          </m:r>
                        </m:num>
                        <m:den>
                          <m:r>
                            <a:rPr lang="fr-FR" b="1" i="1" smtClean="0">
                              <a:solidFill>
                                <a:schemeClr val="tx1"/>
                              </a:solidFill>
                              <a:effectLst>
                                <a:outerShdw blurRad="38100" dist="38100" dir="2700000" algn="tl">
                                  <a:srgbClr val="000000">
                                    <a:alpha val="43137"/>
                                  </a:srgbClr>
                                </a:outerShdw>
                              </a:effectLst>
                              <a:latin typeface="Cambria Math"/>
                              <a:ea typeface="Cambria Math"/>
                            </a:rPr>
                            <m:t>𝒌</m:t>
                          </m:r>
                          <m:d>
                            <m:dPr>
                              <m:ctrlPr>
                                <a:rPr lang="fr-FR" b="1" i="1" smtClean="0">
                                  <a:solidFill>
                                    <a:schemeClr val="tx1"/>
                                  </a:solidFill>
                                  <a:effectLst>
                                    <a:outerShdw blurRad="38100" dist="38100" dir="2700000" algn="tl">
                                      <a:srgbClr val="000000">
                                        <a:alpha val="43137"/>
                                      </a:srgbClr>
                                    </a:outerShdw>
                                  </a:effectLst>
                                  <a:latin typeface="Cambria Math" panose="02040503050406030204" pitchFamily="18" charset="0"/>
                                  <a:ea typeface="Cambria Math"/>
                                </a:rPr>
                              </m:ctrlPr>
                            </m:dPr>
                            <m:e>
                              <m:d>
                                <m:dPr>
                                  <m:begChr m:val="["/>
                                  <m:endChr m:val="]"/>
                                  <m:ctrlPr>
                                    <a:rPr lang="fr-FR" b="1" i="1" smtClean="0">
                                      <a:solidFill>
                                        <a:schemeClr val="tx1"/>
                                      </a:solidFill>
                                      <a:effectLst>
                                        <a:outerShdw blurRad="38100" dist="38100" dir="2700000" algn="tl">
                                          <a:srgbClr val="000000">
                                            <a:alpha val="43137"/>
                                          </a:srgbClr>
                                        </a:outerShdw>
                                      </a:effectLst>
                                      <a:latin typeface="Cambria Math" panose="02040503050406030204" pitchFamily="18" charset="0"/>
                                      <a:ea typeface="Cambria Math"/>
                                    </a:rPr>
                                  </m:ctrlPr>
                                </m:dPr>
                                <m:e>
                                  <m:sPre>
                                    <m:sPrePr>
                                      <m:ctrlPr>
                                        <a:rPr lang="fr-FR" b="1" i="1" smtClean="0">
                                          <a:solidFill>
                                            <a:srgbClr val="0000FF"/>
                                          </a:solidFill>
                                          <a:effectLst/>
                                          <a:latin typeface="Cambria Math" panose="02040503050406030204" pitchFamily="18" charset="0"/>
                                          <a:ea typeface="Cambria Math"/>
                                        </a:rPr>
                                      </m:ctrlPr>
                                    </m:sPrePr>
                                    <m:sub/>
                                    <m:sup>
                                      <m:r>
                                        <a:rPr lang="fr-FR" b="1" i="1" smtClean="0">
                                          <a:solidFill>
                                            <a:srgbClr val="0000FF"/>
                                          </a:solidFill>
                                          <a:effectLst/>
                                          <a:latin typeface="Cambria Math"/>
                                        </a:rPr>
                                        <m:t>𝟐𝟑𝟖</m:t>
                                      </m:r>
                                    </m:sup>
                                    <m:e>
                                      <m:r>
                                        <a:rPr lang="fr-FR" b="1" i="1" smtClean="0">
                                          <a:solidFill>
                                            <a:srgbClr val="0000FF"/>
                                          </a:solidFill>
                                          <a:effectLst/>
                                          <a:latin typeface="Cambria Math"/>
                                        </a:rPr>
                                        <m:t>𝑼</m:t>
                                      </m:r>
                                      <m:sSubSup>
                                        <m:sSubSupPr>
                                          <m:ctrlPr>
                                            <a:rPr lang="fr-FR" b="1" i="1" smtClean="0">
                                              <a:solidFill>
                                                <a:srgbClr val="0000FF"/>
                                              </a:solidFill>
                                              <a:effectLst/>
                                              <a:latin typeface="Cambria Math" panose="02040503050406030204" pitchFamily="18" charset="0"/>
                                            </a:rPr>
                                          </m:ctrlPr>
                                        </m:sSubSupPr>
                                        <m:e>
                                          <m:r>
                                            <a:rPr lang="fr-FR" b="1" i="1" smtClean="0">
                                              <a:solidFill>
                                                <a:srgbClr val="0000FF"/>
                                              </a:solidFill>
                                              <a:effectLst/>
                                              <a:latin typeface="Cambria Math"/>
                                            </a:rPr>
                                            <m:t>𝑶</m:t>
                                          </m:r>
                                        </m:e>
                                        <m:sub>
                                          <m:r>
                                            <a:rPr lang="fr-FR" b="1" i="1" smtClean="0">
                                              <a:solidFill>
                                                <a:srgbClr val="0000FF"/>
                                              </a:solidFill>
                                              <a:effectLst/>
                                              <a:latin typeface="Cambria Math"/>
                                            </a:rPr>
                                            <m:t>𝟐</m:t>
                                          </m:r>
                                        </m:sub>
                                        <m:sup>
                                          <m:r>
                                            <a:rPr lang="fr-FR" b="1" i="1" smtClean="0">
                                              <a:solidFill>
                                                <a:srgbClr val="0000FF"/>
                                              </a:solidFill>
                                              <a:effectLst/>
                                              <a:latin typeface="Cambria Math"/>
                                            </a:rPr>
                                            <m:t>𝟐</m:t>
                                          </m:r>
                                          <m:r>
                                            <a:rPr lang="fr-FR" b="1" i="1" smtClean="0">
                                              <a:solidFill>
                                                <a:srgbClr val="0000FF"/>
                                              </a:solidFill>
                                              <a:effectLst/>
                                              <a:latin typeface="Cambria Math"/>
                                            </a:rPr>
                                            <m:t>+</m:t>
                                          </m:r>
                                        </m:sup>
                                      </m:sSubSup>
                                    </m:e>
                                  </m:sPre>
                                </m:e>
                              </m:d>
                              <m:r>
                                <m:rPr>
                                  <m:nor/>
                                </m:rPr>
                                <a:rPr lang="fr-FR" dirty="0">
                                  <a:solidFill>
                                    <a:schemeClr val="tx1"/>
                                  </a:solidFill>
                                </a:rPr>
                                <m:t>+</m:t>
                              </m:r>
                              <m:d>
                                <m:dPr>
                                  <m:begChr m:val="["/>
                                  <m:endChr m:val="]"/>
                                  <m:ctrlPr>
                                    <a:rPr lang="fr-FR" i="1" dirty="0" smtClean="0">
                                      <a:solidFill>
                                        <a:schemeClr val="tx1"/>
                                      </a:solidFill>
                                      <a:latin typeface="Cambria Math" panose="02040503050406030204" pitchFamily="18" charset="0"/>
                                    </a:rPr>
                                  </m:ctrlPr>
                                </m:dPr>
                                <m:e>
                                  <m:sPre>
                                    <m:sPrePr>
                                      <m:ctrlPr>
                                        <a:rPr lang="fr-FR" b="1" i="1" smtClean="0">
                                          <a:solidFill>
                                            <a:srgbClr val="FF6600"/>
                                          </a:solidFill>
                                          <a:effectLst/>
                                          <a:latin typeface="Cambria Math" panose="02040503050406030204" pitchFamily="18" charset="0"/>
                                          <a:ea typeface="Cambria Math"/>
                                        </a:rPr>
                                      </m:ctrlPr>
                                    </m:sPrePr>
                                    <m:sub/>
                                    <m:sup>
                                      <m:r>
                                        <a:rPr lang="fr-FR" b="1" i="1">
                                          <a:solidFill>
                                            <a:srgbClr val="FF6600"/>
                                          </a:solidFill>
                                          <a:effectLst/>
                                          <a:latin typeface="Cambria Math"/>
                                        </a:rPr>
                                        <m:t>𝟐𝟑</m:t>
                                      </m:r>
                                      <m:r>
                                        <a:rPr lang="fr-FR" b="1" i="1" smtClean="0">
                                          <a:solidFill>
                                            <a:srgbClr val="FF6600"/>
                                          </a:solidFill>
                                          <a:effectLst/>
                                          <a:latin typeface="Cambria Math"/>
                                        </a:rPr>
                                        <m:t>𝟎</m:t>
                                      </m:r>
                                    </m:sup>
                                    <m:e>
                                      <m:sSup>
                                        <m:sSupPr>
                                          <m:ctrlPr>
                                            <a:rPr lang="fr-FR" b="1" i="1" smtClean="0">
                                              <a:solidFill>
                                                <a:srgbClr val="FF6600"/>
                                              </a:solidFill>
                                              <a:effectLst/>
                                              <a:latin typeface="Cambria Math" panose="02040503050406030204" pitchFamily="18" charset="0"/>
                                            </a:rPr>
                                          </m:ctrlPr>
                                        </m:sSupPr>
                                        <m:e>
                                          <m:r>
                                            <a:rPr lang="fr-FR" b="1" i="1" smtClean="0">
                                              <a:solidFill>
                                                <a:srgbClr val="FF6600"/>
                                              </a:solidFill>
                                              <a:effectLst/>
                                              <a:latin typeface="Cambria Math"/>
                                            </a:rPr>
                                            <m:t>𝑼</m:t>
                                          </m:r>
                                        </m:e>
                                        <m:sup>
                                          <m:r>
                                            <a:rPr lang="fr-FR" b="1" i="1" smtClean="0">
                                              <a:solidFill>
                                                <a:srgbClr val="FF6600"/>
                                              </a:solidFill>
                                              <a:effectLst/>
                                              <a:latin typeface="Cambria Math"/>
                                            </a:rPr>
                                            <m:t>𝟒</m:t>
                                          </m:r>
                                          <m:r>
                                            <a:rPr lang="fr-FR" b="1" i="1" smtClean="0">
                                              <a:solidFill>
                                                <a:srgbClr val="FF6600"/>
                                              </a:solidFill>
                                              <a:effectLst/>
                                              <a:latin typeface="Cambria Math"/>
                                            </a:rPr>
                                            <m:t>+</m:t>
                                          </m:r>
                                        </m:sup>
                                      </m:sSup>
                                    </m:e>
                                  </m:sPre>
                                </m:e>
                              </m:d>
                            </m:e>
                          </m:d>
                        </m:den>
                      </m:f>
                    </m:oMath>
                  </m:oMathPara>
                </a14:m>
                <a:endParaRPr lang="fr-FR" b="1" i="1" dirty="0" smtClean="0">
                  <a:solidFill>
                    <a:schemeClr val="tx1"/>
                  </a:solidFill>
                  <a:effectLst>
                    <a:outerShdw blurRad="38100" dist="38100" dir="2700000" algn="tl">
                      <a:srgbClr val="000000">
                        <a:alpha val="43137"/>
                      </a:srgbClr>
                    </a:outerShdw>
                  </a:effectLst>
                  <a:latin typeface="Cambria" panose="02040503050406030204" pitchFamily="18" charset="0"/>
                </a:endParaRPr>
              </a:p>
              <a:p>
                <a:r>
                  <a:rPr lang="fr-FR" i="1" dirty="0" smtClean="0">
                    <a:solidFill>
                      <a:schemeClr val="tx1"/>
                    </a:solidFill>
                    <a:latin typeface="Cambria" panose="02040503050406030204" pitchFamily="18" charset="0"/>
                  </a:rPr>
                  <a:t>Il vient donc </a:t>
                </a:r>
                <a14:m>
                  <m:oMath xmlns:m="http://schemas.openxmlformats.org/officeDocument/2006/math">
                    <m:r>
                      <a:rPr lang="fr-FR" b="1" i="1" smtClean="0">
                        <a:solidFill>
                          <a:schemeClr val="tx1"/>
                        </a:solidFill>
                        <a:effectLst>
                          <a:outerShdw blurRad="38100" dist="38100" dir="2700000" algn="tl">
                            <a:srgbClr val="000000">
                              <a:alpha val="43137"/>
                            </a:srgbClr>
                          </a:outerShdw>
                        </a:effectLst>
                        <a:latin typeface="Cambria Math"/>
                      </a:rPr>
                      <m:t>𝒌</m:t>
                    </m:r>
                    <m:r>
                      <a:rPr lang="fr-FR" b="0" i="1" smtClean="0">
                        <a:solidFill>
                          <a:schemeClr val="tx1"/>
                        </a:solidFill>
                        <a:latin typeface="Cambria Math"/>
                      </a:rPr>
                      <m:t>=0,116 </m:t>
                    </m:r>
                    <m:sSup>
                      <m:sSupPr>
                        <m:ctrlPr>
                          <a:rPr lang="fr-FR" b="0" i="1" smtClean="0">
                            <a:solidFill>
                              <a:schemeClr val="tx1"/>
                            </a:solidFill>
                            <a:latin typeface="Cambria Math" panose="02040503050406030204" pitchFamily="18" charset="0"/>
                          </a:rPr>
                        </m:ctrlPr>
                      </m:sSupPr>
                      <m:e>
                        <m:r>
                          <a:rPr lang="fr-FR" b="0" i="1" smtClean="0">
                            <a:solidFill>
                              <a:schemeClr val="tx1"/>
                            </a:solidFill>
                            <a:latin typeface="Cambria Math"/>
                          </a:rPr>
                          <m:t>𝑚𝑜𝑙</m:t>
                        </m:r>
                      </m:e>
                      <m:sup>
                        <m:r>
                          <a:rPr lang="fr-FR" b="0" i="1" smtClean="0">
                            <a:solidFill>
                              <a:schemeClr val="tx1"/>
                            </a:solidFill>
                            <a:latin typeface="Cambria Math"/>
                          </a:rPr>
                          <m:t>2</m:t>
                        </m:r>
                      </m:sup>
                    </m:sSup>
                    <m:sSup>
                      <m:sSupPr>
                        <m:ctrlPr>
                          <a:rPr lang="fr-FR" b="0" i="1" smtClean="0">
                            <a:solidFill>
                              <a:schemeClr val="tx1"/>
                            </a:solidFill>
                            <a:latin typeface="Cambria Math" panose="02040503050406030204" pitchFamily="18" charset="0"/>
                          </a:rPr>
                        </m:ctrlPr>
                      </m:sSupPr>
                      <m:e>
                        <m:r>
                          <a:rPr lang="fr-FR" b="0" i="1" smtClean="0">
                            <a:solidFill>
                              <a:schemeClr val="tx1"/>
                            </a:solidFill>
                            <a:latin typeface="Cambria Math"/>
                          </a:rPr>
                          <m:t>𝐿</m:t>
                        </m:r>
                      </m:e>
                      <m:sup>
                        <m:r>
                          <a:rPr lang="fr-FR" b="0" i="1" smtClean="0">
                            <a:solidFill>
                              <a:schemeClr val="tx1"/>
                            </a:solidFill>
                            <a:latin typeface="Cambria Math"/>
                          </a:rPr>
                          <m:t>−2</m:t>
                        </m:r>
                      </m:sup>
                    </m:sSup>
                    <m:sSup>
                      <m:sSupPr>
                        <m:ctrlPr>
                          <a:rPr lang="fr-FR" b="0" i="1" smtClean="0">
                            <a:solidFill>
                              <a:schemeClr val="tx1"/>
                            </a:solidFill>
                            <a:latin typeface="Cambria Math" panose="02040503050406030204" pitchFamily="18" charset="0"/>
                          </a:rPr>
                        </m:ctrlPr>
                      </m:sSupPr>
                      <m:e>
                        <m:r>
                          <a:rPr lang="fr-FR" b="0" i="1" smtClean="0">
                            <a:solidFill>
                              <a:schemeClr val="tx1"/>
                            </a:solidFill>
                            <a:latin typeface="Cambria Math"/>
                          </a:rPr>
                          <m:t>𝑚𝑖𝑛</m:t>
                        </m:r>
                      </m:e>
                      <m:sup>
                        <m:r>
                          <a:rPr lang="fr-FR" b="0" i="1" smtClean="0">
                            <a:solidFill>
                              <a:schemeClr val="tx1"/>
                            </a:solidFill>
                            <a:latin typeface="Cambria Math"/>
                          </a:rPr>
                          <m:t>−1</m:t>
                        </m:r>
                      </m:sup>
                    </m:sSup>
                  </m:oMath>
                </a14:m>
                <a:endParaRPr lang="fr-FR" i="1" dirty="0" smtClean="0">
                  <a:solidFill>
                    <a:schemeClr val="tx1"/>
                  </a:solidFill>
                  <a:latin typeface="Cambria" panose="02040503050406030204" pitchFamily="18" charset="0"/>
                </a:endParaRPr>
              </a:p>
              <a:p>
                <a:endParaRPr lang="fr-FR" i="1" dirty="0" smtClean="0">
                  <a:solidFill>
                    <a:schemeClr val="tx1"/>
                  </a:solidFill>
                  <a:latin typeface="Cambria" panose="02040503050406030204" pitchFamily="18" charset="0"/>
                </a:endParaRPr>
              </a:p>
              <a:p>
                <a:r>
                  <a:rPr lang="fr-FR" i="1" dirty="0" smtClean="0">
                    <a:solidFill>
                      <a:schemeClr val="tx1"/>
                    </a:solidFill>
                    <a:latin typeface="Cambria" panose="02040503050406030204" pitchFamily="18" charset="0"/>
                  </a:rPr>
                  <a:t>Le taux d’échange est habituellement défini par :</a:t>
                </a:r>
              </a:p>
              <a:p>
                <a:pPr/>
                <a14:m>
                  <m:oMathPara xmlns:m="http://schemas.openxmlformats.org/officeDocument/2006/math">
                    <m:oMathParaPr>
                      <m:jc m:val="centerGroup"/>
                    </m:oMathParaPr>
                    <m:oMath xmlns:m="http://schemas.openxmlformats.org/officeDocument/2006/math">
                      <m:r>
                        <a:rPr lang="fr-FR" b="1" i="1" smtClean="0">
                          <a:solidFill>
                            <a:schemeClr val="tx1"/>
                          </a:solidFill>
                          <a:effectLst>
                            <a:outerShdw blurRad="38100" dist="38100" dir="2700000" algn="tl">
                              <a:srgbClr val="000000">
                                <a:alpha val="43137"/>
                              </a:srgbClr>
                            </a:outerShdw>
                          </a:effectLst>
                          <a:latin typeface="Cambria Math"/>
                        </a:rPr>
                        <m:t>𝑹</m:t>
                      </m:r>
                      <m:r>
                        <a:rPr lang="fr-FR" b="0" i="1" smtClean="0">
                          <a:solidFill>
                            <a:schemeClr val="tx1"/>
                          </a:solidFill>
                          <a:latin typeface="Cambria Math"/>
                        </a:rPr>
                        <m:t>=</m:t>
                      </m:r>
                      <m:r>
                        <a:rPr lang="fr-FR" b="1" i="1" smtClean="0">
                          <a:solidFill>
                            <a:schemeClr val="tx1"/>
                          </a:solidFill>
                          <a:effectLst>
                            <a:outerShdw blurRad="38100" dist="38100" dir="2700000" algn="tl">
                              <a:srgbClr val="000000">
                                <a:alpha val="43137"/>
                              </a:srgbClr>
                            </a:outerShdw>
                          </a:effectLst>
                          <a:latin typeface="Cambria Math"/>
                        </a:rPr>
                        <m:t>𝒌</m:t>
                      </m:r>
                      <m:d>
                        <m:dPr>
                          <m:begChr m:val="["/>
                          <m:endChr m:val="]"/>
                          <m:ctrlPr>
                            <a:rPr lang="fr-FR" b="1" i="1">
                              <a:solidFill>
                                <a:schemeClr val="tx1"/>
                              </a:solidFill>
                              <a:effectLst>
                                <a:outerShdw blurRad="38100" dist="38100" dir="2700000" algn="tl">
                                  <a:srgbClr val="000000">
                                    <a:alpha val="43137"/>
                                  </a:srgbClr>
                                </a:outerShdw>
                              </a:effectLst>
                              <a:latin typeface="Cambria Math" panose="02040503050406030204" pitchFamily="18" charset="0"/>
                              <a:ea typeface="Cambria Math"/>
                            </a:rPr>
                          </m:ctrlPr>
                        </m:dPr>
                        <m:e>
                          <m:sPre>
                            <m:sPrePr>
                              <m:ctrlPr>
                                <a:rPr lang="fr-FR" b="1" i="1">
                                  <a:solidFill>
                                    <a:srgbClr val="0000FF"/>
                                  </a:solidFill>
                                  <a:latin typeface="Cambria Math" panose="02040503050406030204" pitchFamily="18" charset="0"/>
                                  <a:ea typeface="Cambria Math"/>
                                </a:rPr>
                              </m:ctrlPr>
                            </m:sPrePr>
                            <m:sub/>
                            <m:sup>
                              <m:r>
                                <a:rPr lang="fr-FR" b="1" i="1">
                                  <a:solidFill>
                                    <a:srgbClr val="0000FF"/>
                                  </a:solidFill>
                                  <a:latin typeface="Cambria Math"/>
                                </a:rPr>
                                <m:t>𝟐𝟑𝟖</m:t>
                              </m:r>
                            </m:sup>
                            <m:e>
                              <m:r>
                                <a:rPr lang="fr-FR" b="1" i="1">
                                  <a:solidFill>
                                    <a:srgbClr val="0000FF"/>
                                  </a:solidFill>
                                  <a:latin typeface="Cambria Math"/>
                                </a:rPr>
                                <m:t>𝑼</m:t>
                              </m:r>
                              <m:sSubSup>
                                <m:sSubSupPr>
                                  <m:ctrlPr>
                                    <a:rPr lang="fr-FR" b="1" i="1">
                                      <a:solidFill>
                                        <a:srgbClr val="0000FF"/>
                                      </a:solidFill>
                                      <a:latin typeface="Cambria Math" panose="02040503050406030204" pitchFamily="18" charset="0"/>
                                    </a:rPr>
                                  </m:ctrlPr>
                                </m:sSubSupPr>
                                <m:e>
                                  <m:r>
                                    <a:rPr lang="fr-FR" b="1" i="1">
                                      <a:solidFill>
                                        <a:srgbClr val="0000FF"/>
                                      </a:solidFill>
                                      <a:latin typeface="Cambria Math"/>
                                    </a:rPr>
                                    <m:t>𝑶</m:t>
                                  </m:r>
                                </m:e>
                                <m:sub>
                                  <m:r>
                                    <a:rPr lang="fr-FR" b="1" i="1">
                                      <a:solidFill>
                                        <a:srgbClr val="0000FF"/>
                                      </a:solidFill>
                                      <a:latin typeface="Cambria Math"/>
                                    </a:rPr>
                                    <m:t>𝟐</m:t>
                                  </m:r>
                                </m:sub>
                                <m:sup>
                                  <m:r>
                                    <a:rPr lang="fr-FR" b="1" i="1">
                                      <a:solidFill>
                                        <a:srgbClr val="0000FF"/>
                                      </a:solidFill>
                                      <a:latin typeface="Cambria Math"/>
                                    </a:rPr>
                                    <m:t>𝟐</m:t>
                                  </m:r>
                                  <m:r>
                                    <a:rPr lang="fr-FR" b="1" i="1">
                                      <a:solidFill>
                                        <a:srgbClr val="0000FF"/>
                                      </a:solidFill>
                                      <a:latin typeface="Cambria Math"/>
                                    </a:rPr>
                                    <m:t>+</m:t>
                                  </m:r>
                                </m:sup>
                              </m:sSubSup>
                            </m:e>
                          </m:sPre>
                        </m:e>
                      </m:d>
                      <m:r>
                        <a:rPr lang="fr-FR" i="1" dirty="0" smtClean="0">
                          <a:solidFill>
                            <a:schemeClr val="tx1"/>
                          </a:solidFill>
                          <a:latin typeface="Cambria Math"/>
                          <a:ea typeface="Cambria Math"/>
                        </a:rPr>
                        <m:t>×</m:t>
                      </m:r>
                      <m:d>
                        <m:dPr>
                          <m:begChr m:val="["/>
                          <m:endChr m:val="]"/>
                          <m:ctrlPr>
                            <a:rPr lang="fr-FR" i="1" dirty="0">
                              <a:solidFill>
                                <a:schemeClr val="tx1"/>
                              </a:solidFill>
                              <a:latin typeface="Cambria Math" panose="02040503050406030204" pitchFamily="18" charset="0"/>
                            </a:rPr>
                          </m:ctrlPr>
                        </m:dPr>
                        <m:e>
                          <m:sPre>
                            <m:sPrePr>
                              <m:ctrlPr>
                                <a:rPr lang="fr-FR" b="1" i="1">
                                  <a:solidFill>
                                    <a:srgbClr val="FF6600"/>
                                  </a:solidFill>
                                  <a:latin typeface="Cambria Math" panose="02040503050406030204" pitchFamily="18" charset="0"/>
                                  <a:ea typeface="Cambria Math"/>
                                </a:rPr>
                              </m:ctrlPr>
                            </m:sPrePr>
                            <m:sub/>
                            <m:sup>
                              <m:r>
                                <a:rPr lang="fr-FR" b="1" i="1">
                                  <a:solidFill>
                                    <a:srgbClr val="FF6600"/>
                                  </a:solidFill>
                                  <a:latin typeface="Cambria Math"/>
                                </a:rPr>
                                <m:t>𝟐𝟑𝟎</m:t>
                              </m:r>
                            </m:sup>
                            <m:e>
                              <m:sSup>
                                <m:sSupPr>
                                  <m:ctrlPr>
                                    <a:rPr lang="fr-FR" b="1" i="1" smtClean="0">
                                      <a:solidFill>
                                        <a:srgbClr val="FF6600"/>
                                      </a:solidFill>
                                      <a:latin typeface="Cambria Math" panose="02040503050406030204" pitchFamily="18" charset="0"/>
                                    </a:rPr>
                                  </m:ctrlPr>
                                </m:sSupPr>
                                <m:e>
                                  <m:r>
                                    <a:rPr lang="fr-FR" b="1" i="1" smtClean="0">
                                      <a:solidFill>
                                        <a:srgbClr val="FF6600"/>
                                      </a:solidFill>
                                      <a:latin typeface="Cambria Math"/>
                                    </a:rPr>
                                    <m:t>𝑼</m:t>
                                  </m:r>
                                </m:e>
                                <m:sup>
                                  <m:r>
                                    <a:rPr lang="fr-FR" b="1" i="1" smtClean="0">
                                      <a:solidFill>
                                        <a:srgbClr val="FF6600"/>
                                      </a:solidFill>
                                      <a:latin typeface="Cambria Math"/>
                                    </a:rPr>
                                    <m:t>𝟒</m:t>
                                  </m:r>
                                  <m:r>
                                    <a:rPr lang="fr-FR" b="1" i="1" smtClean="0">
                                      <a:solidFill>
                                        <a:srgbClr val="FF6600"/>
                                      </a:solidFill>
                                      <a:latin typeface="Cambria Math"/>
                                    </a:rPr>
                                    <m:t>+</m:t>
                                  </m:r>
                                </m:sup>
                              </m:sSup>
                            </m:e>
                          </m:sPre>
                        </m:e>
                      </m:d>
                    </m:oMath>
                  </m:oMathPara>
                </a14:m>
                <a:endParaRPr lang="fr-FR" i="1" dirty="0" smtClean="0">
                  <a:solidFill>
                    <a:schemeClr val="tx1"/>
                  </a:solidFill>
                  <a:latin typeface="Cambria" panose="02040503050406030204" pitchFamily="18" charset="0"/>
                </a:endParaRPr>
              </a:p>
              <a:p>
                <a:endParaRPr lang="fr-FR" i="1" dirty="0">
                  <a:solidFill>
                    <a:schemeClr val="tx1"/>
                  </a:solidFill>
                  <a:latin typeface="Cambria" panose="02040503050406030204" pitchFamily="18" charset="0"/>
                </a:endParaRPr>
              </a:p>
              <a:p>
                <a:pPr algn="ctr"/>
                <a14:m>
                  <m:oMathPara xmlns:m="http://schemas.openxmlformats.org/officeDocument/2006/math">
                    <m:oMathParaPr>
                      <m:jc m:val="centerGroup"/>
                    </m:oMathParaPr>
                    <m:oMath xmlns:m="http://schemas.openxmlformats.org/officeDocument/2006/math">
                      <m:r>
                        <a:rPr lang="fr-FR" sz="3200" b="1" i="1" smtClean="0">
                          <a:solidFill>
                            <a:srgbClr val="FF0000"/>
                          </a:solidFill>
                          <a:effectLst>
                            <a:outerShdw blurRad="38100" dist="38100" dir="2700000" algn="tl">
                              <a:srgbClr val="000000">
                                <a:alpha val="43137"/>
                              </a:srgbClr>
                            </a:outerShdw>
                          </a:effectLst>
                          <a:latin typeface="Cambria Math"/>
                        </a:rPr>
                        <m:t>𝑹</m:t>
                      </m:r>
                      <m:r>
                        <a:rPr lang="fr-FR" sz="3200" b="0" i="1" smtClean="0">
                          <a:solidFill>
                            <a:srgbClr val="FF0000"/>
                          </a:solidFill>
                          <a:effectLst>
                            <a:outerShdw blurRad="38100" dist="38100" dir="2700000" algn="tl">
                              <a:srgbClr val="000000">
                                <a:alpha val="43137"/>
                              </a:srgbClr>
                            </a:outerShdw>
                          </a:effectLst>
                          <a:latin typeface="Cambria Math"/>
                        </a:rPr>
                        <m:t>=0,73</m:t>
                      </m:r>
                      <m:r>
                        <a:rPr lang="fr-FR" sz="3200" b="0" i="1" smtClean="0">
                          <a:solidFill>
                            <a:srgbClr val="FF0000"/>
                          </a:solidFill>
                          <a:effectLst>
                            <a:outerShdw blurRad="38100" dist="38100" dir="2700000" algn="tl">
                              <a:srgbClr val="000000">
                                <a:alpha val="43137"/>
                              </a:srgbClr>
                            </a:outerShdw>
                          </a:effectLst>
                          <a:latin typeface="Cambria Math"/>
                          <a:ea typeface="Cambria Math"/>
                        </a:rPr>
                        <m:t>×</m:t>
                      </m:r>
                      <m:sSup>
                        <m:sSupPr>
                          <m:ctrlPr>
                            <a:rPr lang="fr-FR" sz="3200" b="0"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a:rPr>
                          </m:ctrlPr>
                        </m:sSupPr>
                        <m:e>
                          <m:r>
                            <a:rPr lang="fr-FR" sz="3200" b="0" i="1" smtClean="0">
                              <a:solidFill>
                                <a:srgbClr val="FF0000"/>
                              </a:solidFill>
                              <a:effectLst>
                                <a:outerShdw blurRad="38100" dist="38100" dir="2700000" algn="tl">
                                  <a:srgbClr val="000000">
                                    <a:alpha val="43137"/>
                                  </a:srgbClr>
                                </a:outerShdw>
                              </a:effectLst>
                              <a:latin typeface="Cambria Math"/>
                              <a:ea typeface="Cambria Math"/>
                            </a:rPr>
                            <m:t>10</m:t>
                          </m:r>
                        </m:e>
                        <m:sup>
                          <m:r>
                            <a:rPr lang="fr-FR" sz="3200" b="0" i="1" smtClean="0">
                              <a:solidFill>
                                <a:srgbClr val="FF0000"/>
                              </a:solidFill>
                              <a:effectLst>
                                <a:outerShdw blurRad="38100" dist="38100" dir="2700000" algn="tl">
                                  <a:srgbClr val="000000">
                                    <a:alpha val="43137"/>
                                  </a:srgbClr>
                                </a:outerShdw>
                              </a:effectLst>
                              <a:latin typeface="Cambria Math"/>
                              <a:ea typeface="Cambria Math"/>
                            </a:rPr>
                            <m:t>−4</m:t>
                          </m:r>
                        </m:sup>
                      </m:sSup>
                      <m:r>
                        <a:rPr lang="fr-FR" sz="3200" b="0" i="1" smtClean="0">
                          <a:solidFill>
                            <a:srgbClr val="FF0000"/>
                          </a:solidFill>
                          <a:effectLst>
                            <a:outerShdw blurRad="38100" dist="38100" dir="2700000" algn="tl">
                              <a:srgbClr val="000000">
                                <a:alpha val="43137"/>
                              </a:srgbClr>
                            </a:outerShdw>
                          </a:effectLst>
                          <a:latin typeface="Cambria Math"/>
                          <a:ea typeface="Cambria Math"/>
                        </a:rPr>
                        <m:t> </m:t>
                      </m:r>
                      <m:r>
                        <a:rPr lang="fr-FR" sz="3200" b="0" i="1" smtClean="0">
                          <a:solidFill>
                            <a:srgbClr val="FF0000"/>
                          </a:solidFill>
                          <a:effectLst>
                            <a:outerShdw blurRad="38100" dist="38100" dir="2700000" algn="tl">
                              <a:srgbClr val="000000">
                                <a:alpha val="43137"/>
                              </a:srgbClr>
                            </a:outerShdw>
                          </a:effectLst>
                          <a:latin typeface="Cambria Math"/>
                          <a:ea typeface="Cambria Math"/>
                        </a:rPr>
                        <m:t>𝑚𝑜𝑙</m:t>
                      </m:r>
                      <m:r>
                        <a:rPr lang="fr-FR" sz="3200" b="0" i="1" smtClean="0">
                          <a:solidFill>
                            <a:srgbClr val="FF0000"/>
                          </a:solidFill>
                          <a:effectLst>
                            <a:outerShdw blurRad="38100" dist="38100" dir="2700000" algn="tl">
                              <a:srgbClr val="000000">
                                <a:alpha val="43137"/>
                              </a:srgbClr>
                            </a:outerShdw>
                          </a:effectLst>
                          <a:latin typeface="Cambria Math"/>
                          <a:ea typeface="Cambria Math"/>
                        </a:rPr>
                        <m:t>.</m:t>
                      </m:r>
                      <m:sSup>
                        <m:sSupPr>
                          <m:ctrlPr>
                            <a:rPr lang="fr-FR" sz="3200" b="0"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a:rPr>
                          </m:ctrlPr>
                        </m:sSupPr>
                        <m:e>
                          <m:r>
                            <a:rPr lang="fr-FR" sz="3200" b="0" i="1" smtClean="0">
                              <a:solidFill>
                                <a:srgbClr val="FF0000"/>
                              </a:solidFill>
                              <a:effectLst>
                                <a:outerShdw blurRad="38100" dist="38100" dir="2700000" algn="tl">
                                  <a:srgbClr val="000000">
                                    <a:alpha val="43137"/>
                                  </a:srgbClr>
                                </a:outerShdw>
                              </a:effectLst>
                              <a:latin typeface="Cambria Math"/>
                              <a:ea typeface="Cambria Math"/>
                            </a:rPr>
                            <m:t>𝑚𝑖𝑛</m:t>
                          </m:r>
                        </m:e>
                        <m:sup>
                          <m:r>
                            <a:rPr lang="fr-FR" sz="3200" b="0" i="1" smtClean="0">
                              <a:solidFill>
                                <a:srgbClr val="FF0000"/>
                              </a:solidFill>
                              <a:effectLst>
                                <a:outerShdw blurRad="38100" dist="38100" dir="2700000" algn="tl">
                                  <a:srgbClr val="000000">
                                    <a:alpha val="43137"/>
                                  </a:srgbClr>
                                </a:outerShdw>
                              </a:effectLst>
                              <a:latin typeface="Cambria Math"/>
                              <a:ea typeface="Cambria Math"/>
                            </a:rPr>
                            <m:t>−1</m:t>
                          </m:r>
                        </m:sup>
                      </m:sSup>
                    </m:oMath>
                  </m:oMathPara>
                </a14:m>
                <a:endParaRPr lang="fr-FR" sz="3200" i="1" dirty="0">
                  <a:solidFill>
                    <a:srgbClr val="FF0000"/>
                  </a:solidFill>
                  <a:latin typeface="Cambria" panose="02040503050406030204" pitchFamily="18" charset="0"/>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519113" y="1192214"/>
                <a:ext cx="8172450" cy="5265736"/>
              </a:xfrm>
              <a:blipFill rotWithShape="1">
                <a:blip r:embed="rId2"/>
                <a:stretch>
                  <a:fillRect l="-2386" t="-1854"/>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34</a:t>
            </a:fld>
            <a:endParaRPr lang="fr-FR"/>
          </a:p>
        </p:txBody>
      </p:sp>
    </p:spTree>
    <p:extLst>
      <p:ext uri="{BB962C8B-B14F-4D97-AF65-F5344CB8AC3E}">
        <p14:creationId xmlns:p14="http://schemas.microsoft.com/office/powerpoint/2010/main" val="64434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Quelques considérations générales</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lstStyle/>
              <a:p>
                <a:pPr>
                  <a:buFont typeface="Arial" panose="020B0604020202020204" pitchFamily="34" charset="0"/>
                  <a:buChar char="•"/>
                </a:pPr>
                <a:r>
                  <a:rPr lang="fr-FR" dirty="0" smtClean="0">
                    <a:solidFill>
                      <a:schemeClr val="tx1"/>
                    </a:solidFill>
                  </a:rPr>
                  <a:t>La justification thermodynamique de l’échange isotopique est une </a:t>
                </a:r>
                <a:r>
                  <a:rPr lang="fr-FR" b="1" u="sng" dirty="0" smtClean="0">
                    <a:solidFill>
                      <a:srgbClr val="FF0000"/>
                    </a:solidFill>
                    <a:effectLst>
                      <a:outerShdw blurRad="38100" dist="38100" dir="2700000" algn="tl">
                        <a:srgbClr val="000000">
                          <a:alpha val="43137"/>
                        </a:srgbClr>
                      </a:outerShdw>
                    </a:effectLst>
                  </a:rPr>
                  <a:t>augmentation de l’entropie à l’équilibre</a:t>
                </a:r>
                <a:r>
                  <a:rPr lang="fr-FR" dirty="0" smtClean="0">
                    <a:solidFill>
                      <a:schemeClr val="tx1"/>
                    </a:solidFill>
                  </a:rPr>
                  <a:t> (quand tous les isotopes sont uniformément distribués parmi tous les réactifs)</a:t>
                </a:r>
              </a:p>
              <a:p>
                <a:pPr marL="0" indent="0"/>
                <a:r>
                  <a:rPr lang="fr-FR" sz="2400" i="1" dirty="0" smtClean="0">
                    <a:solidFill>
                      <a:schemeClr val="tx1"/>
                    </a:solidFill>
                    <a:effectLst>
                      <a:outerShdw blurRad="38100" dist="38100" dir="2700000" algn="tl">
                        <a:srgbClr val="000000">
                          <a:alpha val="43137"/>
                        </a:srgbClr>
                      </a:outerShdw>
                    </a:effectLst>
                    <a:latin typeface="Cambria" panose="02040503050406030204" pitchFamily="18" charset="0"/>
                  </a:rPr>
                  <a:t>Puisque l’état initial et l’état final sont à peu près les mêmes :</a:t>
                </a:r>
              </a:p>
              <a:p>
                <a:pPr marL="0" indent="0" algn="ctr"/>
                <a14:m>
                  <m:oMathPara xmlns:m="http://schemas.openxmlformats.org/officeDocument/2006/math">
                    <m:oMathParaPr>
                      <m:jc m:val="centerGroup"/>
                    </m:oMathParaPr>
                    <m:oMath xmlns:m="http://schemas.openxmlformats.org/officeDocument/2006/math">
                      <m:r>
                        <a:rPr lang="fr-FR" i="1" smtClean="0">
                          <a:solidFill>
                            <a:schemeClr val="tx1"/>
                          </a:solidFill>
                          <a:latin typeface="Cambria Math"/>
                          <a:ea typeface="Cambria Math"/>
                        </a:rPr>
                        <m:t>∆</m:t>
                      </m:r>
                      <m:r>
                        <a:rPr lang="fr-FR" b="0" i="1" smtClean="0">
                          <a:solidFill>
                            <a:schemeClr val="tx1"/>
                          </a:solidFill>
                          <a:latin typeface="Cambria Math"/>
                          <a:ea typeface="Cambria Math"/>
                        </a:rPr>
                        <m:t>𝐺</m:t>
                      </m:r>
                      <m:r>
                        <a:rPr lang="fr-FR" b="0" i="1" smtClean="0">
                          <a:solidFill>
                            <a:schemeClr val="tx1"/>
                          </a:solidFill>
                          <a:latin typeface="Cambria Math"/>
                          <a:ea typeface="Cambria Math"/>
                        </a:rPr>
                        <m:t>=−</m:t>
                      </m:r>
                      <m:r>
                        <a:rPr lang="fr-FR" b="0" i="1" smtClean="0">
                          <a:solidFill>
                            <a:schemeClr val="tx1"/>
                          </a:solidFill>
                          <a:latin typeface="Cambria Math"/>
                          <a:ea typeface="Cambria Math"/>
                        </a:rPr>
                        <m:t>𝑇</m:t>
                      </m:r>
                      <m:r>
                        <a:rPr lang="fr-FR" i="1">
                          <a:solidFill>
                            <a:schemeClr val="tx1"/>
                          </a:solidFill>
                          <a:latin typeface="Cambria Math"/>
                          <a:ea typeface="Cambria Math"/>
                        </a:rPr>
                        <m:t>∆</m:t>
                      </m:r>
                      <m:r>
                        <a:rPr lang="fr-FR" b="0" i="1" smtClean="0">
                          <a:solidFill>
                            <a:schemeClr val="tx1"/>
                          </a:solidFill>
                          <a:latin typeface="Cambria Math"/>
                          <a:ea typeface="Cambria Math"/>
                        </a:rPr>
                        <m:t>𝑆</m:t>
                      </m:r>
                      <m:r>
                        <a:rPr lang="fr-FR" b="0" i="1" smtClean="0">
                          <a:solidFill>
                            <a:schemeClr val="tx1"/>
                          </a:solidFill>
                          <a:latin typeface="Cambria Math"/>
                          <a:ea typeface="Cambria Math"/>
                        </a:rPr>
                        <m:t> ; ∆</m:t>
                      </m:r>
                      <m:r>
                        <a:rPr lang="fr-FR" b="0" i="1" smtClean="0">
                          <a:solidFill>
                            <a:schemeClr val="tx1"/>
                          </a:solidFill>
                          <a:latin typeface="Cambria Math"/>
                          <a:ea typeface="Cambria Math"/>
                        </a:rPr>
                        <m:t>𝐻</m:t>
                      </m:r>
                      <m:r>
                        <a:rPr lang="fr-FR" b="0" i="1" smtClean="0">
                          <a:solidFill>
                            <a:schemeClr val="tx1"/>
                          </a:solidFill>
                          <a:latin typeface="Cambria Math"/>
                          <a:ea typeface="Cambria Math"/>
                        </a:rPr>
                        <m:t> ≃0</m:t>
                      </m:r>
                    </m:oMath>
                  </m:oMathPara>
                </a14:m>
                <a:endParaRPr lang="fr-FR" i="1" dirty="0" smtClean="0">
                  <a:solidFill>
                    <a:schemeClr val="tx1"/>
                  </a:solidFill>
                  <a:latin typeface="Cambria" panose="02040503050406030204" pitchFamily="18" charset="0"/>
                </a:endParaRPr>
              </a:p>
              <a:p>
                <a:pPr>
                  <a:buFont typeface="Arial" panose="020B0604020202020204" pitchFamily="34" charset="0"/>
                  <a:buChar char="•"/>
                </a:pPr>
                <a:r>
                  <a:rPr lang="fr-FR" dirty="0" smtClean="0">
                    <a:solidFill>
                      <a:schemeClr val="tx1"/>
                    </a:solidFill>
                  </a:rPr>
                  <a:t>A l’équilibre, la constante d’échange isotopique est très proche de 1 (</a:t>
                </a:r>
                <a14:m>
                  <m:oMath xmlns:m="http://schemas.openxmlformats.org/officeDocument/2006/math">
                    <m:r>
                      <a:rPr lang="fr-FR" sz="3200" b="1" i="1" smtClean="0">
                        <a:solidFill>
                          <a:srgbClr val="FF0000"/>
                        </a:solidFill>
                        <a:effectLst>
                          <a:outerShdw blurRad="38100" dist="38100" dir="2700000" algn="tl">
                            <a:srgbClr val="000000">
                              <a:alpha val="43137"/>
                            </a:srgbClr>
                          </a:outerShdw>
                        </a:effectLst>
                        <a:latin typeface="Cambria Math"/>
                        <a:ea typeface="Cambria Math"/>
                      </a:rPr>
                      <m:t>𝜶</m:t>
                    </m:r>
                    <m:r>
                      <a:rPr lang="fr-FR" sz="3200" b="1" i="1" smtClean="0">
                        <a:solidFill>
                          <a:srgbClr val="FF0000"/>
                        </a:solidFill>
                        <a:effectLst>
                          <a:outerShdw blurRad="38100" dist="38100" dir="2700000" algn="tl">
                            <a:srgbClr val="000000">
                              <a:alpha val="43137"/>
                            </a:srgbClr>
                          </a:outerShdw>
                        </a:effectLst>
                        <a:latin typeface="Cambria Math"/>
                        <a:ea typeface="Cambria Math"/>
                      </a:rPr>
                      <m:t>=</m:t>
                    </m:r>
                    <m:r>
                      <a:rPr lang="fr-FR" sz="3200" b="1" i="1">
                        <a:solidFill>
                          <a:srgbClr val="FF0000"/>
                        </a:solidFill>
                        <a:effectLst>
                          <a:outerShdw blurRad="38100" dist="38100" dir="2700000" algn="tl">
                            <a:srgbClr val="000000">
                              <a:alpha val="43137"/>
                            </a:srgbClr>
                          </a:outerShdw>
                        </a:effectLst>
                        <a:latin typeface="Cambria Math"/>
                      </a:rPr>
                      <m:t>𝑲</m:t>
                    </m:r>
                    <m:d>
                      <m:dPr>
                        <m:ctrlPr>
                          <a:rPr lang="fr-FR" sz="3200" b="1" i="1" smtClean="0">
                            <a:solidFill>
                              <a:srgbClr val="FF0000"/>
                            </a:solidFill>
                            <a:effectLst>
                              <a:outerShdw blurRad="38100" dist="38100" dir="2700000" algn="tl">
                                <a:srgbClr val="000000">
                                  <a:alpha val="43137"/>
                                </a:srgbClr>
                              </a:outerShdw>
                            </a:effectLst>
                            <a:latin typeface="Cambria Math" panose="02040503050406030204" pitchFamily="18" charset="0"/>
                          </a:rPr>
                        </m:ctrlPr>
                      </m:dPr>
                      <m:e>
                        <m:r>
                          <a:rPr lang="fr-FR" sz="3200" b="1" i="1" smtClean="0">
                            <a:solidFill>
                              <a:srgbClr val="FF0000"/>
                            </a:solidFill>
                            <a:effectLst>
                              <a:outerShdw blurRad="38100" dist="38100" dir="2700000" algn="tl">
                                <a:srgbClr val="000000">
                                  <a:alpha val="43137"/>
                                </a:srgbClr>
                              </a:outerShdw>
                            </a:effectLst>
                            <a:latin typeface="Cambria Math"/>
                          </a:rPr>
                          <m:t>𝑻</m:t>
                        </m:r>
                      </m:e>
                    </m:d>
                    <m:r>
                      <a:rPr lang="fr-FR" sz="3200" b="1" i="1" smtClean="0">
                        <a:solidFill>
                          <a:srgbClr val="FF0000"/>
                        </a:solidFill>
                        <a:effectLst>
                          <a:outerShdw blurRad="38100" dist="38100" dir="2700000" algn="tl">
                            <a:srgbClr val="000000">
                              <a:alpha val="43137"/>
                            </a:srgbClr>
                          </a:outerShdw>
                        </a:effectLst>
                        <a:latin typeface="Cambria Math"/>
                        <a:ea typeface="Cambria Math"/>
                      </a:rPr>
                      <m:t>≈</m:t>
                    </m:r>
                    <m:r>
                      <a:rPr lang="fr-FR" sz="3200" b="1" i="1" smtClean="0">
                        <a:solidFill>
                          <a:srgbClr val="FF0000"/>
                        </a:solidFill>
                        <a:effectLst>
                          <a:outerShdw blurRad="38100" dist="38100" dir="2700000" algn="tl">
                            <a:srgbClr val="000000">
                              <a:alpha val="43137"/>
                            </a:srgbClr>
                          </a:outerShdw>
                        </a:effectLst>
                        <a:latin typeface="Cambria Math"/>
                        <a:ea typeface="Cambria Math"/>
                      </a:rPr>
                      <m:t>𝟏</m:t>
                    </m:r>
                  </m:oMath>
                </a14:m>
                <a:r>
                  <a:rPr lang="fr-FR" dirty="0" smtClean="0">
                    <a:solidFill>
                      <a:schemeClr val="tx1"/>
                    </a:solidFill>
                  </a:rPr>
                  <a:t>)</a:t>
                </a:r>
              </a:p>
              <a:p>
                <a:pPr>
                  <a:buFont typeface="Arial" panose="020B0604020202020204" pitchFamily="34" charset="0"/>
                  <a:buChar char="•"/>
                </a:pPr>
                <a:r>
                  <a:rPr lang="fr-FR" dirty="0" smtClean="0">
                    <a:solidFill>
                      <a:schemeClr val="tx1"/>
                    </a:solidFill>
                  </a:rPr>
                  <a:t>Les cinétiques d’échange isotopique sont des cinétiques du premier-ordre</a:t>
                </a:r>
                <a:endParaRPr lang="fr-FR" dirty="0">
                  <a:solidFill>
                    <a:schemeClr val="tx1"/>
                  </a:solidFill>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1">
                <a:blip r:embed="rId2"/>
                <a:stretch>
                  <a:fillRect l="-2388" t="-1963" r="-3060"/>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35</a:t>
            </a:fld>
            <a:endParaRPr lang="fr-FR"/>
          </a:p>
        </p:txBody>
      </p:sp>
    </p:spTree>
    <p:extLst>
      <p:ext uri="{BB962C8B-B14F-4D97-AF65-F5344CB8AC3E}">
        <p14:creationId xmlns:p14="http://schemas.microsoft.com/office/powerpoint/2010/main" val="7100890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Fractionnement isotopique cinétique</a:t>
            </a:r>
            <a:endParaRPr lang="fr-FR" dirty="0"/>
          </a:p>
        </p:txBody>
      </p:sp>
      <p:sp>
        <p:nvSpPr>
          <p:cNvPr id="3" name="Espace réservé du contenu 2"/>
          <p:cNvSpPr>
            <a:spLocks noGrp="1"/>
          </p:cNvSpPr>
          <p:nvPr>
            <p:ph idx="1"/>
          </p:nvPr>
        </p:nvSpPr>
        <p:spPr/>
        <p:txBody>
          <a:bodyPr/>
          <a:lstStyle/>
          <a:p>
            <a:pPr marL="6350" indent="-6350"/>
            <a:r>
              <a:rPr lang="fr-FR" dirty="0" smtClean="0">
                <a:solidFill>
                  <a:schemeClr val="tx1"/>
                </a:solidFill>
              </a:rPr>
              <a:t>Le fractionnement cinétique concerne des réactions (bio)chimiques irréversibles et est défini comme le rapport entre les rapports </a:t>
            </a:r>
            <a:r>
              <a:rPr lang="fr-FR" dirty="0">
                <a:solidFill>
                  <a:schemeClr val="tx1"/>
                </a:solidFill>
              </a:rPr>
              <a:t>isotopiques du composé d’origine et le nouveau composé formé. </a:t>
            </a:r>
            <a:r>
              <a:rPr lang="fr-FR" b="1" dirty="0"/>
              <a:t>(le nouveau par rapport à l’ancien</a:t>
            </a:r>
            <a:r>
              <a:rPr lang="fr-FR" b="1" dirty="0" smtClean="0"/>
              <a:t>)</a:t>
            </a:r>
          </a:p>
          <a:p>
            <a:pPr marL="457200" indent="-457200">
              <a:buFont typeface="Arial" panose="020B0604020202020204" pitchFamily="34" charset="0"/>
              <a:buChar char="•"/>
            </a:pPr>
            <a:r>
              <a:rPr lang="fr-FR" i="1" dirty="0">
                <a:solidFill>
                  <a:schemeClr val="tx1"/>
                </a:solidFill>
                <a:effectLst>
                  <a:outerShdw blurRad="38100" dist="38100" dir="2700000" algn="tl">
                    <a:srgbClr val="000000">
                      <a:alpha val="43137"/>
                    </a:srgbClr>
                  </a:outerShdw>
                </a:effectLst>
              </a:rPr>
              <a:t>Les effets isotopiques cinétiques sont généralement plus importants que les effets isotopiques d’équilibre</a:t>
            </a:r>
            <a:r>
              <a:rPr lang="fr-FR" i="1" dirty="0" smtClean="0">
                <a:solidFill>
                  <a:schemeClr val="tx1"/>
                </a:solidFill>
                <a:effectLst>
                  <a:outerShdw blurRad="38100" dist="38100" dir="2700000" algn="tl">
                    <a:srgbClr val="000000">
                      <a:alpha val="43137"/>
                    </a:srgbClr>
                  </a:outerShdw>
                </a:effectLst>
              </a:rPr>
              <a:t>.</a:t>
            </a:r>
          </a:p>
          <a:p>
            <a:pPr marL="457200" indent="-457200">
              <a:buFont typeface="Arial" panose="020B0604020202020204" pitchFamily="34" charset="0"/>
              <a:buChar char="•"/>
            </a:pPr>
            <a:r>
              <a:rPr lang="fr-FR" i="1" dirty="0" smtClean="0">
                <a:solidFill>
                  <a:schemeClr val="tx1"/>
                </a:solidFill>
                <a:effectLst>
                  <a:outerShdw blurRad="38100" dist="38100" dir="2700000" algn="tl">
                    <a:srgbClr val="000000">
                      <a:alpha val="43137"/>
                    </a:srgbClr>
                  </a:outerShdw>
                </a:effectLst>
              </a:rPr>
              <a:t>A l’instar des effets d’équilibre, ils </a:t>
            </a:r>
            <a:r>
              <a:rPr lang="fr-FR" i="1" dirty="0">
                <a:solidFill>
                  <a:schemeClr val="tx1"/>
                </a:solidFill>
                <a:effectLst>
                  <a:outerShdw blurRad="38100" dist="38100" dir="2700000" algn="tl">
                    <a:srgbClr val="000000">
                      <a:alpha val="43137"/>
                    </a:srgbClr>
                  </a:outerShdw>
                </a:effectLst>
              </a:rPr>
              <a:t>diminuent de manière exponentielle avec l’augmentation de la température </a:t>
            </a:r>
            <a:endParaRPr lang="fr-FR" b="1" i="1" dirty="0" smtClean="0">
              <a:solidFill>
                <a:schemeClr val="tx1"/>
              </a:solidFill>
              <a:effectLst>
                <a:outerShdw blurRad="38100" dist="38100" dir="2700000" algn="tl">
                  <a:srgbClr val="000000">
                    <a:alpha val="43137"/>
                  </a:srgbClr>
                </a:outerShdw>
              </a:effectLst>
            </a:endParaRPr>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36</a:t>
            </a:fld>
            <a:endParaRPr lang="fr-FR"/>
          </a:p>
        </p:txBody>
      </p:sp>
    </p:spTree>
    <p:extLst>
      <p:ext uri="{BB962C8B-B14F-4D97-AF65-F5344CB8AC3E}">
        <p14:creationId xmlns:p14="http://schemas.microsoft.com/office/powerpoint/2010/main" val="13836837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Fractionnement cinétique - causes</a:t>
            </a:r>
            <a:endParaRPr lang="fr-FR" dirty="0"/>
          </a:p>
        </p:txBody>
      </p:sp>
      <p:sp>
        <p:nvSpPr>
          <p:cNvPr id="3" name="Espace réservé du contenu 2"/>
          <p:cNvSpPr>
            <a:spLocks noGrp="1"/>
          </p:cNvSpPr>
          <p:nvPr>
            <p:ph idx="1"/>
          </p:nvPr>
        </p:nvSpPr>
        <p:spPr/>
        <p:txBody>
          <a:bodyPr/>
          <a:lstStyle/>
          <a:p>
            <a:pPr>
              <a:buFont typeface="Arial" panose="020B0604020202020204" pitchFamily="34" charset="0"/>
              <a:buChar char="•"/>
            </a:pPr>
            <a:r>
              <a:rPr lang="fr-FR" sz="2400" dirty="0">
                <a:solidFill>
                  <a:schemeClr val="tx1"/>
                </a:solidFill>
              </a:rPr>
              <a:t>les molécules contenant les </a:t>
            </a:r>
            <a:r>
              <a:rPr lang="fr-FR" sz="2400" dirty="0" smtClean="0">
                <a:solidFill>
                  <a:schemeClr val="tx1"/>
                </a:solidFill>
              </a:rPr>
              <a:t>isotopes plus </a:t>
            </a:r>
            <a:r>
              <a:rPr lang="fr-FR" sz="2400" dirty="0">
                <a:solidFill>
                  <a:schemeClr val="tx1"/>
                </a:solidFill>
              </a:rPr>
              <a:t>légers sont plus mobiles que </a:t>
            </a:r>
            <a:r>
              <a:rPr lang="fr-FR" sz="2400" dirty="0" smtClean="0">
                <a:solidFill>
                  <a:schemeClr val="tx1"/>
                </a:solidFill>
              </a:rPr>
              <a:t>celles </a:t>
            </a:r>
            <a:r>
              <a:rPr lang="fr-FR" sz="2400" dirty="0">
                <a:solidFill>
                  <a:schemeClr val="tx1"/>
                </a:solidFill>
              </a:rPr>
              <a:t>contenant les isotopes </a:t>
            </a:r>
            <a:r>
              <a:rPr lang="fr-FR" sz="2400" dirty="0" smtClean="0">
                <a:solidFill>
                  <a:schemeClr val="tx1"/>
                </a:solidFill>
              </a:rPr>
              <a:t>lourds</a:t>
            </a:r>
            <a:endParaRPr lang="fr-FR" sz="2400" dirty="0">
              <a:solidFill>
                <a:schemeClr val="tx1"/>
              </a:solidFill>
            </a:endParaRPr>
          </a:p>
          <a:p>
            <a:pPr>
              <a:buFont typeface="Arial" panose="020B0604020202020204" pitchFamily="34" charset="0"/>
              <a:buChar char="•"/>
            </a:pPr>
            <a:r>
              <a:rPr lang="fr-FR" sz="2400" dirty="0">
                <a:solidFill>
                  <a:schemeClr val="tx1"/>
                </a:solidFill>
              </a:rPr>
              <a:t>l</a:t>
            </a:r>
            <a:r>
              <a:rPr lang="fr-FR" sz="2400" dirty="0" smtClean="0">
                <a:solidFill>
                  <a:schemeClr val="tx1"/>
                </a:solidFill>
              </a:rPr>
              <a:t>es liaisons </a:t>
            </a:r>
            <a:r>
              <a:rPr lang="fr-FR" sz="2400" dirty="0">
                <a:solidFill>
                  <a:schemeClr val="tx1"/>
                </a:solidFill>
              </a:rPr>
              <a:t>chimiques </a:t>
            </a:r>
            <a:r>
              <a:rPr lang="fr-FR" sz="2400" dirty="0" smtClean="0">
                <a:solidFill>
                  <a:schemeClr val="tx1"/>
                </a:solidFill>
              </a:rPr>
              <a:t>sont </a:t>
            </a:r>
            <a:r>
              <a:rPr lang="fr-FR" sz="2400" dirty="0">
                <a:solidFill>
                  <a:schemeClr val="tx1"/>
                </a:solidFill>
              </a:rPr>
              <a:t>plus fortes avec les </a:t>
            </a:r>
            <a:r>
              <a:rPr lang="fr-FR" sz="2400" dirty="0" smtClean="0">
                <a:solidFill>
                  <a:schemeClr val="tx1"/>
                </a:solidFill>
              </a:rPr>
              <a:t>atomes lourds </a:t>
            </a:r>
            <a:r>
              <a:rPr lang="fr-FR" sz="2400" dirty="0">
                <a:solidFill>
                  <a:schemeClr val="tx1"/>
                </a:solidFill>
              </a:rPr>
              <a:t>qu’avec les atomes </a:t>
            </a:r>
            <a:r>
              <a:rPr lang="fr-FR" sz="2400" dirty="0" smtClean="0">
                <a:solidFill>
                  <a:schemeClr val="tx1"/>
                </a:solidFill>
              </a:rPr>
              <a:t>légers correspondants</a:t>
            </a:r>
          </a:p>
          <a:p>
            <a:pPr lvl="1">
              <a:buFont typeface="Arial" panose="020B0604020202020204" pitchFamily="34" charset="0"/>
              <a:buChar char="•"/>
            </a:pPr>
            <a:r>
              <a:rPr lang="fr-FR" dirty="0" smtClean="0">
                <a:solidFill>
                  <a:schemeClr val="tx1"/>
                </a:solidFill>
              </a:rPr>
              <a:t>Ex</a:t>
            </a:r>
            <a:r>
              <a:rPr lang="fr-FR" dirty="0">
                <a:solidFill>
                  <a:schemeClr val="tx1"/>
                </a:solidFill>
              </a:rPr>
              <a:t>:  </a:t>
            </a:r>
            <a:r>
              <a:rPr lang="fr-FR" i="1" dirty="0">
                <a:solidFill>
                  <a:schemeClr val="tx1"/>
                </a:solidFill>
                <a:latin typeface="Cambria" panose="02040503050406030204" pitchFamily="18" charset="0"/>
              </a:rPr>
              <a:t>la probabilité de rupture </a:t>
            </a:r>
            <a:r>
              <a:rPr lang="fr-FR" i="1" dirty="0" smtClean="0">
                <a:solidFill>
                  <a:schemeClr val="tx1"/>
                </a:solidFill>
                <a:latin typeface="Cambria" panose="02040503050406030204" pitchFamily="18" charset="0"/>
              </a:rPr>
              <a:t>de </a:t>
            </a:r>
            <a:r>
              <a:rPr lang="fr-FR" i="1" dirty="0">
                <a:solidFill>
                  <a:schemeClr val="tx1"/>
                </a:solidFill>
                <a:latin typeface="Cambria" panose="02040503050406030204" pitchFamily="18" charset="0"/>
              </a:rPr>
              <a:t>liaison est plus </a:t>
            </a:r>
            <a:r>
              <a:rPr lang="fr-FR" i="1" dirty="0" smtClean="0">
                <a:solidFill>
                  <a:schemeClr val="tx1"/>
                </a:solidFill>
                <a:latin typeface="Cambria" panose="02040503050406030204" pitchFamily="18" charset="0"/>
              </a:rPr>
              <a:t>grande </a:t>
            </a:r>
            <a:r>
              <a:rPr lang="fr-FR" i="1" dirty="0">
                <a:solidFill>
                  <a:schemeClr val="tx1"/>
                </a:solidFill>
                <a:latin typeface="Cambria" panose="02040503050406030204" pitchFamily="18" charset="0"/>
              </a:rPr>
              <a:t>pour l’isotope </a:t>
            </a:r>
            <a:r>
              <a:rPr lang="fr-FR" i="1" dirty="0" smtClean="0">
                <a:solidFill>
                  <a:schemeClr val="tx1"/>
                </a:solidFill>
                <a:latin typeface="Cambria" panose="02040503050406030204" pitchFamily="18" charset="0"/>
              </a:rPr>
              <a:t>X (</a:t>
            </a:r>
            <a:r>
              <a:rPr lang="fr-FR" i="1" dirty="0" smtClean="0">
                <a:solidFill>
                  <a:srgbClr val="0000FF"/>
                </a:solidFill>
                <a:effectLst>
                  <a:outerShdw blurRad="38100" dist="38100" dir="2700000" algn="tl">
                    <a:srgbClr val="000000">
                      <a:alpha val="43137"/>
                    </a:srgbClr>
                  </a:outerShdw>
                </a:effectLst>
                <a:latin typeface="Cambria" panose="02040503050406030204" pitchFamily="18" charset="0"/>
              </a:rPr>
              <a:t>léger</a:t>
            </a:r>
            <a:r>
              <a:rPr lang="fr-FR" i="1" dirty="0" smtClean="0">
                <a:solidFill>
                  <a:schemeClr val="tx1"/>
                </a:solidFill>
                <a:latin typeface="Cambria" panose="02040503050406030204" pitchFamily="18" charset="0"/>
              </a:rPr>
              <a:t>) </a:t>
            </a:r>
            <a:r>
              <a:rPr lang="fr-FR" i="1" dirty="0">
                <a:solidFill>
                  <a:schemeClr val="tx1"/>
                </a:solidFill>
                <a:latin typeface="Cambria" panose="02040503050406030204" pitchFamily="18" charset="0"/>
              </a:rPr>
              <a:t>que pour le même composé contenant </a:t>
            </a:r>
            <a:r>
              <a:rPr lang="fr-FR" i="1" baseline="30000" dirty="0" smtClean="0">
                <a:solidFill>
                  <a:schemeClr val="tx1"/>
                </a:solidFill>
                <a:latin typeface="Cambria" panose="02040503050406030204" pitchFamily="18" charset="0"/>
              </a:rPr>
              <a:t>*</a:t>
            </a:r>
            <a:r>
              <a:rPr lang="fr-FR" i="1" dirty="0" smtClean="0">
                <a:solidFill>
                  <a:schemeClr val="tx1"/>
                </a:solidFill>
                <a:latin typeface="Cambria" panose="02040503050406030204" pitchFamily="18" charset="0"/>
              </a:rPr>
              <a:t>X (</a:t>
            </a:r>
            <a:r>
              <a:rPr lang="fr-FR" i="1" dirty="0" smtClean="0">
                <a:solidFill>
                  <a:srgbClr val="0000FF"/>
                </a:solidFill>
                <a:effectLst>
                  <a:outerShdw blurRad="38100" dist="38100" dir="2700000" algn="tl">
                    <a:srgbClr val="000000">
                      <a:alpha val="43137"/>
                    </a:srgbClr>
                  </a:outerShdw>
                </a:effectLst>
                <a:latin typeface="Cambria" panose="02040503050406030204" pitchFamily="18" charset="0"/>
              </a:rPr>
              <a:t>lourd</a:t>
            </a:r>
            <a:r>
              <a:rPr lang="fr-FR" i="1" dirty="0" smtClean="0">
                <a:solidFill>
                  <a:schemeClr val="tx1"/>
                </a:solidFill>
                <a:latin typeface="Cambria" panose="02040503050406030204" pitchFamily="18" charset="0"/>
              </a:rPr>
              <a:t>). Si  </a:t>
            </a:r>
            <a:r>
              <a:rPr lang="fr-FR" i="1" dirty="0">
                <a:solidFill>
                  <a:schemeClr val="tx1"/>
                </a:solidFill>
                <a:latin typeface="Cambria" panose="02040503050406030204" pitchFamily="18" charset="0"/>
              </a:rPr>
              <a:t>au  cours  d’une  réaction  </a:t>
            </a:r>
            <a:r>
              <a:rPr lang="fr-FR" i="1" dirty="0" smtClean="0">
                <a:solidFill>
                  <a:schemeClr val="tx1"/>
                </a:solidFill>
                <a:latin typeface="Cambria" panose="02040503050406030204" pitchFamily="18" charset="0"/>
              </a:rPr>
              <a:t>chimique</a:t>
            </a:r>
            <a:r>
              <a:rPr lang="fr-FR" i="1" dirty="0">
                <a:solidFill>
                  <a:schemeClr val="tx1"/>
                </a:solidFill>
                <a:latin typeface="Cambria" panose="02040503050406030204" pitchFamily="18" charset="0"/>
              </a:rPr>
              <a:t>,  il  y  a  une  étape  de  </a:t>
            </a:r>
            <a:r>
              <a:rPr lang="fr-FR" i="1" dirty="0" smtClean="0">
                <a:solidFill>
                  <a:schemeClr val="tx1"/>
                </a:solidFill>
                <a:latin typeface="Cambria" panose="02040503050406030204" pitchFamily="18" charset="0"/>
              </a:rPr>
              <a:t>rupture  </a:t>
            </a:r>
            <a:r>
              <a:rPr lang="fr-FR" i="1" dirty="0">
                <a:solidFill>
                  <a:schemeClr val="tx1"/>
                </a:solidFill>
                <a:latin typeface="Cambria" panose="02040503050406030204" pitchFamily="18" charset="0"/>
              </a:rPr>
              <a:t>d’une  liaison  </a:t>
            </a:r>
            <a:r>
              <a:rPr lang="fr-FR" i="1" dirty="0" smtClean="0">
                <a:solidFill>
                  <a:schemeClr val="tx1"/>
                </a:solidFill>
                <a:latin typeface="Cambria" panose="02040503050406030204" pitchFamily="18" charset="0"/>
              </a:rPr>
              <a:t>Y-X,  très probablement </a:t>
            </a:r>
            <a:r>
              <a:rPr lang="fr-FR" i="1" dirty="0">
                <a:solidFill>
                  <a:schemeClr val="tx1"/>
                </a:solidFill>
                <a:latin typeface="Cambria" panose="02040503050406030204" pitchFamily="18" charset="0"/>
              </a:rPr>
              <a:t>le produit final </a:t>
            </a:r>
            <a:r>
              <a:rPr lang="fr-FR" b="1" i="1" dirty="0">
                <a:solidFill>
                  <a:srgbClr val="FF0000"/>
                </a:solidFill>
                <a:effectLst>
                  <a:outerShdw blurRad="38100" dist="38100" dir="2700000" algn="tl">
                    <a:srgbClr val="000000">
                      <a:alpha val="43137"/>
                    </a:srgbClr>
                  </a:outerShdw>
                </a:effectLst>
                <a:latin typeface="Cambria" panose="02040503050406030204" pitchFamily="18" charset="0"/>
              </a:rPr>
              <a:t>sera appauvri en </a:t>
            </a:r>
            <a:r>
              <a:rPr lang="fr-FR" b="1" i="1" baseline="30000" dirty="0" smtClean="0">
                <a:solidFill>
                  <a:srgbClr val="FF0000"/>
                </a:solidFill>
                <a:effectLst>
                  <a:outerShdw blurRad="38100" dist="38100" dir="2700000" algn="tl">
                    <a:srgbClr val="000000">
                      <a:alpha val="43137"/>
                    </a:srgbClr>
                  </a:outerShdw>
                </a:effectLst>
                <a:latin typeface="Cambria" panose="02040503050406030204" pitchFamily="18" charset="0"/>
              </a:rPr>
              <a:t>*</a:t>
            </a:r>
            <a:r>
              <a:rPr lang="fr-FR" b="1" i="1" dirty="0" smtClean="0">
                <a:solidFill>
                  <a:srgbClr val="FF0000"/>
                </a:solidFill>
                <a:effectLst>
                  <a:outerShdw blurRad="38100" dist="38100" dir="2700000" algn="tl">
                    <a:srgbClr val="000000">
                      <a:alpha val="43137"/>
                    </a:srgbClr>
                  </a:outerShdw>
                </a:effectLst>
                <a:latin typeface="Cambria" panose="02040503050406030204" pitchFamily="18" charset="0"/>
              </a:rPr>
              <a:t>X </a:t>
            </a:r>
            <a:r>
              <a:rPr lang="fr-FR" i="1" dirty="0">
                <a:solidFill>
                  <a:schemeClr val="tx1"/>
                </a:solidFill>
                <a:latin typeface="Cambria" panose="02040503050406030204" pitchFamily="18" charset="0"/>
              </a:rPr>
              <a:t>par rapport au produit de départ</a:t>
            </a:r>
            <a:endParaRPr lang="fr-FR" i="1" dirty="0" smtClean="0">
              <a:solidFill>
                <a:schemeClr val="tx1"/>
              </a:solidFill>
              <a:latin typeface="Cambria" panose="02040503050406030204" pitchFamily="18" charset="0"/>
            </a:endParaRPr>
          </a:p>
          <a:p>
            <a:pPr>
              <a:buFont typeface="Arial" panose="020B0604020202020204" pitchFamily="34" charset="0"/>
              <a:buChar char="•"/>
            </a:pPr>
            <a:endParaRPr lang="fr-FR" dirty="0">
              <a:solidFill>
                <a:schemeClr val="tx1"/>
              </a:solidFill>
            </a:endParaRPr>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37</a:t>
            </a:fld>
            <a:endParaRPr lang="fr-FR"/>
          </a:p>
        </p:txBody>
      </p:sp>
      <mc:AlternateContent xmlns:mc="http://schemas.openxmlformats.org/markup-compatibility/2006" xmlns:a14="http://schemas.microsoft.com/office/drawing/2010/main">
        <mc:Choice Requires="a14">
          <p:sp>
            <p:nvSpPr>
              <p:cNvPr id="7" name="ZoneTexte 6"/>
              <p:cNvSpPr txBox="1"/>
              <p:nvPr/>
            </p:nvSpPr>
            <p:spPr>
              <a:xfrm>
                <a:off x="1857376" y="4914900"/>
                <a:ext cx="3705224" cy="13653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fr-FR" sz="2800" i="1" smtClean="0">
                              <a:latin typeface="Cambria Math" panose="02040503050406030204" pitchFamily="18" charset="0"/>
                            </a:rPr>
                          </m:ctrlPr>
                        </m:fPr>
                        <m:num>
                          <m:r>
                            <a:rPr lang="fr-FR" sz="2800" b="0" i="1" smtClean="0">
                              <a:latin typeface="Cambria Math"/>
                            </a:rPr>
                            <m:t>𝑘</m:t>
                          </m:r>
                        </m:num>
                        <m:den>
                          <m:sSup>
                            <m:sSupPr>
                              <m:ctrlPr>
                                <a:rPr lang="fr-FR" sz="2800" i="1" smtClean="0">
                                  <a:latin typeface="Cambria Math" panose="02040503050406030204" pitchFamily="18" charset="0"/>
                                </a:rPr>
                              </m:ctrlPr>
                            </m:sSupPr>
                            <m:e>
                              <m:r>
                                <a:rPr lang="fr-FR" sz="2800" b="0" i="1" smtClean="0">
                                  <a:latin typeface="Cambria Math"/>
                                </a:rPr>
                                <m:t>𝑘</m:t>
                              </m:r>
                            </m:e>
                            <m:sup>
                              <m:r>
                                <a:rPr lang="fr-FR" sz="2800" b="0" i="1" smtClean="0">
                                  <a:latin typeface="Cambria Math"/>
                                </a:rPr>
                                <m:t>∗</m:t>
                              </m:r>
                            </m:sup>
                          </m:sSup>
                        </m:den>
                      </m:f>
                      <m:r>
                        <a:rPr lang="fr-FR" sz="2800" b="0" i="1" smtClean="0">
                          <a:latin typeface="Cambria Math"/>
                        </a:rPr>
                        <m:t>=</m:t>
                      </m:r>
                      <m:rad>
                        <m:radPr>
                          <m:degHide m:val="on"/>
                          <m:ctrlPr>
                            <a:rPr lang="fr-FR" sz="2800" b="0" i="1" smtClean="0">
                              <a:latin typeface="Cambria Math" panose="02040503050406030204" pitchFamily="18" charset="0"/>
                            </a:rPr>
                          </m:ctrlPr>
                        </m:radPr>
                        <m:deg/>
                        <m:e>
                          <m:f>
                            <m:fPr>
                              <m:ctrlPr>
                                <a:rPr lang="fr-FR" sz="2800" b="0" i="1" smtClean="0">
                                  <a:latin typeface="Cambria Math" panose="02040503050406030204" pitchFamily="18" charset="0"/>
                                </a:rPr>
                              </m:ctrlPr>
                            </m:fPr>
                            <m:num>
                              <m:sSup>
                                <m:sSupPr>
                                  <m:ctrlPr>
                                    <a:rPr lang="fr-FR" sz="2800" b="0" i="1" smtClean="0">
                                      <a:latin typeface="Cambria Math" panose="02040503050406030204" pitchFamily="18" charset="0"/>
                                    </a:rPr>
                                  </m:ctrlPr>
                                </m:sSupPr>
                                <m:e>
                                  <m:r>
                                    <a:rPr lang="fr-FR" sz="2800" b="0" i="1" smtClean="0">
                                      <a:latin typeface="Cambria Math"/>
                                      <a:ea typeface="Cambria Math"/>
                                    </a:rPr>
                                    <m:t>𝜇</m:t>
                                  </m:r>
                                </m:e>
                                <m:sup>
                                  <m:r>
                                    <a:rPr lang="fr-FR" sz="2800" b="0" i="1" smtClean="0">
                                      <a:latin typeface="Cambria Math"/>
                                    </a:rPr>
                                    <m:t>∗</m:t>
                                  </m:r>
                                </m:sup>
                              </m:sSup>
                            </m:num>
                            <m:den>
                              <m:r>
                                <a:rPr lang="fr-FR" sz="2800" b="0" i="1" smtClean="0">
                                  <a:latin typeface="Cambria Math"/>
                                  <a:ea typeface="Cambria Math"/>
                                </a:rPr>
                                <m:t>𝜇</m:t>
                              </m:r>
                            </m:den>
                          </m:f>
                        </m:e>
                      </m:rad>
                      <m:sSup>
                        <m:sSupPr>
                          <m:ctrlPr>
                            <a:rPr lang="fr-FR" sz="2800" b="0" i="1" smtClean="0">
                              <a:latin typeface="Cambria Math" panose="02040503050406030204" pitchFamily="18" charset="0"/>
                            </a:rPr>
                          </m:ctrlPr>
                        </m:sSupPr>
                        <m:e>
                          <m:r>
                            <a:rPr lang="fr-FR" sz="2800" b="0" i="1" smtClean="0">
                              <a:latin typeface="Cambria Math"/>
                            </a:rPr>
                            <m:t>𝑒</m:t>
                          </m:r>
                        </m:e>
                        <m:sup>
                          <m:r>
                            <a:rPr lang="fr-FR" sz="2800" b="0" i="1" smtClean="0">
                              <a:latin typeface="Cambria Math"/>
                            </a:rPr>
                            <m:t>−</m:t>
                          </m:r>
                          <m:f>
                            <m:fPr>
                              <m:ctrlPr>
                                <a:rPr lang="fr-FR" sz="2800" b="0" i="1" smtClean="0">
                                  <a:latin typeface="Cambria Math" panose="02040503050406030204" pitchFamily="18" charset="0"/>
                                </a:rPr>
                              </m:ctrlPr>
                            </m:fPr>
                            <m:num>
                              <m:d>
                                <m:dPr>
                                  <m:ctrlPr>
                                    <a:rPr lang="fr-FR" sz="2800" b="0" i="1" smtClean="0">
                                      <a:latin typeface="Cambria Math" panose="02040503050406030204" pitchFamily="18" charset="0"/>
                                    </a:rPr>
                                  </m:ctrlPr>
                                </m:dPr>
                                <m:e>
                                  <m:r>
                                    <a:rPr lang="fr-FR" sz="2800" b="0" i="1" smtClean="0">
                                      <a:latin typeface="Cambria Math"/>
                                    </a:rPr>
                                    <m:t>𝐸</m:t>
                                  </m:r>
                                  <m:r>
                                    <a:rPr lang="fr-FR" sz="2800" b="0" i="1" smtClean="0">
                                      <a:latin typeface="Cambria Math"/>
                                    </a:rPr>
                                    <m:t>−</m:t>
                                  </m:r>
                                  <m:sSup>
                                    <m:sSupPr>
                                      <m:ctrlPr>
                                        <a:rPr lang="fr-FR" sz="2800" b="0" i="1" smtClean="0">
                                          <a:latin typeface="Cambria Math" panose="02040503050406030204" pitchFamily="18" charset="0"/>
                                        </a:rPr>
                                      </m:ctrlPr>
                                    </m:sSupPr>
                                    <m:e>
                                      <m:r>
                                        <a:rPr lang="fr-FR" sz="2800" b="0" i="1" smtClean="0">
                                          <a:latin typeface="Cambria Math"/>
                                        </a:rPr>
                                        <m:t>𝐸</m:t>
                                      </m:r>
                                    </m:e>
                                    <m:sup>
                                      <m:r>
                                        <a:rPr lang="fr-FR" sz="2800" b="0" i="1" smtClean="0">
                                          <a:latin typeface="Cambria Math"/>
                                        </a:rPr>
                                        <m:t>∗</m:t>
                                      </m:r>
                                    </m:sup>
                                  </m:sSup>
                                </m:e>
                              </m:d>
                            </m:num>
                            <m:den>
                              <m:r>
                                <a:rPr lang="fr-FR" sz="2800" b="0" i="1" smtClean="0">
                                  <a:latin typeface="Cambria Math"/>
                                </a:rPr>
                                <m:t>𝑅𝑇</m:t>
                              </m:r>
                            </m:den>
                          </m:f>
                        </m:sup>
                      </m:sSup>
                    </m:oMath>
                  </m:oMathPara>
                </a14:m>
                <a:endParaRPr lang="fr-FR" sz="2800" dirty="0"/>
              </a:p>
            </p:txBody>
          </p:sp>
        </mc:Choice>
        <mc:Fallback xmlns="">
          <p:sp>
            <p:nvSpPr>
              <p:cNvPr id="7" name="ZoneTexte 6"/>
              <p:cNvSpPr txBox="1">
                <a:spLocks noRot="1" noChangeAspect="1" noMove="1" noResize="1" noEditPoints="1" noAdjustHandles="1" noChangeArrowheads="1" noChangeShapeType="1" noTextEdit="1"/>
              </p:cNvSpPr>
              <p:nvPr/>
            </p:nvSpPr>
            <p:spPr>
              <a:xfrm>
                <a:off x="1857376" y="4914900"/>
                <a:ext cx="3705224" cy="1365374"/>
              </a:xfrm>
              <a:prstGeom prst="rect">
                <a:avLst/>
              </a:prstGeom>
              <a:blipFill rotWithShape="1">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7"/>
              <p:cNvSpPr txBox="1"/>
              <p:nvPr/>
            </p:nvSpPr>
            <p:spPr>
              <a:xfrm>
                <a:off x="6362700" y="4933950"/>
                <a:ext cx="1682192" cy="8952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a:rPr lang="fr-FR" i="1">
                              <a:latin typeface="Cambria Math"/>
                            </a:rPr>
                            <m:t>𝑘</m:t>
                          </m:r>
                        </m:num>
                        <m:den>
                          <m:sSup>
                            <m:sSupPr>
                              <m:ctrlPr>
                                <a:rPr lang="fr-FR" i="1">
                                  <a:latin typeface="Cambria Math" panose="02040503050406030204" pitchFamily="18" charset="0"/>
                                </a:rPr>
                              </m:ctrlPr>
                            </m:sSupPr>
                            <m:e>
                              <m:r>
                                <a:rPr lang="fr-FR" i="1">
                                  <a:latin typeface="Cambria Math"/>
                                </a:rPr>
                                <m:t>𝑘</m:t>
                              </m:r>
                            </m:e>
                            <m:sup>
                              <m:r>
                                <a:rPr lang="fr-FR" i="1">
                                  <a:latin typeface="Cambria Math"/>
                                </a:rPr>
                                <m:t>∗</m:t>
                              </m:r>
                            </m:sup>
                          </m:sSup>
                        </m:den>
                      </m:f>
                      <m:r>
                        <a:rPr lang="fr-FR" b="0" i="1" smtClean="0">
                          <a:latin typeface="Cambria Math"/>
                        </a:rPr>
                        <m:t>&gt;1</m:t>
                      </m:r>
                    </m:oMath>
                  </m:oMathPara>
                </a14:m>
                <a:endParaRPr lang="fr-FR" b="0" i="1" dirty="0" smtClean="0">
                  <a:latin typeface="Cambria Math"/>
                </a:endParaRPr>
              </a:p>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r>
                            <a:rPr lang="fr-FR" b="0" i="1" smtClean="0">
                              <a:latin typeface="Cambria Math"/>
                              <a:ea typeface="Cambria Math"/>
                            </a:rPr>
                            <m:t>𝜇</m:t>
                          </m:r>
                        </m:e>
                        <m:sup>
                          <m:r>
                            <a:rPr lang="fr-FR" b="0" i="1" smtClean="0">
                              <a:latin typeface="Cambria Math"/>
                            </a:rPr>
                            <m:t>∗</m:t>
                          </m:r>
                        </m:sup>
                      </m:sSup>
                      <m:r>
                        <a:rPr lang="fr-FR" b="0" i="1" smtClean="0">
                          <a:latin typeface="Cambria Math"/>
                        </a:rPr>
                        <m:t>&gt;</m:t>
                      </m:r>
                      <m:r>
                        <a:rPr lang="fr-FR" b="0" i="1" smtClean="0">
                          <a:latin typeface="Cambria Math"/>
                          <a:ea typeface="Cambria Math"/>
                        </a:rPr>
                        <m:t>𝜇</m:t>
                      </m:r>
                      <m:r>
                        <a:rPr lang="fr-FR" b="0" i="1" smtClean="0">
                          <a:latin typeface="Cambria Math"/>
                        </a:rPr>
                        <m:t>, </m:t>
                      </m:r>
                      <m:sSup>
                        <m:sSupPr>
                          <m:ctrlPr>
                            <a:rPr lang="fr-FR" b="0" i="1" smtClean="0">
                              <a:latin typeface="Cambria Math" panose="02040503050406030204" pitchFamily="18" charset="0"/>
                            </a:rPr>
                          </m:ctrlPr>
                        </m:sSupPr>
                        <m:e>
                          <m:r>
                            <a:rPr lang="fr-FR" b="0" i="1" smtClean="0">
                              <a:latin typeface="Cambria Math"/>
                            </a:rPr>
                            <m:t>𝐸</m:t>
                          </m:r>
                        </m:e>
                        <m:sup>
                          <m:r>
                            <a:rPr lang="fr-FR" b="0" i="1" smtClean="0">
                              <a:latin typeface="Cambria Math"/>
                            </a:rPr>
                            <m:t>∗</m:t>
                          </m:r>
                        </m:sup>
                      </m:sSup>
                      <m:r>
                        <a:rPr lang="fr-FR" b="0" i="1" smtClean="0">
                          <a:latin typeface="Cambria Math"/>
                        </a:rPr>
                        <m:t>&gt;</m:t>
                      </m:r>
                      <m:r>
                        <a:rPr lang="fr-FR" b="0" i="1" smtClean="0">
                          <a:latin typeface="Cambria Math"/>
                        </a:rPr>
                        <m:t>𝐸</m:t>
                      </m:r>
                    </m:oMath>
                  </m:oMathPara>
                </a14:m>
                <a:endParaRPr lang="fr-FR" dirty="0"/>
              </a:p>
            </p:txBody>
          </p:sp>
        </mc:Choice>
        <mc:Fallback xmlns="">
          <p:sp>
            <p:nvSpPr>
              <p:cNvPr id="8" name="ZoneTexte 7"/>
              <p:cNvSpPr txBox="1">
                <a:spLocks noRot="1" noChangeAspect="1" noMove="1" noResize="1" noEditPoints="1" noAdjustHandles="1" noChangeArrowheads="1" noChangeShapeType="1" noTextEdit="1"/>
              </p:cNvSpPr>
              <p:nvPr/>
            </p:nvSpPr>
            <p:spPr>
              <a:xfrm>
                <a:off x="6362700" y="4933950"/>
                <a:ext cx="1682192" cy="895245"/>
              </a:xfrm>
              <a:prstGeom prst="rect">
                <a:avLst/>
              </a:prstGeom>
              <a:blipFill rotWithShape="1">
                <a:blip r:embed="rId3"/>
                <a:stretch>
                  <a:fillRect b="-2041"/>
                </a:stretch>
              </a:blipFill>
            </p:spPr>
            <p:txBody>
              <a:bodyPr/>
              <a:lstStyle/>
              <a:p>
                <a:r>
                  <a:rPr lang="fr-FR">
                    <a:noFill/>
                  </a:rPr>
                  <a:t> </a:t>
                </a:r>
              </a:p>
            </p:txBody>
          </p:sp>
        </mc:Fallback>
      </mc:AlternateContent>
    </p:spTree>
    <p:extLst>
      <p:ext uri="{BB962C8B-B14F-4D97-AF65-F5344CB8AC3E}">
        <p14:creationId xmlns:p14="http://schemas.microsoft.com/office/powerpoint/2010/main" val="9964340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fractionnement cinétique</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38</a:t>
            </a:fld>
            <a:endParaRPr lang="fr-FR"/>
          </a:p>
        </p:txBody>
      </p:sp>
      <p:pic>
        <p:nvPicPr>
          <p:cNvPr id="993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18" t="25277" r="56407" b="38889"/>
          <a:stretch/>
        </p:blipFill>
        <p:spPr bwMode="auto">
          <a:xfrm>
            <a:off x="457201" y="2328748"/>
            <a:ext cx="8020050" cy="2052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495300" y="1190625"/>
            <a:ext cx="8296275" cy="646331"/>
          </a:xfrm>
          <a:prstGeom prst="rect">
            <a:avLst/>
          </a:prstGeom>
          <a:noFill/>
        </p:spPr>
        <p:txBody>
          <a:bodyPr wrap="square" rtlCol="0">
            <a:spAutoFit/>
          </a:bodyPr>
          <a:lstStyle/>
          <a:p>
            <a:r>
              <a:rPr lang="fr-FR" dirty="0" smtClean="0"/>
              <a:t>Les réactions enzymatiques, processus irréversibles, sont souvent à l’origine des fractionnements importants observés</a:t>
            </a:r>
            <a:endParaRPr lang="fr-FR" dirty="0"/>
          </a:p>
        </p:txBody>
      </p:sp>
      <p:sp>
        <p:nvSpPr>
          <p:cNvPr id="10" name="ZoneTexte 9"/>
          <p:cNvSpPr txBox="1"/>
          <p:nvPr/>
        </p:nvSpPr>
        <p:spPr>
          <a:xfrm>
            <a:off x="552450" y="4281071"/>
            <a:ext cx="7879145" cy="338554"/>
          </a:xfrm>
          <a:prstGeom prst="rect">
            <a:avLst/>
          </a:prstGeom>
          <a:noFill/>
        </p:spPr>
        <p:txBody>
          <a:bodyPr wrap="none" rtlCol="0">
            <a:spAutoFit/>
          </a:bodyPr>
          <a:lstStyle/>
          <a:p>
            <a:r>
              <a:rPr lang="fr-FR" sz="1600" i="1" dirty="0" smtClean="0">
                <a:latin typeface="Cambria" panose="02040503050406030204" pitchFamily="18" charset="0"/>
              </a:rPr>
              <a:t>Clark I., Fritz P., </a:t>
            </a:r>
            <a:r>
              <a:rPr lang="fr-FR" sz="1600" i="1" dirty="0" err="1" smtClean="0">
                <a:latin typeface="Cambria" panose="02040503050406030204" pitchFamily="18" charset="0"/>
              </a:rPr>
              <a:t>Environmental</a:t>
            </a:r>
            <a:r>
              <a:rPr lang="fr-FR" sz="1600" i="1" dirty="0" smtClean="0">
                <a:latin typeface="Cambria" panose="02040503050406030204" pitchFamily="18" charset="0"/>
              </a:rPr>
              <a:t> Isotopes in </a:t>
            </a:r>
            <a:r>
              <a:rPr lang="fr-FR" sz="1600" i="1" dirty="0" err="1" smtClean="0">
                <a:latin typeface="Cambria" panose="02040503050406030204" pitchFamily="18" charset="0"/>
              </a:rPr>
              <a:t>Hydrogeology</a:t>
            </a:r>
            <a:r>
              <a:rPr lang="fr-FR" sz="1600" i="1" dirty="0" smtClean="0">
                <a:latin typeface="Cambria" panose="02040503050406030204" pitchFamily="18" charset="0"/>
              </a:rPr>
              <a:t>, 1997, Lewis Publisher, New York.</a:t>
            </a:r>
            <a:endParaRPr lang="fr-FR" sz="1600" i="1" dirty="0">
              <a:latin typeface="Cambria" panose="02040503050406030204" pitchFamily="18" charset="0"/>
            </a:endParaRPr>
          </a:p>
        </p:txBody>
      </p:sp>
    </p:spTree>
    <p:extLst>
      <p:ext uri="{BB962C8B-B14F-4D97-AF65-F5344CB8AC3E}">
        <p14:creationId xmlns:p14="http://schemas.microsoft.com/office/powerpoint/2010/main" val="4876800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d’application – </a:t>
            </a:r>
            <a:r>
              <a:rPr lang="fr-FR" dirty="0" err="1" smtClean="0"/>
              <a:t>r.i</a:t>
            </a:r>
            <a:r>
              <a:rPr lang="fr-FR" dirty="0" smtClean="0"/>
              <a:t>. </a:t>
            </a:r>
            <a:r>
              <a:rPr lang="fr-FR" baseline="30000" dirty="0" smtClean="0"/>
              <a:t>235</a:t>
            </a:r>
            <a:r>
              <a:rPr lang="fr-FR" dirty="0" smtClean="0"/>
              <a:t>u/</a:t>
            </a:r>
            <a:r>
              <a:rPr lang="fr-FR" baseline="30000" dirty="0" smtClean="0"/>
              <a:t>238</a:t>
            </a:r>
            <a:r>
              <a:rPr lang="fr-FR" dirty="0" smtClean="0"/>
              <a:t>U dans météorites</a:t>
            </a:r>
            <a:endParaRPr lang="fr-FR" dirty="0"/>
          </a:p>
        </p:txBody>
      </p:sp>
      <p:sp>
        <p:nvSpPr>
          <p:cNvPr id="3" name="Espace réservé du contenu 2"/>
          <p:cNvSpPr>
            <a:spLocks noGrp="1"/>
          </p:cNvSpPr>
          <p:nvPr>
            <p:ph idx="1"/>
          </p:nvPr>
        </p:nvSpPr>
        <p:spPr>
          <a:xfrm>
            <a:off x="493135" y="1052283"/>
            <a:ext cx="8172450" cy="4968875"/>
          </a:xfrm>
        </p:spPr>
        <p:txBody>
          <a:bodyPr/>
          <a:lstStyle/>
          <a:p>
            <a:r>
              <a:rPr lang="fr-FR" sz="2400" dirty="0" smtClean="0">
                <a:solidFill>
                  <a:srgbClr val="0000FF"/>
                </a:solidFill>
                <a:effectLst>
                  <a:outerShdw blurRad="38100" dist="38100" dir="2700000" algn="tl">
                    <a:srgbClr val="000000">
                      <a:alpha val="43137"/>
                    </a:srgbClr>
                  </a:outerShdw>
                </a:effectLst>
              </a:rPr>
              <a:t>But : déterminer l’âge du système solaire</a:t>
            </a:r>
          </a:p>
          <a:p>
            <a:pPr marL="11113" indent="-11113"/>
            <a:r>
              <a:rPr lang="fr-FR" sz="2400" dirty="0" smtClean="0">
                <a:solidFill>
                  <a:schemeClr val="tx1"/>
                </a:solidFill>
              </a:rPr>
              <a:t>Problème : variations trop grandes de </a:t>
            </a:r>
            <a:r>
              <a:rPr lang="fr-FR" sz="2400" baseline="30000" dirty="0" smtClean="0">
                <a:solidFill>
                  <a:schemeClr val="tx1"/>
                </a:solidFill>
              </a:rPr>
              <a:t>235</a:t>
            </a:r>
            <a:r>
              <a:rPr lang="fr-FR" sz="2400" dirty="0" smtClean="0">
                <a:solidFill>
                  <a:schemeClr val="tx1"/>
                </a:solidFill>
              </a:rPr>
              <a:t>U/</a:t>
            </a:r>
            <a:r>
              <a:rPr lang="fr-FR" sz="2400" baseline="30000" dirty="0" smtClean="0">
                <a:solidFill>
                  <a:schemeClr val="tx1"/>
                </a:solidFill>
              </a:rPr>
              <a:t>238</a:t>
            </a:r>
            <a:r>
              <a:rPr lang="fr-FR" sz="2400" dirty="0" smtClean="0">
                <a:solidFill>
                  <a:schemeClr val="tx1"/>
                </a:solidFill>
              </a:rPr>
              <a:t>U dans les météorites</a:t>
            </a:r>
          </a:p>
          <a:p>
            <a:pPr marL="11113" indent="-11113"/>
            <a:r>
              <a:rPr lang="fr-FR" sz="2400" dirty="0" smtClean="0">
                <a:solidFill>
                  <a:schemeClr val="tx1"/>
                </a:solidFill>
              </a:rPr>
              <a:t>Hypothèse : fractionnement isotopique cinétique de U ou décroissance de </a:t>
            </a:r>
            <a:r>
              <a:rPr lang="fr-FR" sz="2400" baseline="30000" dirty="0" smtClean="0">
                <a:solidFill>
                  <a:schemeClr val="tx1"/>
                </a:solidFill>
              </a:rPr>
              <a:t>247</a:t>
            </a:r>
            <a:r>
              <a:rPr lang="fr-FR" sz="2400" dirty="0" smtClean="0">
                <a:solidFill>
                  <a:schemeClr val="tx1"/>
                </a:solidFill>
              </a:rPr>
              <a:t>Cm (T</a:t>
            </a:r>
            <a:r>
              <a:rPr lang="fr-FR" sz="2400" baseline="-25000" dirty="0" smtClean="0">
                <a:solidFill>
                  <a:schemeClr val="tx1"/>
                </a:solidFill>
              </a:rPr>
              <a:t>1/2</a:t>
            </a:r>
            <a:r>
              <a:rPr lang="fr-FR" sz="2400" dirty="0" smtClean="0">
                <a:solidFill>
                  <a:schemeClr val="tx1"/>
                </a:solidFill>
              </a:rPr>
              <a:t> = 15,6 Ma) ?</a:t>
            </a:r>
            <a:endParaRPr lang="fr-FR" sz="2400" dirty="0">
              <a:solidFill>
                <a:schemeClr val="tx1"/>
              </a:solidFill>
            </a:endParaRPr>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39</a:t>
            </a:fld>
            <a:endParaRPr lang="fr-FR"/>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92" y="3120659"/>
            <a:ext cx="5797604" cy="361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ZoneTexte 6"/>
              <p:cNvSpPr txBox="1"/>
              <p:nvPr/>
            </p:nvSpPr>
            <p:spPr>
              <a:xfrm>
                <a:off x="6055296" y="3266902"/>
                <a:ext cx="3029932" cy="379656"/>
              </a:xfrm>
              <a:prstGeom prst="rect">
                <a:avLst/>
              </a:prstGeom>
              <a:noFill/>
            </p:spPr>
            <p:txBody>
              <a:bodyPr wrap="none" rtlCol="0">
                <a:spAutoFit/>
              </a:bodyPr>
              <a:lstStyle/>
              <a:p>
                <a:r>
                  <a:rPr lang="fr-FR" dirty="0" smtClean="0"/>
                  <a:t>Sur terre : </a:t>
                </a:r>
                <a14:m>
                  <m:oMath xmlns:m="http://schemas.openxmlformats.org/officeDocument/2006/math">
                    <m:sPre>
                      <m:sPrePr>
                        <m:ctrlPr>
                          <a:rPr lang="fr-FR" b="1" i="1" smtClean="0">
                            <a:latin typeface="Cambria Math" panose="02040503050406030204" pitchFamily="18" charset="0"/>
                          </a:rPr>
                        </m:ctrlPr>
                      </m:sPrePr>
                      <m:sub/>
                      <m:sup>
                        <m:r>
                          <a:rPr lang="fr-FR" b="1" i="1" smtClean="0">
                            <a:latin typeface="Cambria Math"/>
                          </a:rPr>
                          <m:t>𝟐𝟑𝟓</m:t>
                        </m:r>
                      </m:sup>
                      <m:e>
                        <m:r>
                          <a:rPr lang="fr-FR" b="1" i="1" smtClean="0">
                            <a:latin typeface="Cambria Math"/>
                            <a:ea typeface="Cambria Math"/>
                          </a:rPr>
                          <m:t>𝜹</m:t>
                        </m:r>
                        <m:r>
                          <a:rPr lang="fr-FR" b="1" i="1" smtClean="0">
                            <a:latin typeface="Cambria Math"/>
                            <a:ea typeface="Cambria Math"/>
                          </a:rPr>
                          <m:t>=</m:t>
                        </m:r>
                        <m:r>
                          <a:rPr lang="fr-FR" b="1" i="1" smtClean="0">
                            <a:latin typeface="Cambria Math"/>
                            <a:ea typeface="Cambria Math"/>
                          </a:rPr>
                          <m:t>𝟏</m:t>
                        </m:r>
                        <m:r>
                          <a:rPr lang="fr-FR" b="1" i="1" smtClean="0">
                            <a:latin typeface="Cambria Math"/>
                            <a:ea typeface="Cambria Math"/>
                          </a:rPr>
                          <m:t>,</m:t>
                        </m:r>
                        <m:r>
                          <a:rPr lang="fr-FR" b="1" i="1" smtClean="0">
                            <a:latin typeface="Cambria Math"/>
                            <a:ea typeface="Cambria Math"/>
                          </a:rPr>
                          <m:t>𝟓</m:t>
                        </m:r>
                        <m:r>
                          <a:rPr lang="fr-FR" b="1" i="1" smtClean="0">
                            <a:latin typeface="Cambria Math"/>
                            <a:ea typeface="Cambria Math"/>
                          </a:rPr>
                          <m:t>−</m:t>
                        </m:r>
                        <m:r>
                          <a:rPr lang="fr-FR" b="1" i="1" smtClean="0">
                            <a:latin typeface="Cambria Math"/>
                            <a:ea typeface="Cambria Math"/>
                          </a:rPr>
                          <m:t>𝟐</m:t>
                        </m:r>
                      </m:e>
                    </m:sPre>
                  </m:oMath>
                </a14:m>
                <a:r>
                  <a:rPr lang="fr-FR" b="1" dirty="0" smtClean="0">
                    <a:latin typeface="Times New Roman"/>
                    <a:cs typeface="Times New Roman"/>
                  </a:rPr>
                  <a:t>‰</a:t>
                </a:r>
                <a:endParaRPr lang="fr-FR" b="1" dirty="0"/>
              </a:p>
            </p:txBody>
          </p:sp>
        </mc:Choice>
        <mc:Fallback xmlns="">
          <p:sp>
            <p:nvSpPr>
              <p:cNvPr id="7" name="ZoneTexte 6"/>
              <p:cNvSpPr txBox="1">
                <a:spLocks noRot="1" noChangeAspect="1" noMove="1" noResize="1" noEditPoints="1" noAdjustHandles="1" noChangeArrowheads="1" noChangeShapeType="1" noTextEdit="1"/>
              </p:cNvSpPr>
              <p:nvPr/>
            </p:nvSpPr>
            <p:spPr>
              <a:xfrm>
                <a:off x="6055296" y="3266902"/>
                <a:ext cx="3029932" cy="379656"/>
              </a:xfrm>
              <a:prstGeom prst="rect">
                <a:avLst/>
              </a:prstGeom>
              <a:blipFill rotWithShape="1">
                <a:blip r:embed="rId3"/>
                <a:stretch>
                  <a:fillRect l="-1610" t="-4839" r="-402" b="-25806"/>
                </a:stretch>
              </a:blipFill>
            </p:spPr>
            <p:txBody>
              <a:bodyPr/>
              <a:lstStyle/>
              <a:p>
                <a:r>
                  <a:rPr lang="fr-FR">
                    <a:noFill/>
                  </a:rPr>
                  <a:t> </a:t>
                </a:r>
              </a:p>
            </p:txBody>
          </p:sp>
        </mc:Fallback>
      </mc:AlternateContent>
      <p:sp>
        <p:nvSpPr>
          <p:cNvPr id="8" name="ZoneTexte 7"/>
          <p:cNvSpPr txBox="1"/>
          <p:nvPr/>
        </p:nvSpPr>
        <p:spPr>
          <a:xfrm>
            <a:off x="6118167" y="3639312"/>
            <a:ext cx="2867891" cy="1754326"/>
          </a:xfrm>
          <a:prstGeom prst="rect">
            <a:avLst/>
          </a:prstGeom>
          <a:noFill/>
        </p:spPr>
        <p:txBody>
          <a:bodyPr wrap="square" rtlCol="0">
            <a:spAutoFit/>
          </a:bodyPr>
          <a:lstStyle/>
          <a:p>
            <a:r>
              <a:rPr lang="fr-FR" dirty="0" smtClean="0"/>
              <a:t>La théorie cinétique des gaz prédit un fractionnement dépendant de la masse pour la condensation de U de </a:t>
            </a:r>
            <a:r>
              <a:rPr lang="fr-FR" b="1" dirty="0" smtClean="0">
                <a:solidFill>
                  <a:srgbClr val="FF0000"/>
                </a:solidFill>
                <a:effectLst>
                  <a:outerShdw blurRad="38100" dist="38100" dir="2700000" algn="tl">
                    <a:srgbClr val="000000">
                      <a:alpha val="43137"/>
                    </a:srgbClr>
                  </a:outerShdw>
                </a:effectLst>
              </a:rPr>
              <a:t>6</a:t>
            </a:r>
            <a:r>
              <a:rPr lang="fr-FR" b="1" dirty="0" smtClean="0">
                <a:solidFill>
                  <a:srgbClr val="FF0000"/>
                </a:solidFill>
                <a:effectLst>
                  <a:outerShdw blurRad="38100" dist="38100" dir="2700000" algn="tl">
                    <a:srgbClr val="000000">
                      <a:alpha val="43137"/>
                    </a:srgbClr>
                  </a:outerShdw>
                </a:effectLst>
                <a:latin typeface="Times New Roman"/>
                <a:cs typeface="Times New Roman"/>
              </a:rPr>
              <a:t>‰</a:t>
            </a:r>
            <a:r>
              <a:rPr lang="fr-FR" dirty="0" smtClean="0">
                <a:latin typeface="Times New Roman"/>
                <a:cs typeface="Times New Roman"/>
              </a:rPr>
              <a:t> </a:t>
            </a:r>
            <a:r>
              <a:rPr lang="fr-FR" dirty="0" smtClean="0">
                <a:latin typeface="+mj-lt"/>
                <a:cs typeface="Times New Roman"/>
              </a:rPr>
              <a:t>au maximum</a:t>
            </a:r>
            <a:endParaRPr lang="fr-FR" dirty="0">
              <a:latin typeface="+mj-lt"/>
            </a:endParaRPr>
          </a:p>
        </p:txBody>
      </p:sp>
      <p:sp>
        <p:nvSpPr>
          <p:cNvPr id="9" name="ZoneTexte 8"/>
          <p:cNvSpPr txBox="1"/>
          <p:nvPr/>
        </p:nvSpPr>
        <p:spPr>
          <a:xfrm>
            <a:off x="5793493" y="6076602"/>
            <a:ext cx="3291735" cy="307777"/>
          </a:xfrm>
          <a:prstGeom prst="rect">
            <a:avLst/>
          </a:prstGeom>
          <a:noFill/>
        </p:spPr>
        <p:txBody>
          <a:bodyPr wrap="none" rtlCol="0">
            <a:spAutoFit/>
          </a:bodyPr>
          <a:lstStyle/>
          <a:p>
            <a:r>
              <a:rPr lang="fr-FR" sz="1400" i="1" dirty="0" smtClean="0">
                <a:latin typeface="Cambria" panose="02040503050406030204" pitchFamily="18" charset="0"/>
              </a:rPr>
              <a:t>Tissot et al., </a:t>
            </a:r>
            <a:r>
              <a:rPr lang="fr-FR" sz="1400" i="1" dirty="0" err="1" smtClean="0">
                <a:latin typeface="Cambria" panose="02040503050406030204" pitchFamily="18" charset="0"/>
              </a:rPr>
              <a:t>Sci</a:t>
            </a:r>
            <a:r>
              <a:rPr lang="fr-FR" sz="1400" i="1" dirty="0" smtClean="0">
                <a:latin typeface="Cambria" panose="02040503050406030204" pitchFamily="18" charset="0"/>
              </a:rPr>
              <a:t>. Adv. </a:t>
            </a:r>
            <a:r>
              <a:rPr lang="fr-FR" sz="1400" b="1" i="1" dirty="0" smtClean="0">
                <a:latin typeface="Cambria" panose="02040503050406030204" pitchFamily="18" charset="0"/>
              </a:rPr>
              <a:t>2(3)</a:t>
            </a:r>
            <a:r>
              <a:rPr lang="fr-FR" sz="1400" i="1" dirty="0" smtClean="0">
                <a:latin typeface="Cambria" panose="02040503050406030204" pitchFamily="18" charset="0"/>
              </a:rPr>
              <a:t> 2016 e1501400</a:t>
            </a:r>
            <a:endParaRPr lang="fr-FR" sz="1400" i="1" dirty="0">
              <a:latin typeface="Cambria" panose="02040503050406030204" pitchFamily="18" charset="0"/>
            </a:endParaRPr>
          </a:p>
        </p:txBody>
      </p:sp>
    </p:spTree>
    <p:extLst>
      <p:ext uri="{BB962C8B-B14F-4D97-AF65-F5344CB8AC3E}">
        <p14:creationId xmlns:p14="http://schemas.microsoft.com/office/powerpoint/2010/main" val="2544877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Protons et neutrons – </a:t>
            </a:r>
            <a:r>
              <a:rPr lang="fr-FR" sz="1800" i="1" dirty="0">
                <a:latin typeface="Cambria" panose="02040503050406030204" pitchFamily="18" charset="0"/>
              </a:rPr>
              <a:t>quelques </a:t>
            </a:r>
            <a:r>
              <a:rPr lang="fr-FR" sz="1800" i="1" dirty="0" err="1">
                <a:latin typeface="Cambria" panose="02040503050406030204" pitchFamily="18" charset="0"/>
              </a:rPr>
              <a:t>definitions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4</a:t>
            </a:fld>
            <a:endParaRPr lang="fr-FR"/>
          </a:p>
        </p:txBody>
      </p:sp>
      <p:grpSp>
        <p:nvGrpSpPr>
          <p:cNvPr id="7" name="Groupe 6"/>
          <p:cNvGrpSpPr>
            <a:grpSpLocks/>
          </p:cNvGrpSpPr>
          <p:nvPr/>
        </p:nvGrpSpPr>
        <p:grpSpPr bwMode="auto">
          <a:xfrm>
            <a:off x="406400" y="1778000"/>
            <a:ext cx="8343900" cy="4297363"/>
            <a:chOff x="539750" y="1644650"/>
            <a:chExt cx="8343900" cy="4297363"/>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l="557" t="12222" r="54999" b="11481"/>
            <a:stretch>
              <a:fillRect/>
            </a:stretch>
          </p:blipFill>
          <p:spPr bwMode="auto">
            <a:xfrm>
              <a:off x="539750" y="1644650"/>
              <a:ext cx="83439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e 21"/>
            <p:cNvGrpSpPr>
              <a:grpSpLocks/>
            </p:cNvGrpSpPr>
            <p:nvPr/>
          </p:nvGrpSpPr>
          <p:grpSpPr bwMode="auto">
            <a:xfrm>
              <a:off x="991639" y="2532698"/>
              <a:ext cx="1687513" cy="1376362"/>
              <a:chOff x="7334253" y="4452939"/>
              <a:chExt cx="1687158" cy="1376034"/>
            </a:xfrm>
          </p:grpSpPr>
          <p:cxnSp>
            <p:nvCxnSpPr>
              <p:cNvPr id="10" name="Connecteur droit avec flèche 9"/>
              <p:cNvCxnSpPr/>
              <p:nvPr/>
            </p:nvCxnSpPr>
            <p:spPr>
              <a:xfrm>
                <a:off x="7820475" y="4647520"/>
                <a:ext cx="0" cy="961796"/>
              </a:xfrm>
              <a:prstGeom prst="straightConnector1">
                <a:avLst/>
              </a:prstGeom>
              <a:ln w="25400" cap="sq">
                <a:solidFill>
                  <a:srgbClr val="FF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flipV="1">
                <a:off x="7339563" y="5137941"/>
                <a:ext cx="961823" cy="0"/>
              </a:xfrm>
              <a:prstGeom prst="straightConnector1">
                <a:avLst/>
              </a:prstGeom>
              <a:ln w="25400" cap="sq">
                <a:solidFill>
                  <a:srgbClr val="FF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7353848" y="4676088"/>
                <a:ext cx="923731" cy="933228"/>
              </a:xfrm>
              <a:prstGeom prst="straightConnector1">
                <a:avLst/>
              </a:prstGeom>
              <a:ln w="25400" cap="sq">
                <a:solidFill>
                  <a:srgbClr val="FF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7334802" y="4652281"/>
                <a:ext cx="957061" cy="961796"/>
              </a:xfrm>
              <a:prstGeom prst="straightConnector1">
                <a:avLst/>
              </a:prstGeom>
              <a:ln w="25400" cap="sq">
                <a:solidFill>
                  <a:srgbClr val="FFFF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7525262" y="5566464"/>
                <a:ext cx="639627" cy="261875"/>
              </a:xfrm>
              <a:prstGeom prst="rect">
                <a:avLst/>
              </a:prstGeom>
              <a:noFill/>
            </p:spPr>
            <p:txBody>
              <a:bodyPr wrap="none">
                <a:spAutoFit/>
              </a:bodyPr>
              <a:lstStyle/>
              <a:p>
                <a:pPr>
                  <a:defRPr/>
                </a:pPr>
                <a:r>
                  <a:rPr lang="fr-FR" sz="1100" dirty="0">
                    <a:solidFill>
                      <a:srgbClr val="FFFF00"/>
                    </a:solidFill>
                    <a:effectLst>
                      <a:outerShdw blurRad="38100" dist="38100" dir="2700000" algn="tl">
                        <a:srgbClr val="000000">
                          <a:alpha val="43137"/>
                        </a:srgbClr>
                      </a:outerShdw>
                    </a:effectLst>
                  </a:rPr>
                  <a:t>isotone</a:t>
                </a:r>
              </a:p>
            </p:txBody>
          </p:sp>
          <p:sp>
            <p:nvSpPr>
              <p:cNvPr id="15" name="ZoneTexte 14"/>
              <p:cNvSpPr txBox="1"/>
              <p:nvPr/>
            </p:nvSpPr>
            <p:spPr>
              <a:xfrm>
                <a:off x="8229964" y="5495043"/>
                <a:ext cx="647564" cy="261876"/>
              </a:xfrm>
              <a:prstGeom prst="rect">
                <a:avLst/>
              </a:prstGeom>
              <a:noFill/>
            </p:spPr>
            <p:txBody>
              <a:bodyPr wrap="none">
                <a:spAutoFit/>
              </a:bodyPr>
              <a:lstStyle/>
              <a:p>
                <a:pPr>
                  <a:defRPr/>
                </a:pPr>
                <a:r>
                  <a:rPr lang="fr-FR" sz="1100" dirty="0">
                    <a:solidFill>
                      <a:srgbClr val="FFFF00"/>
                    </a:solidFill>
                    <a:effectLst>
                      <a:outerShdw blurRad="38100" dist="38100" dir="2700000" algn="tl">
                        <a:srgbClr val="000000">
                          <a:alpha val="43137"/>
                        </a:srgbClr>
                      </a:outerShdw>
                    </a:effectLst>
                  </a:rPr>
                  <a:t>isobare</a:t>
                </a:r>
              </a:p>
            </p:txBody>
          </p:sp>
          <p:sp>
            <p:nvSpPr>
              <p:cNvPr id="16" name="ZoneTexte 15"/>
              <p:cNvSpPr txBox="1"/>
              <p:nvPr/>
            </p:nvSpPr>
            <p:spPr>
              <a:xfrm>
                <a:off x="8329954" y="5004622"/>
                <a:ext cx="639628" cy="261875"/>
              </a:xfrm>
              <a:prstGeom prst="rect">
                <a:avLst/>
              </a:prstGeom>
              <a:noFill/>
            </p:spPr>
            <p:txBody>
              <a:bodyPr wrap="none">
                <a:spAutoFit/>
              </a:bodyPr>
              <a:lstStyle/>
              <a:p>
                <a:pPr>
                  <a:defRPr/>
                </a:pPr>
                <a:r>
                  <a:rPr lang="fr-FR" sz="1100" dirty="0">
                    <a:solidFill>
                      <a:srgbClr val="FFFF00"/>
                    </a:solidFill>
                    <a:effectLst>
                      <a:outerShdw blurRad="38100" dist="38100" dir="2700000" algn="tl">
                        <a:srgbClr val="000000">
                          <a:alpha val="43137"/>
                        </a:srgbClr>
                      </a:outerShdw>
                    </a:effectLst>
                  </a:rPr>
                  <a:t>isotope</a:t>
                </a:r>
              </a:p>
            </p:txBody>
          </p:sp>
          <p:sp>
            <p:nvSpPr>
              <p:cNvPr id="17" name="ZoneTexte 16"/>
              <p:cNvSpPr txBox="1"/>
              <p:nvPr/>
            </p:nvSpPr>
            <p:spPr>
              <a:xfrm>
                <a:off x="8106165" y="4452304"/>
                <a:ext cx="915794" cy="261875"/>
              </a:xfrm>
              <a:prstGeom prst="rect">
                <a:avLst/>
              </a:prstGeom>
              <a:noFill/>
            </p:spPr>
            <p:txBody>
              <a:bodyPr wrap="none">
                <a:spAutoFit/>
              </a:bodyPr>
              <a:lstStyle/>
              <a:p>
                <a:pPr>
                  <a:defRPr/>
                </a:pPr>
                <a:r>
                  <a:rPr lang="fr-FR" sz="1100" dirty="0" err="1">
                    <a:solidFill>
                      <a:srgbClr val="FFFF00"/>
                    </a:solidFill>
                    <a:effectLst>
                      <a:outerShdw blurRad="38100" dist="38100" dir="2700000" algn="tl">
                        <a:srgbClr val="000000">
                          <a:alpha val="43137"/>
                        </a:srgbClr>
                      </a:outerShdw>
                    </a:effectLst>
                  </a:rPr>
                  <a:t>isodiaphère</a:t>
                </a:r>
                <a:endParaRPr lang="fr-FR" sz="1100" dirty="0">
                  <a:solidFill>
                    <a:srgbClr val="FFFF00"/>
                  </a:solidFill>
                  <a:effectLst>
                    <a:outerShdw blurRad="38100" dist="38100" dir="2700000" algn="tl">
                      <a:srgbClr val="000000">
                        <a:alpha val="43137"/>
                      </a:srgbClr>
                    </a:outerShdw>
                  </a:effectLst>
                </a:endParaRPr>
              </a:p>
            </p:txBody>
          </p:sp>
        </p:grpSp>
      </p:grpSp>
      <p:sp>
        <p:nvSpPr>
          <p:cNvPr id="18" name="ZoneTexte 17"/>
          <p:cNvSpPr txBox="1"/>
          <p:nvPr/>
        </p:nvSpPr>
        <p:spPr>
          <a:xfrm>
            <a:off x="1619250" y="1150938"/>
            <a:ext cx="6257925" cy="369332"/>
          </a:xfrm>
          <a:prstGeom prst="rect">
            <a:avLst/>
          </a:prstGeom>
          <a:noFill/>
        </p:spPr>
        <p:txBody>
          <a:bodyPr wrap="square">
            <a:spAutoFit/>
          </a:bodyPr>
          <a:lstStyle/>
          <a:p>
            <a:pPr algn="just">
              <a:defRPr/>
            </a:pPr>
            <a:r>
              <a:rPr lang="fr-FR" dirty="0" smtClean="0">
                <a:solidFill>
                  <a:srgbClr val="0070C0"/>
                </a:solidFill>
                <a:effectLst>
                  <a:outerShdw blurRad="38100" dist="38100" dir="2700000" algn="tl">
                    <a:srgbClr val="000000">
                      <a:alpha val="43137"/>
                    </a:srgbClr>
                  </a:outerShdw>
                </a:effectLst>
              </a:rPr>
              <a:t>il </a:t>
            </a:r>
            <a:r>
              <a:rPr lang="fr-FR" dirty="0">
                <a:solidFill>
                  <a:srgbClr val="0070C0"/>
                </a:solidFill>
                <a:effectLst>
                  <a:outerShdw blurRad="38100" dist="38100" dir="2700000" algn="tl">
                    <a:srgbClr val="000000">
                      <a:alpha val="43137"/>
                    </a:srgbClr>
                  </a:outerShdw>
                </a:effectLst>
              </a:rPr>
              <a:t>y a 24 isotopes </a:t>
            </a:r>
            <a:r>
              <a:rPr lang="fr-FR" dirty="0" smtClean="0">
                <a:solidFill>
                  <a:srgbClr val="0070C0"/>
                </a:solidFill>
                <a:effectLst>
                  <a:outerShdw blurRad="38100" dist="38100" dir="2700000" algn="tl">
                    <a:srgbClr val="000000">
                      <a:alpha val="43137"/>
                    </a:srgbClr>
                  </a:outerShdw>
                </a:effectLst>
              </a:rPr>
              <a:t>connus de l’uranium de </a:t>
            </a:r>
            <a:r>
              <a:rPr lang="fr-FR" baseline="30000" dirty="0">
                <a:solidFill>
                  <a:srgbClr val="0070C0"/>
                </a:solidFill>
                <a:effectLst>
                  <a:outerShdw blurRad="38100" dist="38100" dir="2700000" algn="tl">
                    <a:srgbClr val="000000">
                      <a:alpha val="43137"/>
                    </a:srgbClr>
                  </a:outerShdw>
                </a:effectLst>
              </a:rPr>
              <a:t>217</a:t>
            </a:r>
            <a:r>
              <a:rPr lang="fr-FR" dirty="0">
                <a:solidFill>
                  <a:srgbClr val="0070C0"/>
                </a:solidFill>
                <a:effectLst>
                  <a:outerShdw blurRad="38100" dist="38100" dir="2700000" algn="tl">
                    <a:srgbClr val="000000">
                      <a:alpha val="43137"/>
                    </a:srgbClr>
                  </a:outerShdw>
                </a:effectLst>
              </a:rPr>
              <a:t>U à </a:t>
            </a:r>
            <a:r>
              <a:rPr lang="fr-FR" baseline="30000" dirty="0">
                <a:solidFill>
                  <a:srgbClr val="0070C0"/>
                </a:solidFill>
                <a:effectLst>
                  <a:outerShdw blurRad="38100" dist="38100" dir="2700000" algn="tl">
                    <a:srgbClr val="000000">
                      <a:alpha val="43137"/>
                    </a:srgbClr>
                  </a:outerShdw>
                </a:effectLst>
              </a:rPr>
              <a:t>242</a:t>
            </a:r>
            <a:r>
              <a:rPr lang="fr-FR" dirty="0">
                <a:solidFill>
                  <a:srgbClr val="0070C0"/>
                </a:solidFill>
                <a:effectLst>
                  <a:outerShdw blurRad="38100" dist="38100" dir="2700000" algn="tl">
                    <a:srgbClr val="000000">
                      <a:alpha val="43137"/>
                    </a:srgbClr>
                  </a:outerShdw>
                </a:effectLst>
              </a:rPr>
              <a:t>U</a:t>
            </a:r>
          </a:p>
        </p:txBody>
      </p:sp>
    </p:spTree>
    <p:extLst>
      <p:ext uri="{BB962C8B-B14F-4D97-AF65-F5344CB8AC3E}">
        <p14:creationId xmlns:p14="http://schemas.microsoft.com/office/powerpoint/2010/main" val="35457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Dilution isotopique</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dirty="0"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dirty="0" smtClean="0"/>
              <a:t>|  PAGE </a:t>
            </a:r>
            <a:fld id="{D100F22A-CFAC-4345-993E-C06491F10625}" type="slidenum">
              <a:rPr lang="fr-FR" smtClean="0"/>
              <a:pPr>
                <a:defRPr/>
              </a:pPr>
              <a:t>40</a:t>
            </a:fld>
            <a:endParaRPr lang="fr-FR" dirty="0"/>
          </a:p>
        </p:txBody>
      </p:sp>
      <p:sp>
        <p:nvSpPr>
          <p:cNvPr id="12" name="Rectangle 3"/>
          <p:cNvSpPr txBox="1">
            <a:spLocks noChangeArrowheads="1"/>
          </p:cNvSpPr>
          <p:nvPr/>
        </p:nvSpPr>
        <p:spPr bwMode="auto">
          <a:xfrm>
            <a:off x="740833" y="1185333"/>
            <a:ext cx="75215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1084041" indent="-1084041" algn="l" rtl="0" eaLnBrk="0" fontAlgn="base" hangingPunct="0">
              <a:spcBef>
                <a:spcPct val="0"/>
              </a:spcBef>
              <a:spcAft>
                <a:spcPts val="469"/>
              </a:spcAft>
              <a:buFont typeface="Arial" charset="0"/>
              <a:defRPr sz="2600" kern="1200">
                <a:solidFill>
                  <a:schemeClr val="tx2"/>
                </a:solidFill>
                <a:latin typeface="+mn-lt"/>
                <a:ea typeface="+mn-ea"/>
                <a:cs typeface="+mn-cs"/>
              </a:defRPr>
            </a:lvl1pPr>
            <a:lvl2pPr marL="422814" indent="-422814" algn="l" rtl="0" eaLnBrk="0" fontAlgn="base" hangingPunct="0">
              <a:lnSpc>
                <a:spcPts val="2347"/>
              </a:lnSpc>
              <a:spcBef>
                <a:spcPct val="0"/>
              </a:spcBef>
              <a:spcAft>
                <a:spcPct val="0"/>
              </a:spcAft>
              <a:buSzPct val="90000"/>
              <a:buBlip>
                <a:blip r:embed="rId2"/>
              </a:buBlip>
              <a:defRPr sz="1900" kern="1200">
                <a:solidFill>
                  <a:srgbClr val="666666"/>
                </a:solidFill>
                <a:latin typeface="+mn-lt"/>
                <a:ea typeface="+mn-ea"/>
                <a:cs typeface="+mn-cs"/>
              </a:defRPr>
            </a:lvl2pPr>
            <a:lvl3pPr marL="424676" indent="648190" algn="l" rtl="0" eaLnBrk="0" fontAlgn="base" hangingPunct="0">
              <a:lnSpc>
                <a:spcPts val="2347"/>
              </a:lnSpc>
              <a:spcBef>
                <a:spcPct val="0"/>
              </a:spcBef>
              <a:spcAft>
                <a:spcPct val="0"/>
              </a:spcAft>
              <a:buSzPct val="36000"/>
              <a:buFont typeface="Arial" charset="0"/>
              <a:defRPr sz="1900" kern="1200">
                <a:solidFill>
                  <a:srgbClr val="666666"/>
                </a:solidFill>
                <a:latin typeface="+mn-lt"/>
                <a:ea typeface="+mn-ea"/>
                <a:cs typeface="+mn-cs"/>
              </a:defRPr>
            </a:lvl3pPr>
            <a:lvl4pPr marL="1184622" indent="-279392" algn="l" rtl="0" eaLnBrk="0" fontAlgn="base" hangingPunct="0">
              <a:lnSpc>
                <a:spcPts val="2347"/>
              </a:lnSpc>
              <a:spcBef>
                <a:spcPct val="0"/>
              </a:spcBef>
              <a:spcAft>
                <a:spcPct val="0"/>
              </a:spcAft>
              <a:buClr>
                <a:srgbClr val="666666"/>
              </a:buClr>
              <a:buSzPct val="36000"/>
              <a:buBlip>
                <a:blip r:embed="rId3"/>
              </a:buBlip>
              <a:defRPr sz="1900" kern="1200">
                <a:solidFill>
                  <a:srgbClr val="666666"/>
                </a:solidFill>
                <a:latin typeface="+mn-lt"/>
                <a:ea typeface="+mn-ea"/>
                <a:cs typeface="+mn-cs"/>
              </a:defRPr>
            </a:lvl4pPr>
            <a:lvl5pPr marL="1329906" indent="-134108" algn="l" rtl="0" eaLnBrk="0" fontAlgn="base" hangingPunct="0">
              <a:lnSpc>
                <a:spcPts val="2347"/>
              </a:lnSpc>
              <a:spcBef>
                <a:spcPct val="0"/>
              </a:spcBef>
              <a:spcAft>
                <a:spcPct val="0"/>
              </a:spcAft>
              <a:buClr>
                <a:srgbClr val="666666"/>
              </a:buClr>
              <a:buFont typeface="Arial" charset="0"/>
              <a:buChar char="-"/>
              <a:defRPr sz="1900" kern="1200">
                <a:solidFill>
                  <a:srgbClr val="666666"/>
                </a:solidFill>
                <a:latin typeface="+mn-lt"/>
                <a:ea typeface="+mn-ea"/>
                <a:cs typeface="+mn-cs"/>
              </a:defRPr>
            </a:lvl5pPr>
            <a:lvl6pPr marL="2950380"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86813"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4023246"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59678" indent="-268216" algn="l" defTabSz="107286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algn="just"/>
            <a:r>
              <a:rPr lang="en-GB" altLang="fr-FR" sz="3200" b="1" dirty="0" err="1" smtClean="0">
                <a:solidFill>
                  <a:srgbClr val="0000FF"/>
                </a:solidFill>
              </a:rPr>
              <a:t>Définition</a:t>
            </a:r>
            <a:r>
              <a:rPr lang="en-GB" altLang="fr-FR" sz="3200" b="1" dirty="0" smtClean="0">
                <a:solidFill>
                  <a:srgbClr val="0000FF"/>
                </a:solidFill>
              </a:rPr>
              <a:t> : </a:t>
            </a:r>
          </a:p>
          <a:p>
            <a:pPr marL="7938" indent="-7938" algn="just"/>
            <a:r>
              <a:rPr lang="en-GB" altLang="fr-FR" sz="3200" b="1" i="1" dirty="0" err="1" smtClean="0">
                <a:solidFill>
                  <a:schemeClr val="tx1"/>
                </a:solidFill>
              </a:rPr>
              <a:t>Méthode</a:t>
            </a:r>
            <a:r>
              <a:rPr lang="en-GB" altLang="fr-FR" sz="3200" b="1" i="1" dirty="0" smtClean="0">
                <a:solidFill>
                  <a:schemeClr val="tx1"/>
                </a:solidFill>
              </a:rPr>
              <a:t> de dosage </a:t>
            </a:r>
            <a:r>
              <a:rPr lang="en-GB" altLang="fr-FR" sz="3200" b="1" i="1" dirty="0" err="1" smtClean="0">
                <a:solidFill>
                  <a:schemeClr val="tx1"/>
                </a:solidFill>
              </a:rPr>
              <a:t>basée</a:t>
            </a:r>
            <a:r>
              <a:rPr lang="en-GB" altLang="fr-FR" sz="3200" b="1" i="1" dirty="0" smtClean="0">
                <a:solidFill>
                  <a:schemeClr val="tx1"/>
                </a:solidFill>
              </a:rPr>
              <a:t> </a:t>
            </a:r>
            <a:r>
              <a:rPr lang="en-GB" altLang="fr-FR" sz="3200" b="1" i="1" dirty="0" err="1" smtClean="0">
                <a:solidFill>
                  <a:schemeClr val="tx1"/>
                </a:solidFill>
              </a:rPr>
              <a:t>sur</a:t>
            </a:r>
            <a:r>
              <a:rPr lang="en-GB" altLang="fr-FR" sz="3200" b="1" i="1" dirty="0" smtClean="0">
                <a:solidFill>
                  <a:schemeClr val="tx1"/>
                </a:solidFill>
              </a:rPr>
              <a:t> le </a:t>
            </a:r>
            <a:r>
              <a:rPr lang="en-GB" altLang="fr-FR" sz="3200" b="1" i="1" dirty="0" err="1" smtClean="0">
                <a:solidFill>
                  <a:schemeClr val="tx1"/>
                </a:solidFill>
              </a:rPr>
              <a:t>principe</a:t>
            </a:r>
            <a:r>
              <a:rPr lang="en-GB" altLang="fr-FR" sz="3200" b="1" i="1" dirty="0" smtClean="0">
                <a:solidFill>
                  <a:schemeClr val="tx1"/>
                </a:solidFill>
              </a:rPr>
              <a:t> </a:t>
            </a:r>
            <a:r>
              <a:rPr lang="en-GB" altLang="fr-FR" sz="3200" b="1" i="1" dirty="0" err="1" smtClean="0">
                <a:solidFill>
                  <a:schemeClr val="tx1"/>
                </a:solidFill>
              </a:rPr>
              <a:t>d'</a:t>
            </a:r>
            <a:r>
              <a:rPr lang="en-GB" altLang="fr-FR" sz="3200" b="1" i="1" u="sng" dirty="0" err="1" smtClean="0"/>
              <a:t>identité</a:t>
            </a:r>
            <a:r>
              <a:rPr lang="en-GB" altLang="fr-FR" sz="3200" b="1" i="1" dirty="0" smtClean="0">
                <a:solidFill>
                  <a:schemeClr val="tx1"/>
                </a:solidFill>
              </a:rPr>
              <a:t> de la </a:t>
            </a:r>
            <a:r>
              <a:rPr lang="en-GB" altLang="fr-FR" sz="3200" b="1" i="1" u="sng" dirty="0" smtClean="0"/>
              <a:t>composition </a:t>
            </a:r>
            <a:r>
              <a:rPr lang="en-GB" altLang="fr-FR" sz="3200" b="1" i="1" u="sng" dirty="0" err="1" smtClean="0"/>
              <a:t>isotopique</a:t>
            </a:r>
            <a:r>
              <a:rPr lang="en-GB" altLang="fr-FR" sz="3200" b="1" i="1" dirty="0" smtClean="0">
                <a:solidFill>
                  <a:schemeClr val="tx1"/>
                </a:solidFill>
              </a:rPr>
              <a:t> d'un </a:t>
            </a:r>
            <a:r>
              <a:rPr lang="en-GB" altLang="fr-FR" sz="3200" b="1" i="1" dirty="0" err="1" smtClean="0">
                <a:solidFill>
                  <a:schemeClr val="tx1"/>
                </a:solidFill>
              </a:rPr>
              <a:t>élément</a:t>
            </a:r>
            <a:r>
              <a:rPr lang="en-GB" altLang="fr-FR" sz="3200" b="1" i="1" dirty="0" smtClean="0">
                <a:solidFill>
                  <a:schemeClr val="tx1"/>
                </a:solidFill>
              </a:rPr>
              <a:t> </a:t>
            </a:r>
            <a:r>
              <a:rPr lang="en-GB" altLang="fr-FR" sz="3200" b="1" i="1" dirty="0" err="1" smtClean="0">
                <a:solidFill>
                  <a:schemeClr val="tx1"/>
                </a:solidFill>
              </a:rPr>
              <a:t>subissant</a:t>
            </a:r>
            <a:r>
              <a:rPr lang="en-GB" altLang="fr-FR" sz="3200" b="1" i="1" dirty="0" smtClean="0">
                <a:solidFill>
                  <a:schemeClr val="tx1"/>
                </a:solidFill>
              </a:rPr>
              <a:t> </a:t>
            </a:r>
            <a:r>
              <a:rPr lang="en-GB" altLang="fr-FR" sz="3200" b="1" i="1" dirty="0" err="1" smtClean="0">
                <a:solidFill>
                  <a:schemeClr val="tx1"/>
                </a:solidFill>
              </a:rPr>
              <a:t>diverses</a:t>
            </a:r>
            <a:r>
              <a:rPr lang="en-GB" altLang="fr-FR" sz="3200" b="1" i="1" dirty="0" smtClean="0">
                <a:solidFill>
                  <a:schemeClr val="tx1"/>
                </a:solidFill>
              </a:rPr>
              <a:t> transformations </a:t>
            </a:r>
            <a:r>
              <a:rPr lang="en-GB" altLang="fr-FR" sz="3200" b="1" i="1" dirty="0" err="1" smtClean="0">
                <a:solidFill>
                  <a:schemeClr val="tx1"/>
                </a:solidFill>
              </a:rPr>
              <a:t>chimiques</a:t>
            </a:r>
            <a:r>
              <a:rPr lang="en-GB" altLang="fr-FR" sz="3200" b="1" i="1" dirty="0" smtClean="0">
                <a:solidFill>
                  <a:schemeClr val="tx1"/>
                </a:solidFill>
              </a:rPr>
              <a:t>.</a:t>
            </a:r>
          </a:p>
          <a:p>
            <a:pPr marL="7938" indent="-7938" algn="just">
              <a:buFontTx/>
              <a:buNone/>
            </a:pPr>
            <a:r>
              <a:rPr lang="en-GB" altLang="fr-FR" sz="3200" b="1" i="1" u="sng" dirty="0" smtClean="0"/>
              <a:t>SI INITIALEMENT</a:t>
            </a:r>
            <a:r>
              <a:rPr lang="en-GB" altLang="fr-FR" sz="3200" b="1" i="1" dirty="0" smtClean="0"/>
              <a:t> </a:t>
            </a:r>
            <a:r>
              <a:rPr lang="en-GB" altLang="fr-FR" sz="3200" b="1" i="1" dirty="0" smtClean="0">
                <a:solidFill>
                  <a:schemeClr val="tx1"/>
                </a:solidFill>
              </a:rPr>
              <a:t>les isotopes se </a:t>
            </a:r>
            <a:r>
              <a:rPr lang="en-GB" altLang="fr-FR" sz="3200" b="1" i="1" dirty="0" err="1" smtClean="0">
                <a:solidFill>
                  <a:schemeClr val="tx1"/>
                </a:solidFill>
              </a:rPr>
              <a:t>sont</a:t>
            </a:r>
            <a:r>
              <a:rPr lang="en-GB" altLang="fr-FR" sz="3200" b="1" i="1" dirty="0" smtClean="0">
                <a:solidFill>
                  <a:schemeClr val="tx1"/>
                </a:solidFill>
              </a:rPr>
              <a:t> </a:t>
            </a:r>
            <a:r>
              <a:rPr lang="en-GB" altLang="fr-FR" sz="3200" b="1" i="1" dirty="0" err="1" smtClean="0">
                <a:solidFill>
                  <a:schemeClr val="tx1"/>
                </a:solidFill>
              </a:rPr>
              <a:t>trouvés</a:t>
            </a:r>
            <a:r>
              <a:rPr lang="en-GB" altLang="fr-FR" sz="3200" b="1" i="1" dirty="0" smtClean="0">
                <a:solidFill>
                  <a:schemeClr val="tx1"/>
                </a:solidFill>
              </a:rPr>
              <a:t> </a:t>
            </a:r>
            <a:r>
              <a:rPr lang="en-GB" altLang="fr-FR" sz="3200" b="1" i="1" dirty="0" err="1" smtClean="0">
                <a:solidFill>
                  <a:schemeClr val="tx1"/>
                </a:solidFill>
              </a:rPr>
              <a:t>dans</a:t>
            </a:r>
            <a:r>
              <a:rPr lang="en-GB" altLang="fr-FR" sz="3200" b="1" i="1" dirty="0" smtClean="0">
                <a:solidFill>
                  <a:schemeClr val="tx1"/>
                </a:solidFill>
              </a:rPr>
              <a:t> des </a:t>
            </a:r>
            <a:r>
              <a:rPr lang="en-GB" altLang="fr-FR" sz="3200" b="1" i="1" u="sng" dirty="0" smtClean="0"/>
              <a:t>conditions </a:t>
            </a:r>
            <a:r>
              <a:rPr lang="en-GB" altLang="fr-FR" sz="3200" b="1" i="1" u="sng" dirty="0" err="1" smtClean="0"/>
              <a:t>physico-chimiques</a:t>
            </a:r>
            <a:r>
              <a:rPr lang="en-GB" altLang="fr-FR" sz="3200" b="1" i="1" u="sng" dirty="0" smtClean="0"/>
              <a:t> </a:t>
            </a:r>
            <a:r>
              <a:rPr lang="en-GB" altLang="fr-FR" sz="3200" b="1" i="1" u="sng" dirty="0" err="1" smtClean="0"/>
              <a:t>identiques</a:t>
            </a:r>
            <a:r>
              <a:rPr lang="en-GB" altLang="fr-FR" sz="3200" b="1" i="1" u="sng" dirty="0" smtClean="0"/>
              <a:t>.</a:t>
            </a:r>
            <a:endParaRPr lang="en-GB" altLang="fr-FR" sz="3200" b="1" i="1" u="sng" dirty="0"/>
          </a:p>
        </p:txBody>
      </p:sp>
    </p:spTree>
    <p:extLst>
      <p:ext uri="{BB962C8B-B14F-4D97-AF65-F5344CB8AC3E}">
        <p14:creationId xmlns:p14="http://schemas.microsoft.com/office/powerpoint/2010/main" val="3187718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historique</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41</a:t>
            </a:fld>
            <a:endParaRPr lang="fr-FR"/>
          </a:p>
        </p:txBody>
      </p:sp>
      <p:sp>
        <p:nvSpPr>
          <p:cNvPr id="7" name="ZoneTexte 6"/>
          <p:cNvSpPr txBox="1"/>
          <p:nvPr/>
        </p:nvSpPr>
        <p:spPr>
          <a:xfrm>
            <a:off x="6989179" y="3457575"/>
            <a:ext cx="2154821" cy="1077218"/>
          </a:xfrm>
          <a:prstGeom prst="rect">
            <a:avLst/>
          </a:prstGeom>
          <a:noFill/>
        </p:spPr>
        <p:txBody>
          <a:bodyPr wrap="none" rtlCol="0">
            <a:spAutoFit/>
          </a:bodyPr>
          <a:lstStyle/>
          <a:p>
            <a:r>
              <a:rPr lang="fr-FR" sz="1600" dirty="0" smtClean="0"/>
              <a:t>George de Hevesy</a:t>
            </a:r>
          </a:p>
          <a:p>
            <a:pPr algn="ctr"/>
            <a:r>
              <a:rPr lang="fr-FR" sz="1600" i="1" dirty="0" smtClean="0"/>
              <a:t>(1885-1966)</a:t>
            </a:r>
          </a:p>
          <a:p>
            <a:pPr algn="ctr"/>
            <a:r>
              <a:rPr lang="fr-FR" sz="1600" i="1" dirty="0" smtClean="0">
                <a:latin typeface="Cambria" panose="02040503050406030204" pitchFamily="18" charset="0"/>
              </a:rPr>
              <a:t>Prix Nobel de Chimie</a:t>
            </a:r>
          </a:p>
          <a:p>
            <a:pPr algn="ctr"/>
            <a:r>
              <a:rPr lang="fr-FR" sz="1600" i="1" dirty="0" smtClean="0">
                <a:latin typeface="Cambria" panose="02040503050406030204" pitchFamily="18" charset="0"/>
              </a:rPr>
              <a:t>en 1943</a:t>
            </a:r>
            <a:endParaRPr lang="fr-FR" sz="1600" i="1" dirty="0">
              <a:latin typeface="Cambria" panose="02040503050406030204" pitchFamily="18" charset="0"/>
            </a:endParaRPr>
          </a:p>
        </p:txBody>
      </p:sp>
      <p:pic>
        <p:nvPicPr>
          <p:cNvPr id="921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9073" y="1035916"/>
            <a:ext cx="3039427" cy="4376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4" name="Picture 4" descr="E:\Documents\Publications\Congrès\Oléron - Radiochimie 18-22 sept 2017\hevesy_nobel pr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49" y="1062038"/>
            <a:ext cx="1771651" cy="237313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37160" y="1424940"/>
            <a:ext cx="4114799" cy="4247317"/>
          </a:xfrm>
          <a:prstGeom prst="rect">
            <a:avLst/>
          </a:prstGeom>
          <a:noFill/>
        </p:spPr>
        <p:txBody>
          <a:bodyPr wrap="square" rtlCol="0">
            <a:spAutoFit/>
          </a:bodyPr>
          <a:lstStyle/>
          <a:p>
            <a:r>
              <a:rPr lang="fr-FR" dirty="0" smtClean="0"/>
              <a:t>La méthode a été inaugurée par Hevesy et </a:t>
            </a:r>
            <a:r>
              <a:rPr lang="fr-FR" dirty="0" err="1" smtClean="0"/>
              <a:t>Hobbie</a:t>
            </a:r>
            <a:r>
              <a:rPr lang="fr-FR" dirty="0" smtClean="0"/>
              <a:t> pour la détermination de traces de plomb (ppm) dans un minerai – </a:t>
            </a:r>
            <a:r>
              <a:rPr lang="fr-FR" b="1" dirty="0" smtClean="0">
                <a:solidFill>
                  <a:srgbClr val="0000FF"/>
                </a:solidFill>
                <a:effectLst>
                  <a:outerShdw blurRad="38100" dist="38100" dir="2700000" algn="tl">
                    <a:srgbClr val="000000">
                      <a:alpha val="43137"/>
                    </a:srgbClr>
                  </a:outerShdw>
                </a:effectLst>
              </a:rPr>
              <a:t>1932</a:t>
            </a:r>
          </a:p>
          <a:p>
            <a:r>
              <a:rPr lang="fr-FR" i="1" dirty="0" smtClean="0">
                <a:effectLst>
                  <a:outerShdw blurRad="38100" dist="38100" dir="2700000" algn="tl">
                    <a:srgbClr val="000000">
                      <a:alpha val="43137"/>
                    </a:srgbClr>
                  </a:outerShdw>
                </a:effectLst>
              </a:rPr>
              <a:t>Suivie par d’autres…</a:t>
            </a:r>
          </a:p>
          <a:p>
            <a:pPr marL="285750" indent="-285750">
              <a:buFontTx/>
              <a:buChar char="-"/>
            </a:pPr>
            <a:r>
              <a:rPr lang="fr-FR" i="1" dirty="0" err="1" smtClean="0">
                <a:effectLst>
                  <a:outerShdw blurRad="38100" dist="38100" dir="2700000" algn="tl">
                    <a:srgbClr val="000000">
                      <a:alpha val="43137"/>
                    </a:srgbClr>
                  </a:outerShdw>
                </a:effectLst>
              </a:rPr>
              <a:t>Süe</a:t>
            </a:r>
            <a:r>
              <a:rPr lang="fr-FR" i="1" dirty="0" smtClean="0">
                <a:effectLst>
                  <a:outerShdw blurRad="38100" dist="38100" dir="2700000" algn="tl">
                    <a:srgbClr val="000000">
                      <a:alpha val="43137"/>
                    </a:srgbClr>
                  </a:outerShdw>
                </a:effectLst>
              </a:rPr>
              <a:t> (1947) dosage du potassium</a:t>
            </a:r>
          </a:p>
          <a:p>
            <a:pPr marL="285750" indent="-285750">
              <a:buFontTx/>
              <a:buChar char="-"/>
            </a:pPr>
            <a:r>
              <a:rPr lang="fr-FR" i="1" dirty="0" smtClean="0">
                <a:effectLst>
                  <a:outerShdw blurRad="38100" dist="38100" dir="2700000" algn="tl">
                    <a:srgbClr val="000000">
                      <a:alpha val="43137"/>
                    </a:srgbClr>
                  </a:outerShdw>
                </a:effectLst>
              </a:rPr>
              <a:t>Henrique (1946) utilisation </a:t>
            </a:r>
            <a:r>
              <a:rPr lang="fr-FR" i="1" baseline="30000" dirty="0" smtClean="0">
                <a:effectLst>
                  <a:outerShdw blurRad="38100" dist="38100" dir="2700000" algn="tl">
                    <a:srgbClr val="000000">
                      <a:alpha val="43137"/>
                    </a:srgbClr>
                  </a:outerShdw>
                </a:effectLst>
              </a:rPr>
              <a:t>35</a:t>
            </a:r>
            <a:r>
              <a:rPr lang="fr-FR" i="1" dirty="0" smtClean="0">
                <a:effectLst>
                  <a:outerShdw blurRad="38100" dist="38100" dir="2700000" algn="tl">
                    <a:srgbClr val="000000">
                      <a:alpha val="43137"/>
                    </a:srgbClr>
                  </a:outerShdw>
                </a:effectLst>
              </a:rPr>
              <a:t>S pour dosage dérivés sulfurés et sulfonés</a:t>
            </a:r>
          </a:p>
          <a:p>
            <a:pPr marL="285750" indent="-285750">
              <a:buFontTx/>
              <a:buChar char="-"/>
            </a:pPr>
            <a:r>
              <a:rPr lang="fr-FR" i="1" dirty="0" smtClean="0">
                <a:effectLst>
                  <a:outerShdw blurRad="38100" dist="38100" dir="2700000" algn="tl">
                    <a:srgbClr val="000000">
                      <a:alpha val="43137"/>
                    </a:srgbClr>
                  </a:outerShdw>
                </a:effectLst>
              </a:rPr>
              <a:t>Craig (1951) utilisation </a:t>
            </a:r>
            <a:r>
              <a:rPr lang="fr-FR" i="1" baseline="30000" dirty="0" smtClean="0">
                <a:effectLst>
                  <a:outerShdw blurRad="38100" dist="38100" dir="2700000" algn="tl">
                    <a:srgbClr val="000000">
                      <a:alpha val="43137"/>
                    </a:srgbClr>
                  </a:outerShdw>
                </a:effectLst>
              </a:rPr>
              <a:t>13</a:t>
            </a:r>
            <a:r>
              <a:rPr lang="fr-FR" i="1" dirty="0" smtClean="0">
                <a:effectLst>
                  <a:outerShdw blurRad="38100" dist="38100" dir="2700000" algn="tl">
                    <a:srgbClr val="000000">
                      <a:alpha val="43137"/>
                    </a:srgbClr>
                  </a:outerShdw>
                </a:effectLst>
              </a:rPr>
              <a:t>C pour dosage pénicilline</a:t>
            </a:r>
          </a:p>
          <a:p>
            <a:pPr marL="285750" indent="-285750">
              <a:buFontTx/>
              <a:buChar char="-"/>
            </a:pPr>
            <a:r>
              <a:rPr lang="fr-FR" i="1" dirty="0" smtClean="0">
                <a:effectLst>
                  <a:outerShdw blurRad="38100" dist="38100" dir="2700000" algn="tl">
                    <a:srgbClr val="000000">
                      <a:alpha val="43137"/>
                    </a:srgbClr>
                  </a:outerShdw>
                </a:effectLst>
              </a:rPr>
              <a:t>Etc.</a:t>
            </a:r>
          </a:p>
          <a:p>
            <a:pPr marL="285750" indent="-285750">
              <a:buFontTx/>
              <a:buChar char="-"/>
            </a:pPr>
            <a:r>
              <a:rPr lang="fr-FR" i="1" dirty="0" smtClean="0">
                <a:solidFill>
                  <a:srgbClr val="0000FF"/>
                </a:solidFill>
                <a:effectLst>
                  <a:outerShdw blurRad="38100" dist="38100" dir="2700000" algn="tl">
                    <a:srgbClr val="000000">
                      <a:alpha val="43137"/>
                    </a:srgbClr>
                  </a:outerShdw>
                </a:effectLst>
              </a:rPr>
              <a:t>L’introduction des isotopes stables est due, quant à elle, à </a:t>
            </a:r>
            <a:r>
              <a:rPr lang="fr-FR" i="1" dirty="0" err="1" smtClean="0">
                <a:solidFill>
                  <a:srgbClr val="0000FF"/>
                </a:solidFill>
                <a:effectLst>
                  <a:outerShdw blurRad="38100" dist="38100" dir="2700000" algn="tl">
                    <a:srgbClr val="000000">
                      <a:alpha val="43137"/>
                    </a:srgbClr>
                  </a:outerShdw>
                </a:effectLst>
              </a:rPr>
              <a:t>Rittenberg</a:t>
            </a:r>
            <a:r>
              <a:rPr lang="fr-FR" i="1" dirty="0" smtClean="0">
                <a:solidFill>
                  <a:srgbClr val="0000FF"/>
                </a:solidFill>
                <a:effectLst>
                  <a:outerShdw blurRad="38100" dist="38100" dir="2700000" algn="tl">
                    <a:srgbClr val="000000">
                      <a:alpha val="43137"/>
                    </a:srgbClr>
                  </a:outerShdw>
                </a:effectLst>
              </a:rPr>
              <a:t> (1940)</a:t>
            </a:r>
          </a:p>
          <a:p>
            <a:endParaRPr lang="fr-FR"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29499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Dilution isotopique</a:t>
            </a:r>
            <a:endParaRPr lang="fr-FR" dirty="0"/>
          </a:p>
        </p:txBody>
      </p:sp>
      <p:sp>
        <p:nvSpPr>
          <p:cNvPr id="3" name="Espace réservé du contenu 2"/>
          <p:cNvSpPr>
            <a:spLocks noGrp="1"/>
          </p:cNvSpPr>
          <p:nvPr>
            <p:ph idx="1"/>
          </p:nvPr>
        </p:nvSpPr>
        <p:spPr>
          <a:xfrm>
            <a:off x="559329" y="1132947"/>
            <a:ext cx="8172450" cy="4968875"/>
          </a:xfrm>
        </p:spPr>
        <p:txBody>
          <a:bodyPr/>
          <a:lstStyle/>
          <a:p>
            <a:r>
              <a:rPr lang="en-GB" altLang="fr-FR" sz="2800" dirty="0" err="1">
                <a:solidFill>
                  <a:schemeClr val="accent2"/>
                </a:solidFill>
                <a:latin typeface="+mj-lt"/>
              </a:rPr>
              <a:t>Avantages</a:t>
            </a:r>
            <a:r>
              <a:rPr lang="en-GB" altLang="fr-FR" sz="2800" dirty="0">
                <a:solidFill>
                  <a:schemeClr val="accent2"/>
                </a:solidFill>
                <a:latin typeface="+mj-lt"/>
              </a:rPr>
              <a:t> : </a:t>
            </a:r>
            <a:r>
              <a:rPr lang="en-GB" altLang="fr-FR" sz="2800" dirty="0">
                <a:latin typeface="+mj-lt"/>
              </a:rPr>
              <a:t>La </a:t>
            </a:r>
            <a:r>
              <a:rPr lang="en-GB" altLang="fr-FR" sz="2800" dirty="0" err="1">
                <a:latin typeface="+mj-lt"/>
              </a:rPr>
              <a:t>méthode</a:t>
            </a:r>
            <a:r>
              <a:rPr lang="en-GB" altLang="fr-FR" sz="2800" dirty="0">
                <a:latin typeface="+mj-lt"/>
              </a:rPr>
              <a:t> </a:t>
            </a:r>
            <a:r>
              <a:rPr lang="en-GB" altLang="fr-FR" sz="2800" dirty="0" err="1">
                <a:latin typeface="+mj-lt"/>
              </a:rPr>
              <a:t>est</a:t>
            </a:r>
            <a:r>
              <a:rPr lang="en-GB" altLang="fr-FR" sz="2800" dirty="0">
                <a:latin typeface="+mj-lt"/>
              </a:rPr>
              <a:t> applicable </a:t>
            </a:r>
            <a:r>
              <a:rPr lang="en-GB" altLang="fr-FR" sz="2800" dirty="0" err="1">
                <a:latin typeface="+mj-lt"/>
              </a:rPr>
              <a:t>même</a:t>
            </a:r>
            <a:r>
              <a:rPr lang="en-GB" altLang="fr-FR" sz="2800" dirty="0">
                <a:latin typeface="+mj-lt"/>
              </a:rPr>
              <a:t> </a:t>
            </a:r>
            <a:r>
              <a:rPr lang="en-GB" altLang="fr-FR" sz="2800" dirty="0" err="1">
                <a:latin typeface="+mj-lt"/>
              </a:rPr>
              <a:t>si</a:t>
            </a:r>
            <a:r>
              <a:rPr lang="en-GB" altLang="fr-FR" sz="2800" dirty="0">
                <a:latin typeface="+mj-lt"/>
              </a:rPr>
              <a:t> :</a:t>
            </a:r>
          </a:p>
          <a:p>
            <a:pPr lvl="1">
              <a:lnSpc>
                <a:spcPct val="100000"/>
              </a:lnSpc>
            </a:pPr>
            <a:r>
              <a:rPr lang="en-GB" altLang="fr-FR" sz="2800" dirty="0">
                <a:latin typeface="+mj-lt"/>
              </a:rPr>
              <a:t>les </a:t>
            </a:r>
            <a:r>
              <a:rPr lang="en-GB" altLang="fr-FR" sz="2800" dirty="0" err="1">
                <a:latin typeface="+mj-lt"/>
              </a:rPr>
              <a:t>opérations</a:t>
            </a:r>
            <a:r>
              <a:rPr lang="en-GB" altLang="fr-FR" sz="2800" dirty="0">
                <a:latin typeface="+mj-lt"/>
              </a:rPr>
              <a:t> </a:t>
            </a:r>
            <a:r>
              <a:rPr lang="en-GB" altLang="fr-FR" sz="2800" dirty="0" err="1">
                <a:latin typeface="+mj-lt"/>
              </a:rPr>
              <a:t>chimiques</a:t>
            </a:r>
            <a:r>
              <a:rPr lang="en-GB" altLang="fr-FR" sz="2800" dirty="0">
                <a:latin typeface="+mj-lt"/>
              </a:rPr>
              <a:t> </a:t>
            </a:r>
            <a:r>
              <a:rPr lang="en-GB" altLang="fr-FR" sz="2800" dirty="0" err="1">
                <a:latin typeface="+mj-lt"/>
              </a:rPr>
              <a:t>sont</a:t>
            </a:r>
            <a:r>
              <a:rPr lang="en-GB" altLang="fr-FR" sz="2800" dirty="0">
                <a:latin typeface="+mj-lt"/>
              </a:rPr>
              <a:t> non </a:t>
            </a:r>
            <a:r>
              <a:rPr lang="en-GB" altLang="fr-FR" sz="2800" dirty="0" err="1">
                <a:latin typeface="+mj-lt"/>
              </a:rPr>
              <a:t>quantitatives</a:t>
            </a:r>
            <a:endParaRPr lang="en-GB" altLang="fr-FR" sz="2800" dirty="0">
              <a:latin typeface="+mj-lt"/>
            </a:endParaRPr>
          </a:p>
          <a:p>
            <a:pPr lvl="1">
              <a:lnSpc>
                <a:spcPct val="100000"/>
              </a:lnSpc>
            </a:pPr>
            <a:r>
              <a:rPr lang="en-GB" altLang="fr-FR" sz="2800" dirty="0">
                <a:latin typeface="+mj-lt"/>
              </a:rPr>
              <a:t>la </a:t>
            </a:r>
            <a:r>
              <a:rPr lang="en-GB" altLang="fr-FR" sz="2800" dirty="0" err="1">
                <a:latin typeface="+mj-lt"/>
              </a:rPr>
              <a:t>séparation</a:t>
            </a:r>
            <a:r>
              <a:rPr lang="en-GB" altLang="fr-FR" sz="2800" dirty="0">
                <a:latin typeface="+mj-lt"/>
              </a:rPr>
              <a:t> de </a:t>
            </a:r>
            <a:r>
              <a:rPr lang="en-GB" altLang="fr-FR" sz="2800" dirty="0" err="1">
                <a:latin typeface="+mj-lt"/>
              </a:rPr>
              <a:t>l'élément</a:t>
            </a:r>
            <a:r>
              <a:rPr lang="en-GB" altLang="fr-FR" sz="2800" dirty="0">
                <a:latin typeface="+mj-lt"/>
              </a:rPr>
              <a:t> </a:t>
            </a:r>
            <a:r>
              <a:rPr lang="en-GB" altLang="fr-FR" sz="2800" dirty="0" err="1">
                <a:latin typeface="+mj-lt"/>
              </a:rPr>
              <a:t>n'est</a:t>
            </a:r>
            <a:r>
              <a:rPr lang="en-GB" altLang="fr-FR" sz="2800" dirty="0">
                <a:latin typeface="+mj-lt"/>
              </a:rPr>
              <a:t> pas </a:t>
            </a:r>
            <a:r>
              <a:rPr lang="en-GB" altLang="fr-FR" sz="2800" dirty="0" err="1">
                <a:latin typeface="+mj-lt"/>
              </a:rPr>
              <a:t>complète</a:t>
            </a:r>
            <a:endParaRPr lang="en-GB" altLang="fr-FR" sz="2800" dirty="0">
              <a:latin typeface="+mj-lt"/>
            </a:endParaRPr>
          </a:p>
          <a:p>
            <a:r>
              <a:rPr lang="en-GB" altLang="fr-FR" sz="2800" dirty="0">
                <a:solidFill>
                  <a:schemeClr val="accent2"/>
                </a:solidFill>
                <a:latin typeface="+mj-lt"/>
              </a:rPr>
              <a:t>Conditions </a:t>
            </a:r>
            <a:r>
              <a:rPr lang="en-GB" altLang="fr-FR" sz="2800" dirty="0" err="1">
                <a:solidFill>
                  <a:schemeClr val="accent2"/>
                </a:solidFill>
                <a:latin typeface="+mj-lt"/>
              </a:rPr>
              <a:t>opératoires</a:t>
            </a:r>
            <a:r>
              <a:rPr lang="en-GB" altLang="fr-FR" sz="2800" dirty="0">
                <a:solidFill>
                  <a:schemeClr val="accent2"/>
                </a:solidFill>
                <a:latin typeface="+mj-lt"/>
              </a:rPr>
              <a:t> :</a:t>
            </a:r>
          </a:p>
          <a:p>
            <a:pPr lvl="1">
              <a:lnSpc>
                <a:spcPct val="100000"/>
              </a:lnSpc>
            </a:pPr>
            <a:r>
              <a:rPr lang="en-GB" altLang="fr-FR" sz="2800" dirty="0">
                <a:latin typeface="+mj-lt"/>
              </a:rPr>
              <a:t>phases </a:t>
            </a:r>
            <a:r>
              <a:rPr lang="en-GB" altLang="fr-FR" sz="2800" dirty="0" err="1">
                <a:latin typeface="+mj-lt"/>
              </a:rPr>
              <a:t>homogènes</a:t>
            </a:r>
            <a:endParaRPr lang="en-GB" altLang="fr-FR" sz="2800" dirty="0">
              <a:latin typeface="+mj-lt"/>
            </a:endParaRPr>
          </a:p>
          <a:p>
            <a:pPr lvl="1">
              <a:lnSpc>
                <a:spcPct val="100000"/>
              </a:lnSpc>
            </a:pPr>
            <a:r>
              <a:rPr lang="en-GB" altLang="fr-FR" sz="2800" dirty="0" err="1">
                <a:latin typeface="+mj-lt"/>
              </a:rPr>
              <a:t>formes</a:t>
            </a:r>
            <a:r>
              <a:rPr lang="en-GB" altLang="fr-FR" sz="2800" dirty="0">
                <a:latin typeface="+mj-lt"/>
              </a:rPr>
              <a:t> </a:t>
            </a:r>
            <a:r>
              <a:rPr lang="en-GB" altLang="fr-FR" sz="2800" dirty="0" err="1">
                <a:latin typeface="+mj-lt"/>
              </a:rPr>
              <a:t>chimiques</a:t>
            </a:r>
            <a:r>
              <a:rPr lang="en-GB" altLang="fr-FR" sz="2800" dirty="0">
                <a:latin typeface="+mj-lt"/>
              </a:rPr>
              <a:t> </a:t>
            </a:r>
            <a:r>
              <a:rPr lang="en-GB" altLang="fr-FR" sz="2800" dirty="0" err="1">
                <a:latin typeface="+mj-lt"/>
              </a:rPr>
              <a:t>identiques</a:t>
            </a:r>
            <a:endParaRPr lang="en-GB" altLang="fr-FR" sz="2800" dirty="0">
              <a:latin typeface="+mj-lt"/>
            </a:endParaRPr>
          </a:p>
          <a:p>
            <a:pPr lvl="1">
              <a:lnSpc>
                <a:spcPct val="100000"/>
              </a:lnSpc>
            </a:pPr>
            <a:r>
              <a:rPr lang="en-GB" altLang="fr-FR" sz="2800" dirty="0" err="1">
                <a:latin typeface="+mj-lt"/>
              </a:rPr>
              <a:t>états</a:t>
            </a:r>
            <a:r>
              <a:rPr lang="en-GB" altLang="fr-FR" sz="2800" dirty="0">
                <a:latin typeface="+mj-lt"/>
              </a:rPr>
              <a:t> </a:t>
            </a:r>
            <a:r>
              <a:rPr lang="en-GB" altLang="fr-FR" sz="2800" dirty="0" err="1">
                <a:latin typeface="+mj-lt"/>
              </a:rPr>
              <a:t>d'oxydation</a:t>
            </a:r>
            <a:r>
              <a:rPr lang="en-GB" altLang="fr-FR" sz="2800" dirty="0">
                <a:latin typeface="+mj-lt"/>
              </a:rPr>
              <a:t> </a:t>
            </a:r>
            <a:r>
              <a:rPr lang="en-GB" altLang="fr-FR" sz="2800" dirty="0" err="1">
                <a:latin typeface="+mj-lt"/>
              </a:rPr>
              <a:t>identiques</a:t>
            </a:r>
            <a:endParaRPr lang="en-GB" altLang="fr-FR" sz="2800" dirty="0">
              <a:latin typeface="+mj-lt"/>
            </a:endParaRPr>
          </a:p>
          <a:p>
            <a:pPr lvl="1">
              <a:lnSpc>
                <a:spcPct val="100000"/>
              </a:lnSpc>
            </a:pPr>
            <a:r>
              <a:rPr lang="en-GB" altLang="fr-FR" sz="2800" dirty="0" err="1">
                <a:latin typeface="+mj-lt"/>
              </a:rPr>
              <a:t>échange</a:t>
            </a:r>
            <a:r>
              <a:rPr lang="en-GB" altLang="fr-FR" sz="2800" dirty="0">
                <a:latin typeface="+mj-lt"/>
              </a:rPr>
              <a:t> </a:t>
            </a:r>
            <a:r>
              <a:rPr lang="en-GB" altLang="fr-FR" sz="2800" dirty="0" err="1">
                <a:latin typeface="+mj-lt"/>
              </a:rPr>
              <a:t>isotopique</a:t>
            </a:r>
            <a:r>
              <a:rPr lang="en-GB" altLang="fr-FR" sz="2800" dirty="0">
                <a:latin typeface="+mj-lt"/>
              </a:rPr>
              <a:t> </a:t>
            </a:r>
            <a:r>
              <a:rPr lang="en-GB" altLang="fr-FR" sz="2800" dirty="0" err="1">
                <a:latin typeface="+mj-lt"/>
              </a:rPr>
              <a:t>réalisé</a:t>
            </a:r>
            <a:endParaRPr lang="en-GB" altLang="fr-FR" sz="2800" dirty="0">
              <a:latin typeface="+mj-lt"/>
            </a:endParaRPr>
          </a:p>
          <a:p>
            <a:endParaRPr lang="fr-FR" sz="3600" dirty="0">
              <a:latin typeface="+mj-lt"/>
            </a:endParaRPr>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dirty="0"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42</a:t>
            </a:fld>
            <a:endParaRPr lang="fr-FR"/>
          </a:p>
        </p:txBody>
      </p:sp>
    </p:spTree>
    <p:extLst>
      <p:ext uri="{BB962C8B-B14F-4D97-AF65-F5344CB8AC3E}">
        <p14:creationId xmlns:p14="http://schemas.microsoft.com/office/powerpoint/2010/main" val="38505003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Hypothèse	</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576263" y="1043970"/>
                <a:ext cx="8172450" cy="4968875"/>
              </a:xfrm>
            </p:spPr>
            <p:txBody>
              <a:bodyPr/>
              <a:lstStyle/>
              <a:p>
                <a:pPr marL="11113" indent="-11113"/>
                <a:r>
                  <a:rPr lang="fr-FR" i="1" dirty="0" smtClean="0">
                    <a:solidFill>
                      <a:schemeClr val="tx1"/>
                    </a:solidFill>
                    <a:latin typeface="Cambria" panose="02040503050406030204" pitchFamily="18" charset="0"/>
                  </a:rPr>
                  <a:t>Les réactions d’échange isotopique sont un cas particulier des effets isotopiques thermodynamiques</a:t>
                </a:r>
              </a:p>
              <a:p>
                <a:pPr marL="11113" indent="-11113"/>
                <a:r>
                  <a:rPr lang="fr-FR" dirty="0" smtClean="0">
                    <a:solidFill>
                      <a:schemeClr val="tx1"/>
                    </a:solidFill>
                    <a:latin typeface="+mj-lt"/>
                  </a:rPr>
                  <a:t>En dilution isotopique :</a:t>
                </a:r>
              </a:p>
              <a:p>
                <a:pPr marL="457200" indent="-457200">
                  <a:buFont typeface="Arial" panose="020B0604020202020204" pitchFamily="34" charset="0"/>
                  <a:buChar char="•"/>
                </a:pPr>
                <a:r>
                  <a:rPr lang="fr-FR" i="1" dirty="0" smtClean="0">
                    <a:latin typeface="Cambria" panose="02040503050406030204" pitchFamily="18" charset="0"/>
                  </a:rPr>
                  <a:t>on néglige complètement les effets isotopiques (</a:t>
                </a:r>
                <a14:m>
                  <m:oMath xmlns:m="http://schemas.openxmlformats.org/officeDocument/2006/math">
                    <m:r>
                      <a:rPr lang="fr-FR" b="0" i="1" smtClean="0">
                        <a:latin typeface="Cambria Math"/>
                      </a:rPr>
                      <m:t>𝐾</m:t>
                    </m:r>
                    <m:r>
                      <a:rPr lang="fr-FR" b="0" i="1" smtClean="0">
                        <a:latin typeface="Cambria Math"/>
                      </a:rPr>
                      <m:t>=1)</m:t>
                    </m:r>
                  </m:oMath>
                </a14:m>
                <a:endParaRPr lang="fr-FR" i="1" dirty="0" smtClean="0">
                  <a:latin typeface="Cambria" panose="02040503050406030204" pitchFamily="18" charset="0"/>
                </a:endParaRPr>
              </a:p>
              <a:p>
                <a:pPr marL="457200" indent="-457200">
                  <a:buFont typeface="Arial" panose="020B0604020202020204" pitchFamily="34" charset="0"/>
                  <a:buChar char="•"/>
                </a:pPr>
                <a:r>
                  <a:rPr lang="fr-FR" i="1" dirty="0" smtClean="0">
                    <a:latin typeface="Cambria" panose="02040503050406030204" pitchFamily="18" charset="0"/>
                  </a:rPr>
                  <a:t>On considère l’isotope radioactif (ou lourd) comme un détecteur</a:t>
                </a:r>
              </a:p>
              <a:p>
                <a:pPr marL="457200" indent="-457200">
                  <a:buFont typeface="Arial" panose="020B0604020202020204" pitchFamily="34" charset="0"/>
                  <a:buChar char="•"/>
                </a:pPr>
                <a:r>
                  <a:rPr lang="fr-FR" i="1" dirty="0" smtClean="0">
                    <a:latin typeface="Cambria" panose="02040503050406030204" pitchFamily="18" charset="0"/>
                  </a:rPr>
                  <a:t>On admet que les vitesses d’échange sont les mêmes pour les atomes isotopiques</a:t>
                </a:r>
                <a:endParaRPr lang="fr-FR" i="1" dirty="0">
                  <a:latin typeface="Cambria" panose="02040503050406030204" pitchFamily="18" charset="0"/>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576263" y="1043970"/>
                <a:ext cx="8172450" cy="4968875"/>
              </a:xfrm>
              <a:blipFill rotWithShape="1">
                <a:blip r:embed="rId2"/>
                <a:stretch>
                  <a:fillRect l="-2463" t="-1963"/>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43</a:t>
            </a:fld>
            <a:endParaRPr lang="fr-FR"/>
          </a:p>
        </p:txBody>
      </p:sp>
      <p:sp>
        <p:nvSpPr>
          <p:cNvPr id="7" name="ZoneTexte 6"/>
          <p:cNvSpPr txBox="1"/>
          <p:nvPr/>
        </p:nvSpPr>
        <p:spPr>
          <a:xfrm>
            <a:off x="540327" y="4680065"/>
            <a:ext cx="8329353" cy="1477328"/>
          </a:xfrm>
          <a:prstGeom prst="rect">
            <a:avLst/>
          </a:prstGeom>
          <a:noFill/>
        </p:spPr>
        <p:txBody>
          <a:bodyPr wrap="square" rtlCol="0">
            <a:spAutoFit/>
          </a:bodyPr>
          <a:lstStyle/>
          <a:p>
            <a:pPr algn="just"/>
            <a:r>
              <a:rPr lang="fr-FR" dirty="0" smtClean="0">
                <a:latin typeface="Book Antiqua" panose="02040602050305030304" pitchFamily="18" charset="0"/>
              </a:rPr>
              <a:t>En bref, les échanges isotopiques sont donc considérés comme des substitutions spontanées réciproques d’un atome, électriquement neutre ou chargé, radioactif ou non, dans une entité moléculaire par un autre atome du même nombre atomique et de masse égale ou différente, provenant d’une autre (ou de la même) entité moléculaire.*</a:t>
            </a:r>
            <a:endParaRPr lang="fr-FR" dirty="0">
              <a:latin typeface="Book Antiqua" panose="02040602050305030304" pitchFamily="18" charset="0"/>
            </a:endParaRPr>
          </a:p>
        </p:txBody>
      </p:sp>
      <p:sp>
        <p:nvSpPr>
          <p:cNvPr id="8" name="ZoneTexte 7"/>
          <p:cNvSpPr txBox="1"/>
          <p:nvPr/>
        </p:nvSpPr>
        <p:spPr>
          <a:xfrm>
            <a:off x="0" y="6550223"/>
            <a:ext cx="6321795" cy="307777"/>
          </a:xfrm>
          <a:prstGeom prst="rect">
            <a:avLst/>
          </a:prstGeom>
          <a:noFill/>
        </p:spPr>
        <p:txBody>
          <a:bodyPr wrap="none" rtlCol="0">
            <a:spAutoFit/>
          </a:bodyPr>
          <a:lstStyle/>
          <a:p>
            <a:r>
              <a:rPr lang="fr-FR" sz="1400" i="1" dirty="0">
                <a:effectLst>
                  <a:outerShdw blurRad="38100" dist="38100" dir="2700000" algn="tl">
                    <a:srgbClr val="000000">
                      <a:alpha val="43137"/>
                    </a:srgbClr>
                  </a:outerShdw>
                </a:effectLst>
                <a:latin typeface="Cambria" panose="02040503050406030204" pitchFamily="18" charset="0"/>
              </a:rPr>
              <a:t>* </a:t>
            </a:r>
            <a:r>
              <a:rPr lang="fr-FR" sz="1400" i="1" dirty="0" err="1">
                <a:effectLst>
                  <a:outerShdw blurRad="38100" dist="38100" dir="2700000" algn="tl">
                    <a:srgbClr val="000000">
                      <a:alpha val="43137"/>
                    </a:srgbClr>
                  </a:outerShdw>
                </a:effectLst>
                <a:latin typeface="Cambria" panose="02040503050406030204" pitchFamily="18" charset="0"/>
              </a:rPr>
              <a:t>Haïssinsky</a:t>
            </a:r>
            <a:r>
              <a:rPr lang="fr-FR" sz="1400" i="1" dirty="0">
                <a:effectLst>
                  <a:outerShdw blurRad="38100" dist="38100" dir="2700000" algn="tl">
                    <a:srgbClr val="000000">
                      <a:alpha val="43137"/>
                    </a:srgbClr>
                  </a:outerShdw>
                </a:effectLst>
                <a:latin typeface="Cambria" panose="02040503050406030204" pitchFamily="18" charset="0"/>
              </a:rPr>
              <a:t>, M. La Chimie Nucléaire et Ses Applications; Masson et Cie: Paris, 1957</a:t>
            </a:r>
          </a:p>
        </p:txBody>
      </p:sp>
    </p:spTree>
    <p:extLst>
      <p:ext uri="{BB962C8B-B14F-4D97-AF65-F5344CB8AC3E}">
        <p14:creationId xmlns:p14="http://schemas.microsoft.com/office/powerpoint/2010/main" val="4649405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Principe simplifié</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44</a:t>
            </a:fld>
            <a:endParaRPr lang="fr-FR"/>
          </a:p>
        </p:txBody>
      </p:sp>
      <p:pic>
        <p:nvPicPr>
          <p:cNvPr id="7" name="Picture 4" descr="SCHÉMA~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8211" r="185"/>
          <a:stretch/>
        </p:blipFill>
        <p:spPr bwMode="auto">
          <a:xfrm>
            <a:off x="736600" y="1047162"/>
            <a:ext cx="7865533" cy="524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9300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effectLst/>
        </p:spPr>
        <p:txBody>
          <a:bodyPr lIns="92075" tIns="46038" rIns="92075" bIns="46038"/>
          <a:lstStyle/>
          <a:p>
            <a:pPr>
              <a:defRPr/>
            </a:pPr>
            <a:r>
              <a:rPr lang="fr-FR" dirty="0"/>
              <a:t>échange</a:t>
            </a:r>
            <a:r>
              <a:rPr lang="en-GB" b="0" dirty="0" smtClean="0"/>
              <a:t> </a:t>
            </a:r>
            <a:r>
              <a:rPr lang="en-GB" dirty="0" smtClean="0"/>
              <a:t>ISOTOPIQUE</a:t>
            </a:r>
          </a:p>
        </p:txBody>
      </p:sp>
      <p:sp>
        <p:nvSpPr>
          <p:cNvPr id="17411" name="Rectangle 3"/>
          <p:cNvSpPr>
            <a:spLocks noGrp="1" noChangeArrowheads="1"/>
          </p:cNvSpPr>
          <p:nvPr>
            <p:ph type="body" idx="1"/>
          </p:nvPr>
        </p:nvSpPr>
        <p:spPr>
          <a:xfrm>
            <a:off x="508530" y="1099081"/>
            <a:ext cx="8172450" cy="5098519"/>
          </a:xfrm>
          <a:noFill/>
        </p:spPr>
        <p:txBody>
          <a:bodyPr lIns="92075" tIns="46038" rIns="92075" bIns="46038"/>
          <a:lstStyle/>
          <a:p>
            <a:pPr marL="0" indent="190500"/>
            <a:r>
              <a:rPr lang="en-GB" altLang="fr-FR" sz="3200" dirty="0" err="1" smtClean="0">
                <a:solidFill>
                  <a:schemeClr val="accent2"/>
                </a:solidFill>
              </a:rPr>
              <a:t>Définition</a:t>
            </a:r>
            <a:r>
              <a:rPr lang="en-GB" altLang="fr-FR" sz="3200" dirty="0" smtClean="0">
                <a:solidFill>
                  <a:schemeClr val="accent2"/>
                </a:solidFill>
              </a:rPr>
              <a:t> : </a:t>
            </a:r>
            <a:r>
              <a:rPr lang="en-GB" altLang="fr-FR" sz="3200" dirty="0" err="1" smtClean="0">
                <a:solidFill>
                  <a:schemeClr val="tx1"/>
                </a:solidFill>
              </a:rPr>
              <a:t>Soient</a:t>
            </a:r>
            <a:r>
              <a:rPr lang="en-GB" altLang="fr-FR" sz="3200" dirty="0" smtClean="0">
                <a:solidFill>
                  <a:schemeClr val="tx1"/>
                </a:solidFill>
              </a:rPr>
              <a:t> B</a:t>
            </a:r>
            <a:r>
              <a:rPr lang="en-GB" altLang="fr-FR" sz="3200" b="1" dirty="0" smtClean="0">
                <a:solidFill>
                  <a:srgbClr val="0000FF"/>
                </a:solidFill>
                <a:effectLst>
                  <a:outerShdw blurRad="38100" dist="38100" dir="2700000" algn="tl">
                    <a:srgbClr val="000000">
                      <a:alpha val="43137"/>
                    </a:srgbClr>
                  </a:outerShdw>
                </a:effectLst>
              </a:rPr>
              <a:t>X</a:t>
            </a:r>
            <a:r>
              <a:rPr lang="en-GB" altLang="fr-FR" sz="3200" dirty="0" smtClean="0">
                <a:solidFill>
                  <a:schemeClr val="tx1"/>
                </a:solidFill>
              </a:rPr>
              <a:t> </a:t>
            </a:r>
            <a:r>
              <a:rPr lang="en-GB" altLang="fr-FR" sz="3200" dirty="0" err="1" smtClean="0">
                <a:solidFill>
                  <a:schemeClr val="tx1"/>
                </a:solidFill>
              </a:rPr>
              <a:t>l’espèce</a:t>
            </a:r>
            <a:r>
              <a:rPr lang="en-GB" altLang="fr-FR" sz="3200" dirty="0" smtClean="0">
                <a:solidFill>
                  <a:schemeClr val="tx1"/>
                </a:solidFill>
              </a:rPr>
              <a:t> </a:t>
            </a:r>
            <a:r>
              <a:rPr lang="en-GB" altLang="fr-FR" sz="3200" dirty="0" err="1" smtClean="0">
                <a:solidFill>
                  <a:schemeClr val="tx1"/>
                </a:solidFill>
              </a:rPr>
              <a:t>chimique</a:t>
            </a:r>
            <a:r>
              <a:rPr lang="en-GB" altLang="fr-FR" sz="3200" dirty="0" smtClean="0">
                <a:solidFill>
                  <a:schemeClr val="tx1"/>
                </a:solidFill>
              </a:rPr>
              <a:t> </a:t>
            </a:r>
            <a:r>
              <a:rPr lang="en-GB" altLang="fr-FR" sz="3200" dirty="0" err="1" smtClean="0">
                <a:solidFill>
                  <a:schemeClr val="tx1"/>
                </a:solidFill>
              </a:rPr>
              <a:t>contenant</a:t>
            </a:r>
            <a:r>
              <a:rPr lang="en-GB" altLang="fr-FR" sz="3200" dirty="0" smtClean="0">
                <a:solidFill>
                  <a:schemeClr val="tx1"/>
                </a:solidFill>
              </a:rPr>
              <a:t> </a:t>
            </a:r>
            <a:r>
              <a:rPr lang="en-GB" altLang="fr-FR" sz="3200" b="1" dirty="0" smtClean="0">
                <a:solidFill>
                  <a:srgbClr val="0000FF"/>
                </a:solidFill>
                <a:effectLst>
                  <a:outerShdw blurRad="38100" dist="38100" dir="2700000" algn="tl">
                    <a:srgbClr val="000000">
                      <a:alpha val="43137"/>
                    </a:srgbClr>
                  </a:outerShdw>
                </a:effectLst>
              </a:rPr>
              <a:t>X</a:t>
            </a:r>
            <a:r>
              <a:rPr lang="en-GB" altLang="fr-FR" sz="3200" dirty="0" smtClean="0">
                <a:solidFill>
                  <a:schemeClr val="tx1"/>
                </a:solidFill>
              </a:rPr>
              <a:t> et C</a:t>
            </a:r>
            <a:r>
              <a:rPr lang="en-GB" altLang="fr-FR" sz="3200" b="1" dirty="0" smtClean="0">
                <a:solidFill>
                  <a:srgbClr val="FF0000"/>
                </a:solidFill>
                <a:effectLst>
                  <a:outerShdw blurRad="38100" dist="38100" dir="2700000" algn="tl">
                    <a:srgbClr val="000000">
                      <a:alpha val="43137"/>
                    </a:srgbClr>
                  </a:outerShdw>
                </a:effectLst>
              </a:rPr>
              <a:t>X*</a:t>
            </a:r>
            <a:r>
              <a:rPr lang="en-GB" altLang="fr-FR" sz="3200" dirty="0" smtClean="0">
                <a:solidFill>
                  <a:schemeClr val="tx1"/>
                </a:solidFill>
              </a:rPr>
              <a:t> </a:t>
            </a:r>
            <a:r>
              <a:rPr lang="en-GB" altLang="fr-FR" sz="3200" dirty="0" err="1" smtClean="0">
                <a:solidFill>
                  <a:schemeClr val="tx1"/>
                </a:solidFill>
              </a:rPr>
              <a:t>l’espèce</a:t>
            </a:r>
            <a:r>
              <a:rPr lang="en-GB" altLang="fr-FR" sz="3200" dirty="0" smtClean="0">
                <a:solidFill>
                  <a:schemeClr val="tx1"/>
                </a:solidFill>
              </a:rPr>
              <a:t> </a:t>
            </a:r>
            <a:r>
              <a:rPr lang="en-GB" altLang="fr-FR" sz="3200" dirty="0" err="1" smtClean="0">
                <a:solidFill>
                  <a:schemeClr val="tx1"/>
                </a:solidFill>
              </a:rPr>
              <a:t>chimique</a:t>
            </a:r>
            <a:r>
              <a:rPr lang="en-GB" altLang="fr-FR" sz="3200" dirty="0" smtClean="0">
                <a:solidFill>
                  <a:schemeClr val="tx1"/>
                </a:solidFill>
              </a:rPr>
              <a:t> </a:t>
            </a:r>
            <a:r>
              <a:rPr lang="en-GB" altLang="fr-FR" sz="3200" dirty="0" err="1" smtClean="0">
                <a:solidFill>
                  <a:schemeClr val="tx1"/>
                </a:solidFill>
              </a:rPr>
              <a:t>contenant</a:t>
            </a:r>
            <a:r>
              <a:rPr lang="en-GB" altLang="fr-FR" sz="3200" dirty="0" smtClean="0">
                <a:solidFill>
                  <a:schemeClr val="tx1"/>
                </a:solidFill>
              </a:rPr>
              <a:t> le </a:t>
            </a:r>
            <a:r>
              <a:rPr lang="en-GB" altLang="fr-FR" sz="3200" dirty="0" err="1" smtClean="0">
                <a:solidFill>
                  <a:schemeClr val="tx1"/>
                </a:solidFill>
              </a:rPr>
              <a:t>traceur</a:t>
            </a:r>
            <a:r>
              <a:rPr lang="en-GB" altLang="fr-FR" sz="3200" dirty="0" smtClean="0">
                <a:solidFill>
                  <a:schemeClr val="tx1"/>
                </a:solidFill>
              </a:rPr>
              <a:t> </a:t>
            </a:r>
            <a:r>
              <a:rPr lang="en-GB" altLang="fr-FR" sz="3200" b="1" dirty="0" smtClean="0">
                <a:solidFill>
                  <a:srgbClr val="FF0000"/>
                </a:solidFill>
                <a:effectLst>
                  <a:outerShdw blurRad="38100" dist="38100" dir="2700000" algn="tl">
                    <a:srgbClr val="000000">
                      <a:alpha val="43137"/>
                    </a:srgbClr>
                  </a:outerShdw>
                </a:effectLst>
              </a:rPr>
              <a:t>X*</a:t>
            </a:r>
            <a:r>
              <a:rPr lang="en-GB" altLang="fr-FR" sz="3200" dirty="0" smtClean="0">
                <a:solidFill>
                  <a:schemeClr val="tx1"/>
                </a:solidFill>
              </a:rPr>
              <a:t>. La </a:t>
            </a:r>
            <a:r>
              <a:rPr lang="en-GB" altLang="fr-FR" sz="3200" dirty="0" err="1" smtClean="0">
                <a:solidFill>
                  <a:schemeClr val="tx1"/>
                </a:solidFill>
              </a:rPr>
              <a:t>réaction</a:t>
            </a:r>
            <a:r>
              <a:rPr lang="en-GB" altLang="fr-FR" sz="3200" dirty="0" smtClean="0">
                <a:solidFill>
                  <a:schemeClr val="tx1"/>
                </a:solidFill>
              </a:rPr>
              <a:t> </a:t>
            </a:r>
            <a:r>
              <a:rPr lang="en-GB" altLang="fr-FR" sz="3200" dirty="0" err="1" smtClean="0">
                <a:solidFill>
                  <a:schemeClr val="tx1"/>
                </a:solidFill>
              </a:rPr>
              <a:t>d’échange</a:t>
            </a:r>
            <a:r>
              <a:rPr lang="en-GB" altLang="fr-FR" sz="3200" dirty="0" smtClean="0">
                <a:solidFill>
                  <a:schemeClr val="tx1"/>
                </a:solidFill>
              </a:rPr>
              <a:t> </a:t>
            </a:r>
            <a:r>
              <a:rPr lang="en-GB" altLang="fr-FR" sz="3200" dirty="0" err="1" smtClean="0">
                <a:solidFill>
                  <a:schemeClr val="tx1"/>
                </a:solidFill>
              </a:rPr>
              <a:t>est</a:t>
            </a:r>
            <a:r>
              <a:rPr lang="en-GB" altLang="fr-FR" sz="3200" dirty="0" smtClean="0">
                <a:solidFill>
                  <a:schemeClr val="tx1"/>
                </a:solidFill>
              </a:rPr>
              <a:t> :</a:t>
            </a:r>
          </a:p>
          <a:p>
            <a:pPr marL="0" indent="190500" algn="ctr">
              <a:buFontTx/>
              <a:buNone/>
            </a:pPr>
            <a:r>
              <a:rPr lang="en-GB" altLang="fr-FR" sz="3200" dirty="0" smtClean="0">
                <a:solidFill>
                  <a:schemeClr val="tx1"/>
                </a:solidFill>
              </a:rPr>
              <a:t>B</a:t>
            </a:r>
            <a:r>
              <a:rPr lang="en-GB" altLang="fr-FR" sz="3200" b="1" dirty="0" smtClean="0">
                <a:solidFill>
                  <a:srgbClr val="0000FF"/>
                </a:solidFill>
                <a:effectLst>
                  <a:outerShdw blurRad="38100" dist="38100" dir="2700000" algn="tl">
                    <a:srgbClr val="000000">
                      <a:alpha val="43137"/>
                    </a:srgbClr>
                  </a:outerShdw>
                </a:effectLst>
              </a:rPr>
              <a:t>X</a:t>
            </a:r>
            <a:r>
              <a:rPr lang="en-GB" altLang="fr-FR" sz="3200" dirty="0" smtClean="0">
                <a:solidFill>
                  <a:schemeClr val="tx1"/>
                </a:solidFill>
              </a:rPr>
              <a:t> + C</a:t>
            </a:r>
            <a:r>
              <a:rPr lang="en-GB" altLang="fr-FR" sz="3200" b="1" dirty="0" smtClean="0">
                <a:solidFill>
                  <a:srgbClr val="FF0000"/>
                </a:solidFill>
                <a:effectLst>
                  <a:outerShdw blurRad="38100" dist="38100" dir="2700000" algn="tl">
                    <a:srgbClr val="000000">
                      <a:alpha val="43137"/>
                    </a:srgbClr>
                  </a:outerShdw>
                </a:effectLst>
              </a:rPr>
              <a:t>X*</a:t>
            </a:r>
            <a:r>
              <a:rPr lang="en-GB" altLang="fr-FR" sz="3200" dirty="0" smtClean="0">
                <a:solidFill>
                  <a:schemeClr val="tx1"/>
                </a:solidFill>
              </a:rPr>
              <a:t> </a:t>
            </a:r>
            <a:r>
              <a:rPr lang="en-GB" altLang="fr-FR" sz="3200" dirty="0" smtClean="0">
                <a:solidFill>
                  <a:schemeClr val="tx1"/>
                </a:solidFill>
                <a:latin typeface="Symbol" pitchFamily="18" charset="2"/>
              </a:rPr>
              <a:t>« </a:t>
            </a:r>
            <a:r>
              <a:rPr lang="en-GB" altLang="fr-FR" sz="3200" dirty="0" smtClean="0">
                <a:solidFill>
                  <a:schemeClr val="tx1"/>
                </a:solidFill>
              </a:rPr>
              <a:t>B</a:t>
            </a:r>
            <a:r>
              <a:rPr lang="en-GB" altLang="fr-FR" sz="3200" b="1" dirty="0" smtClean="0">
                <a:solidFill>
                  <a:srgbClr val="FF0000"/>
                </a:solidFill>
                <a:effectLst>
                  <a:outerShdw blurRad="38100" dist="38100" dir="2700000" algn="tl">
                    <a:srgbClr val="000000">
                      <a:alpha val="43137"/>
                    </a:srgbClr>
                  </a:outerShdw>
                </a:effectLst>
              </a:rPr>
              <a:t>X*</a:t>
            </a:r>
            <a:r>
              <a:rPr lang="en-GB" altLang="fr-FR" sz="3200" dirty="0" smtClean="0">
                <a:solidFill>
                  <a:schemeClr val="tx1"/>
                </a:solidFill>
              </a:rPr>
              <a:t> + C</a:t>
            </a:r>
            <a:r>
              <a:rPr lang="en-GB" altLang="fr-FR" sz="3200" b="1" dirty="0" smtClean="0">
                <a:solidFill>
                  <a:srgbClr val="0000FF"/>
                </a:solidFill>
                <a:effectLst>
                  <a:outerShdw blurRad="38100" dist="38100" dir="2700000" algn="tl">
                    <a:srgbClr val="000000">
                      <a:alpha val="43137"/>
                    </a:srgbClr>
                  </a:outerShdw>
                </a:effectLst>
              </a:rPr>
              <a:t>X</a:t>
            </a:r>
          </a:p>
          <a:p>
            <a:pPr marL="0" indent="190500">
              <a:buFontTx/>
              <a:buNone/>
            </a:pPr>
            <a:r>
              <a:rPr lang="en-GB" altLang="fr-FR" sz="3200" i="1" dirty="0" err="1" smtClean="0">
                <a:solidFill>
                  <a:schemeClr val="tx1"/>
                </a:solidFill>
              </a:rPr>
              <a:t>L’échange</a:t>
            </a:r>
            <a:r>
              <a:rPr lang="en-GB" altLang="fr-FR" sz="3200" i="1" dirty="0" smtClean="0">
                <a:solidFill>
                  <a:schemeClr val="tx1"/>
                </a:solidFill>
              </a:rPr>
              <a:t> </a:t>
            </a:r>
            <a:r>
              <a:rPr lang="en-GB" altLang="fr-FR" sz="3200" i="1" dirty="0" err="1" smtClean="0">
                <a:solidFill>
                  <a:schemeClr val="tx1"/>
                </a:solidFill>
              </a:rPr>
              <a:t>isotopique</a:t>
            </a:r>
            <a:r>
              <a:rPr lang="en-GB" altLang="fr-FR" sz="3200" i="1" dirty="0" smtClean="0">
                <a:solidFill>
                  <a:schemeClr val="tx1"/>
                </a:solidFill>
              </a:rPr>
              <a:t> </a:t>
            </a:r>
            <a:r>
              <a:rPr lang="en-GB" altLang="fr-FR" sz="3200" i="1" dirty="0" err="1" smtClean="0">
                <a:solidFill>
                  <a:schemeClr val="tx1"/>
                </a:solidFill>
              </a:rPr>
              <a:t>est</a:t>
            </a:r>
            <a:r>
              <a:rPr lang="en-GB" altLang="fr-FR" sz="3200" i="1" dirty="0" smtClean="0">
                <a:solidFill>
                  <a:schemeClr val="tx1"/>
                </a:solidFill>
              </a:rPr>
              <a:t> </a:t>
            </a:r>
            <a:r>
              <a:rPr lang="en-GB" altLang="fr-FR" sz="3200" i="1" dirty="0" err="1" smtClean="0">
                <a:solidFill>
                  <a:schemeClr val="tx1"/>
                </a:solidFill>
              </a:rPr>
              <a:t>réalisé</a:t>
            </a:r>
            <a:r>
              <a:rPr lang="en-GB" altLang="fr-FR" sz="3200" i="1" dirty="0" smtClean="0">
                <a:solidFill>
                  <a:schemeClr val="tx1"/>
                </a:solidFill>
              </a:rPr>
              <a:t> </a:t>
            </a:r>
            <a:r>
              <a:rPr lang="en-GB" altLang="fr-FR" sz="3200" i="1" dirty="0" err="1" smtClean="0">
                <a:solidFill>
                  <a:schemeClr val="tx1"/>
                </a:solidFill>
              </a:rPr>
              <a:t>lorsque</a:t>
            </a:r>
            <a:endParaRPr lang="en-GB" altLang="fr-FR" sz="3200" i="1" dirty="0" smtClean="0">
              <a:solidFill>
                <a:schemeClr val="tx1"/>
              </a:solidFill>
            </a:endParaRPr>
          </a:p>
          <a:p>
            <a:pPr marL="0" indent="190500" algn="ctr">
              <a:buFontTx/>
              <a:buNone/>
            </a:pPr>
            <a:r>
              <a:rPr lang="en-GB" altLang="fr-FR" sz="3200" b="1" i="1" dirty="0" err="1" smtClean="0">
                <a:solidFill>
                  <a:srgbClr val="00B050"/>
                </a:solidFill>
              </a:rPr>
              <a:t>Activité</a:t>
            </a:r>
            <a:r>
              <a:rPr lang="en-GB" altLang="fr-FR" sz="3200" b="1" i="1" dirty="0" smtClean="0">
                <a:solidFill>
                  <a:srgbClr val="00B050"/>
                </a:solidFill>
              </a:rPr>
              <a:t>(BX) =</a:t>
            </a:r>
            <a:r>
              <a:rPr lang="en-GB" altLang="fr-FR" sz="3200" b="1" i="1" dirty="0" err="1" smtClean="0">
                <a:solidFill>
                  <a:srgbClr val="00B050"/>
                </a:solidFill>
              </a:rPr>
              <a:t>Activité</a:t>
            </a:r>
            <a:r>
              <a:rPr lang="en-GB" altLang="fr-FR" sz="3200" b="1" i="1" dirty="0" smtClean="0">
                <a:solidFill>
                  <a:srgbClr val="00B050"/>
                </a:solidFill>
              </a:rPr>
              <a:t>(CX*)</a:t>
            </a:r>
          </a:p>
        </p:txBody>
      </p:sp>
      <p:sp>
        <p:nvSpPr>
          <p:cNvPr id="4" name="Espace réservé de la date 3"/>
          <p:cNvSpPr>
            <a:spLocks noGrp="1"/>
          </p:cNvSpPr>
          <p:nvPr>
            <p:ph type="dt" sz="half" idx="10"/>
          </p:nvPr>
        </p:nvSpPr>
        <p:spPr>
          <a:xfrm>
            <a:off x="576264" y="6305552"/>
            <a:ext cx="1450975" cy="365125"/>
          </a:xfrm>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a:xfrm>
            <a:off x="2051052" y="6305552"/>
            <a:ext cx="5940425" cy="365125"/>
          </a:xfrm>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a:xfrm>
            <a:off x="8024815" y="6303965"/>
            <a:ext cx="1119187" cy="365125"/>
          </a:xfrm>
        </p:spPr>
        <p:txBody>
          <a:bodyPr/>
          <a:lstStyle/>
          <a:p>
            <a:pPr>
              <a:defRPr/>
            </a:pPr>
            <a:r>
              <a:rPr lang="fr-FR" smtClean="0"/>
              <a:t>|  PAGE </a:t>
            </a:r>
            <a:fld id="{D100F22A-CFAC-4345-993E-C06491F10625}" type="slidenum">
              <a:rPr lang="fr-FR" smtClean="0"/>
              <a:pPr>
                <a:defRPr/>
              </a:pPr>
              <a:t>45</a:t>
            </a:fld>
            <a:endParaRPr lang="fr-FR"/>
          </a:p>
        </p:txBody>
      </p:sp>
    </p:spTree>
    <p:extLst>
      <p:ext uri="{BB962C8B-B14F-4D97-AF65-F5344CB8AC3E}">
        <p14:creationId xmlns:p14="http://schemas.microsoft.com/office/powerpoint/2010/main" val="159701213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 échange entre </a:t>
            </a:r>
            <a:r>
              <a:rPr lang="fr-FR" dirty="0" smtClean="0">
                <a:solidFill>
                  <a:srgbClr val="0000FF"/>
                </a:solidFill>
              </a:rPr>
              <a:t>U(VI)</a:t>
            </a:r>
            <a:r>
              <a:rPr lang="fr-FR" dirty="0" smtClean="0"/>
              <a:t> &amp; </a:t>
            </a:r>
            <a:r>
              <a:rPr lang="fr-FR" dirty="0" smtClean="0">
                <a:solidFill>
                  <a:srgbClr val="FFFF00"/>
                </a:solidFill>
              </a:rPr>
              <a:t>U(IV)</a:t>
            </a:r>
            <a:endParaRPr lang="fr-FR" dirty="0">
              <a:solidFill>
                <a:srgbClr val="FFFF00"/>
              </a:solidFill>
            </a:endParaRP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519113" y="1192214"/>
                <a:ext cx="8172450" cy="5265736"/>
              </a:xfrm>
            </p:spPr>
            <p:txBody>
              <a:bodyPr/>
              <a:lstStyle/>
              <a:p>
                <a:pPr marL="6350" indent="-6350"/>
                <a:r>
                  <a:rPr lang="fr-FR" sz="2400" dirty="0" smtClean="0">
                    <a:solidFill>
                      <a:schemeClr val="tx1"/>
                    </a:solidFill>
                  </a:rPr>
                  <a:t>Conditions : </a:t>
                </a:r>
                <a:r>
                  <a:rPr lang="fr-FR" sz="2400" dirty="0" err="1" smtClean="0">
                    <a:solidFill>
                      <a:schemeClr val="tx1"/>
                    </a:solidFill>
                  </a:rPr>
                  <a:t>HCl</a:t>
                </a:r>
                <a:r>
                  <a:rPr lang="fr-FR" sz="2400" dirty="0" smtClean="0">
                    <a:solidFill>
                      <a:schemeClr val="tx1"/>
                    </a:solidFill>
                  </a:rPr>
                  <a:t> 0,1 M, [</a:t>
                </a:r>
                <a:r>
                  <a:rPr lang="fr-FR" sz="2400" b="1" baseline="30000" dirty="0" smtClean="0">
                    <a:solidFill>
                      <a:srgbClr val="0000FF"/>
                    </a:solidFill>
                    <a:effectLst>
                      <a:outerShdw blurRad="38100" dist="38100" dir="2700000" algn="tl">
                        <a:srgbClr val="000000">
                          <a:alpha val="43137"/>
                        </a:srgbClr>
                      </a:outerShdw>
                    </a:effectLst>
                  </a:rPr>
                  <a:t>238</a:t>
                </a:r>
                <a:r>
                  <a:rPr lang="fr-FR" sz="2400" b="1" dirty="0" smtClean="0">
                    <a:solidFill>
                      <a:srgbClr val="0000FF"/>
                    </a:solidFill>
                    <a:effectLst>
                      <a:outerShdw blurRad="38100" dist="38100" dir="2700000" algn="tl">
                        <a:srgbClr val="000000">
                          <a:alpha val="43137"/>
                        </a:srgbClr>
                      </a:outerShdw>
                    </a:effectLst>
                  </a:rPr>
                  <a:t>UO</a:t>
                </a:r>
                <a:r>
                  <a:rPr lang="fr-FR" sz="2400" b="1" baseline="-25000" dirty="0" smtClean="0">
                    <a:solidFill>
                      <a:srgbClr val="0000FF"/>
                    </a:solidFill>
                    <a:effectLst>
                      <a:outerShdw blurRad="38100" dist="38100" dir="2700000" algn="tl">
                        <a:srgbClr val="000000">
                          <a:alpha val="43137"/>
                        </a:srgbClr>
                      </a:outerShdw>
                    </a:effectLst>
                  </a:rPr>
                  <a:t>2</a:t>
                </a:r>
                <a:r>
                  <a:rPr lang="fr-FR" sz="2400" b="1" baseline="30000" dirty="0" smtClean="0">
                    <a:solidFill>
                      <a:srgbClr val="0000FF"/>
                    </a:solidFill>
                    <a:effectLst>
                      <a:outerShdw blurRad="38100" dist="38100" dir="2700000" algn="tl">
                        <a:srgbClr val="000000">
                          <a:alpha val="43137"/>
                        </a:srgbClr>
                      </a:outerShdw>
                    </a:effectLst>
                  </a:rPr>
                  <a:t>2+</a:t>
                </a:r>
                <a:r>
                  <a:rPr lang="fr-FR" sz="2400" dirty="0" smtClean="0">
                    <a:solidFill>
                      <a:schemeClr val="tx1"/>
                    </a:solidFill>
                  </a:rPr>
                  <a:t>]</a:t>
                </a:r>
                <a:r>
                  <a:rPr lang="fr-FR" sz="2400" baseline="30000" dirty="0" smtClean="0">
                    <a:solidFill>
                      <a:schemeClr val="tx1"/>
                    </a:solidFill>
                  </a:rPr>
                  <a:t>0</a:t>
                </a:r>
                <a:r>
                  <a:rPr lang="fr-FR" sz="2400" dirty="0">
                    <a:solidFill>
                      <a:schemeClr val="tx1"/>
                    </a:solidFill>
                  </a:rPr>
                  <a:t> </a:t>
                </a:r>
                <a:r>
                  <a:rPr lang="fr-FR" sz="2400" dirty="0" smtClean="0">
                    <a:solidFill>
                      <a:schemeClr val="tx1"/>
                    </a:solidFill>
                  </a:rPr>
                  <a:t>= 10</a:t>
                </a:r>
                <a:r>
                  <a:rPr lang="fr-FR" sz="2400" baseline="30000" dirty="0" smtClean="0">
                    <a:solidFill>
                      <a:schemeClr val="tx1"/>
                    </a:solidFill>
                  </a:rPr>
                  <a:t>–10</a:t>
                </a:r>
                <a:r>
                  <a:rPr lang="fr-FR" sz="2400" dirty="0" smtClean="0">
                    <a:solidFill>
                      <a:schemeClr val="tx1"/>
                    </a:solidFill>
                  </a:rPr>
                  <a:t> </a:t>
                </a:r>
                <a:r>
                  <a:rPr lang="fr-FR" sz="2400" dirty="0">
                    <a:solidFill>
                      <a:schemeClr val="tx1"/>
                    </a:solidFill>
                  </a:rPr>
                  <a:t>M</a:t>
                </a:r>
              </a:p>
              <a:p>
                <a:pPr marL="6350" indent="-6350"/>
                <a:r>
                  <a:rPr lang="fr-FR" sz="2400" dirty="0" smtClean="0">
                    <a:solidFill>
                      <a:schemeClr val="tx1"/>
                    </a:solidFill>
                  </a:rPr>
                  <a:t> [</a:t>
                </a:r>
                <a:r>
                  <a:rPr lang="fr-FR" sz="2400" b="1" baseline="30000" dirty="0" smtClean="0">
                    <a:solidFill>
                      <a:srgbClr val="FF6600"/>
                    </a:solidFill>
                    <a:effectLst>
                      <a:outerShdw blurRad="38100" dist="38100" dir="2700000" algn="tl">
                        <a:srgbClr val="000000">
                          <a:alpha val="43137"/>
                        </a:srgbClr>
                      </a:outerShdw>
                    </a:effectLst>
                  </a:rPr>
                  <a:t>230</a:t>
                </a:r>
                <a:r>
                  <a:rPr lang="fr-FR" sz="2400" b="1" dirty="0" smtClean="0">
                    <a:solidFill>
                      <a:srgbClr val="FF6600"/>
                    </a:solidFill>
                    <a:effectLst>
                      <a:outerShdw blurRad="38100" dist="38100" dir="2700000" algn="tl">
                        <a:srgbClr val="000000">
                          <a:alpha val="43137"/>
                        </a:srgbClr>
                      </a:outerShdw>
                    </a:effectLst>
                  </a:rPr>
                  <a:t>U</a:t>
                </a:r>
                <a:r>
                  <a:rPr lang="fr-FR" sz="2400" b="1" baseline="30000" dirty="0" smtClean="0">
                    <a:solidFill>
                      <a:srgbClr val="FF6600"/>
                    </a:solidFill>
                    <a:effectLst>
                      <a:outerShdw blurRad="38100" dist="38100" dir="2700000" algn="tl">
                        <a:srgbClr val="000000">
                          <a:alpha val="43137"/>
                        </a:srgbClr>
                      </a:outerShdw>
                    </a:effectLst>
                  </a:rPr>
                  <a:t>4+</a:t>
                </a:r>
                <a:r>
                  <a:rPr lang="fr-FR" sz="2400" dirty="0" smtClean="0">
                    <a:solidFill>
                      <a:schemeClr val="tx1"/>
                    </a:solidFill>
                  </a:rPr>
                  <a:t>]</a:t>
                </a:r>
                <a:r>
                  <a:rPr lang="fr-FR" sz="2400" baseline="30000" dirty="0" smtClean="0">
                    <a:solidFill>
                      <a:schemeClr val="tx1"/>
                    </a:solidFill>
                  </a:rPr>
                  <a:t>0</a:t>
                </a:r>
                <a:r>
                  <a:rPr lang="fr-FR" sz="2400" dirty="0" smtClean="0">
                    <a:solidFill>
                      <a:schemeClr val="tx1"/>
                    </a:solidFill>
                  </a:rPr>
                  <a:t> = </a:t>
                </a:r>
                <a:r>
                  <a:rPr lang="fr-FR" sz="2400" dirty="0">
                    <a:solidFill>
                      <a:schemeClr val="tx1"/>
                    </a:solidFill>
                  </a:rPr>
                  <a:t>10</a:t>
                </a:r>
                <a:r>
                  <a:rPr lang="fr-FR" sz="2400" baseline="30000" dirty="0">
                    <a:solidFill>
                      <a:schemeClr val="tx1"/>
                    </a:solidFill>
                  </a:rPr>
                  <a:t>–10</a:t>
                </a:r>
                <a:r>
                  <a:rPr lang="fr-FR" sz="2400" dirty="0">
                    <a:solidFill>
                      <a:schemeClr val="tx1"/>
                    </a:solidFill>
                  </a:rPr>
                  <a:t> </a:t>
                </a:r>
                <a:r>
                  <a:rPr lang="fr-FR" sz="2400" dirty="0" smtClean="0">
                    <a:solidFill>
                      <a:schemeClr val="tx1"/>
                    </a:solidFill>
                  </a:rPr>
                  <a:t>M</a:t>
                </a:r>
              </a:p>
              <a:p>
                <a14:m>
                  <m:oMath xmlns:m="http://schemas.openxmlformats.org/officeDocument/2006/math">
                    <m:r>
                      <a:rPr lang="fr-FR" b="0" i="1" smtClean="0">
                        <a:solidFill>
                          <a:schemeClr val="tx1"/>
                        </a:solidFill>
                        <a:effectLst>
                          <a:outerShdw blurRad="38100" dist="38100" dir="2700000" algn="tl">
                            <a:srgbClr val="000000">
                              <a:alpha val="43137"/>
                            </a:srgbClr>
                          </a:outerShdw>
                        </a:effectLst>
                        <a:latin typeface="Cambria Math"/>
                        <a:ea typeface="Cambria Math"/>
                      </a:rPr>
                      <m:t>𝜏</m:t>
                    </m:r>
                    <m:r>
                      <a:rPr lang="fr-FR" b="0" i="1" smtClean="0">
                        <a:solidFill>
                          <a:schemeClr val="tx1"/>
                        </a:solidFill>
                        <a:effectLst>
                          <a:outerShdw blurRad="38100" dist="38100" dir="2700000" algn="tl">
                            <a:srgbClr val="000000">
                              <a:alpha val="43137"/>
                            </a:srgbClr>
                          </a:outerShdw>
                        </a:effectLst>
                        <a:latin typeface="Cambria Math"/>
                        <a:ea typeface="Cambria Math"/>
                      </a:rPr>
                      <m:t>=</m:t>
                    </m:r>
                    <m:f>
                      <m:fPr>
                        <m:ctrlPr>
                          <a:rPr lang="fr-FR" i="1" smtClean="0">
                            <a:solidFill>
                              <a:schemeClr val="tx1"/>
                            </a:solidFill>
                            <a:effectLst>
                              <a:outerShdw blurRad="38100" dist="38100" dir="2700000" algn="tl">
                                <a:srgbClr val="000000">
                                  <a:alpha val="43137"/>
                                </a:srgbClr>
                              </a:outerShdw>
                            </a:effectLst>
                            <a:latin typeface="Cambria Math" panose="02040503050406030204" pitchFamily="18" charset="0"/>
                            <a:ea typeface="Cambria Math"/>
                          </a:rPr>
                        </m:ctrlPr>
                      </m:fPr>
                      <m:num>
                        <m:r>
                          <a:rPr lang="fr-FR" b="0" i="1" smtClean="0">
                            <a:solidFill>
                              <a:schemeClr val="tx1"/>
                            </a:solidFill>
                            <a:effectLst/>
                            <a:latin typeface="Cambria Math"/>
                            <a:ea typeface="Cambria Math"/>
                          </a:rPr>
                          <m:t>𝑙𝑛</m:t>
                        </m:r>
                        <m:r>
                          <a:rPr lang="fr-FR" b="0" i="1" smtClean="0">
                            <a:solidFill>
                              <a:schemeClr val="tx1"/>
                            </a:solidFill>
                            <a:effectLst/>
                            <a:latin typeface="Cambria Math"/>
                            <a:ea typeface="Cambria Math"/>
                          </a:rPr>
                          <m:t>2</m:t>
                        </m:r>
                      </m:num>
                      <m:den>
                        <m:r>
                          <a:rPr lang="fr-FR" b="0" i="1" smtClean="0">
                            <a:solidFill>
                              <a:schemeClr val="tx1"/>
                            </a:solidFill>
                            <a:effectLst>
                              <a:outerShdw blurRad="38100" dist="38100" dir="2700000" algn="tl">
                                <a:srgbClr val="000000">
                                  <a:alpha val="43137"/>
                                </a:srgbClr>
                              </a:outerShdw>
                            </a:effectLst>
                            <a:latin typeface="Cambria Math"/>
                            <a:ea typeface="Cambria Math"/>
                          </a:rPr>
                          <m:t>0,116×2 </m:t>
                        </m:r>
                        <m:sSup>
                          <m:sSupPr>
                            <m:ctrlPr>
                              <a:rPr lang="fr-FR" i="1" smtClean="0">
                                <a:solidFill>
                                  <a:schemeClr val="tx1"/>
                                </a:solidFill>
                                <a:effectLst>
                                  <a:outerShdw blurRad="38100" dist="38100" dir="2700000" algn="tl">
                                    <a:srgbClr val="000000">
                                      <a:alpha val="43137"/>
                                    </a:srgbClr>
                                  </a:outerShdw>
                                </a:effectLst>
                                <a:latin typeface="Cambria Math" panose="02040503050406030204" pitchFamily="18" charset="0"/>
                                <a:ea typeface="Cambria Math"/>
                              </a:rPr>
                            </m:ctrlPr>
                          </m:sSupPr>
                          <m:e>
                            <m:r>
                              <a:rPr lang="fr-FR" b="0" i="1" smtClean="0">
                                <a:solidFill>
                                  <a:schemeClr val="tx1"/>
                                </a:solidFill>
                                <a:effectLst>
                                  <a:outerShdw blurRad="38100" dist="38100" dir="2700000" algn="tl">
                                    <a:srgbClr val="000000">
                                      <a:alpha val="43137"/>
                                    </a:srgbClr>
                                  </a:outerShdw>
                                </a:effectLst>
                                <a:latin typeface="Cambria Math"/>
                                <a:ea typeface="Cambria Math"/>
                              </a:rPr>
                              <m:t>10</m:t>
                            </m:r>
                          </m:e>
                          <m:sup>
                            <m:r>
                              <a:rPr lang="fr-FR" b="0" i="1" smtClean="0">
                                <a:solidFill>
                                  <a:schemeClr val="tx1"/>
                                </a:solidFill>
                                <a:effectLst>
                                  <a:outerShdw blurRad="38100" dist="38100" dir="2700000" algn="tl">
                                    <a:srgbClr val="000000">
                                      <a:alpha val="43137"/>
                                    </a:srgbClr>
                                  </a:outerShdw>
                                </a:effectLst>
                                <a:latin typeface="Cambria Math"/>
                                <a:ea typeface="Cambria Math"/>
                              </a:rPr>
                              <m:t>−10</m:t>
                            </m:r>
                          </m:sup>
                        </m:sSup>
                      </m:den>
                    </m:f>
                    <m:r>
                      <a:rPr lang="fr-FR" b="0" i="1" smtClean="0">
                        <a:solidFill>
                          <a:schemeClr val="tx1"/>
                        </a:solidFill>
                        <a:effectLst/>
                        <a:latin typeface="Cambria Math"/>
                      </a:rPr>
                      <m:t>=2,98 </m:t>
                    </m:r>
                    <m:sSup>
                      <m:sSupPr>
                        <m:ctrlPr>
                          <a:rPr lang="fr-FR" b="0" i="1" smtClean="0">
                            <a:solidFill>
                              <a:schemeClr val="tx1"/>
                            </a:solidFill>
                            <a:effectLst/>
                            <a:latin typeface="Cambria Math" panose="02040503050406030204" pitchFamily="18" charset="0"/>
                          </a:rPr>
                        </m:ctrlPr>
                      </m:sSupPr>
                      <m:e>
                        <m:r>
                          <a:rPr lang="fr-FR" b="0" i="1" smtClean="0">
                            <a:solidFill>
                              <a:schemeClr val="tx1"/>
                            </a:solidFill>
                            <a:effectLst/>
                            <a:latin typeface="Cambria Math"/>
                          </a:rPr>
                          <m:t>10</m:t>
                        </m:r>
                      </m:e>
                      <m:sup>
                        <m:r>
                          <a:rPr lang="fr-FR" b="0" i="1" smtClean="0">
                            <a:solidFill>
                              <a:schemeClr val="tx1"/>
                            </a:solidFill>
                            <a:effectLst/>
                            <a:latin typeface="Cambria Math"/>
                          </a:rPr>
                          <m:t>10</m:t>
                        </m:r>
                      </m:sup>
                    </m:sSup>
                    <m:r>
                      <a:rPr lang="fr-FR" b="0" i="1" smtClean="0">
                        <a:solidFill>
                          <a:schemeClr val="tx1"/>
                        </a:solidFill>
                        <a:effectLst/>
                        <a:latin typeface="Cambria Math"/>
                      </a:rPr>
                      <m:t> </m:t>
                    </m:r>
                    <m:r>
                      <a:rPr lang="fr-FR" b="0" i="1" smtClean="0">
                        <a:solidFill>
                          <a:schemeClr val="tx1"/>
                        </a:solidFill>
                        <a:effectLst/>
                        <a:latin typeface="Cambria Math"/>
                      </a:rPr>
                      <m:t>𝑚𝑖𝑛</m:t>
                    </m:r>
                  </m:oMath>
                </a14:m>
                <a:r>
                  <a:rPr lang="fr-FR" i="1" dirty="0" smtClean="0">
                    <a:solidFill>
                      <a:schemeClr val="tx1"/>
                    </a:solidFill>
                    <a:effectLst>
                      <a:outerShdw blurRad="38100" dist="38100" dir="2700000" algn="tl">
                        <a:srgbClr val="000000">
                          <a:alpha val="43137"/>
                        </a:srgbClr>
                      </a:outerShdw>
                    </a:effectLst>
                    <a:latin typeface="Cambria" panose="02040503050406030204" pitchFamily="18" charset="0"/>
                  </a:rPr>
                  <a:t> </a:t>
                </a:r>
                <a:r>
                  <a:rPr lang="fr-FR" i="1" dirty="0" smtClean="0">
                    <a:solidFill>
                      <a:srgbClr val="FF0000"/>
                    </a:solidFill>
                    <a:effectLst>
                      <a:outerShdw blurRad="38100" dist="38100" dir="2700000" algn="tl">
                        <a:srgbClr val="000000">
                          <a:alpha val="43137"/>
                        </a:srgbClr>
                      </a:outerShdw>
                    </a:effectLst>
                    <a:latin typeface="Cambria" panose="02040503050406030204" pitchFamily="18" charset="0"/>
                  </a:rPr>
                  <a:t>soit 56805 ans</a:t>
                </a:r>
              </a:p>
              <a:p>
                <a:endParaRPr lang="fr-FR" i="1" dirty="0" smtClean="0">
                  <a:solidFill>
                    <a:schemeClr val="tx1"/>
                  </a:solidFill>
                  <a:latin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fr-FR" b="1" i="1" smtClean="0">
                          <a:solidFill>
                            <a:schemeClr val="tx1"/>
                          </a:solidFill>
                          <a:effectLst>
                            <a:outerShdw blurRad="38100" dist="38100" dir="2700000" algn="tl">
                              <a:srgbClr val="000000">
                                <a:alpha val="43137"/>
                              </a:srgbClr>
                            </a:outerShdw>
                          </a:effectLst>
                          <a:latin typeface="Cambria Math"/>
                        </a:rPr>
                        <m:t>𝑹</m:t>
                      </m:r>
                      <m:r>
                        <a:rPr lang="fr-FR" b="0" i="1" smtClean="0">
                          <a:solidFill>
                            <a:schemeClr val="tx1"/>
                          </a:solidFill>
                          <a:latin typeface="Cambria Math"/>
                        </a:rPr>
                        <m:t>=0,116</m:t>
                      </m:r>
                      <m:r>
                        <a:rPr lang="fr-FR" b="0" i="1" smtClean="0">
                          <a:solidFill>
                            <a:schemeClr val="tx1"/>
                          </a:solidFill>
                          <a:latin typeface="Cambria Math"/>
                          <a:ea typeface="Cambria Math"/>
                        </a:rPr>
                        <m:t>×</m:t>
                      </m:r>
                      <m:sSup>
                        <m:sSupPr>
                          <m:ctrlPr>
                            <a:rPr lang="fr-FR" b="0" i="1" smtClean="0">
                              <a:solidFill>
                                <a:schemeClr val="tx1"/>
                              </a:solidFill>
                              <a:latin typeface="Cambria Math" panose="02040503050406030204" pitchFamily="18" charset="0"/>
                              <a:ea typeface="Cambria Math"/>
                            </a:rPr>
                          </m:ctrlPr>
                        </m:sSupPr>
                        <m:e>
                          <m:r>
                            <a:rPr lang="fr-FR" b="0" i="1" smtClean="0">
                              <a:solidFill>
                                <a:schemeClr val="tx1"/>
                              </a:solidFill>
                              <a:latin typeface="Cambria Math"/>
                              <a:ea typeface="Cambria Math"/>
                            </a:rPr>
                            <m:t>10</m:t>
                          </m:r>
                        </m:e>
                        <m:sup>
                          <m:r>
                            <a:rPr lang="fr-FR" b="0" i="1" smtClean="0">
                              <a:solidFill>
                                <a:schemeClr val="tx1"/>
                              </a:solidFill>
                              <a:latin typeface="Cambria Math"/>
                              <a:ea typeface="Cambria Math"/>
                            </a:rPr>
                            <m:t>−10</m:t>
                          </m:r>
                        </m:sup>
                      </m:sSup>
                      <m:r>
                        <a:rPr lang="fr-FR" b="0" i="1" smtClean="0">
                          <a:solidFill>
                            <a:schemeClr val="tx1"/>
                          </a:solidFill>
                          <a:latin typeface="Cambria Math"/>
                          <a:ea typeface="Cambria Math"/>
                        </a:rPr>
                        <m:t>×</m:t>
                      </m:r>
                      <m:sSup>
                        <m:sSupPr>
                          <m:ctrlPr>
                            <a:rPr lang="fr-FR" i="1">
                              <a:solidFill>
                                <a:schemeClr val="tx1"/>
                              </a:solidFill>
                              <a:latin typeface="Cambria Math" panose="02040503050406030204" pitchFamily="18" charset="0"/>
                              <a:ea typeface="Cambria Math"/>
                            </a:rPr>
                          </m:ctrlPr>
                        </m:sSupPr>
                        <m:e>
                          <m:r>
                            <a:rPr lang="fr-FR" i="1">
                              <a:solidFill>
                                <a:schemeClr val="tx1"/>
                              </a:solidFill>
                              <a:latin typeface="Cambria Math"/>
                              <a:ea typeface="Cambria Math"/>
                            </a:rPr>
                            <m:t>10</m:t>
                          </m:r>
                        </m:e>
                        <m:sup>
                          <m:r>
                            <a:rPr lang="fr-FR" i="1">
                              <a:solidFill>
                                <a:schemeClr val="tx1"/>
                              </a:solidFill>
                              <a:latin typeface="Cambria Math"/>
                              <a:ea typeface="Cambria Math"/>
                            </a:rPr>
                            <m:t>−10</m:t>
                          </m:r>
                        </m:sup>
                      </m:sSup>
                    </m:oMath>
                  </m:oMathPara>
                </a14:m>
                <a:endParaRPr lang="fr-FR" i="1" dirty="0" smtClean="0">
                  <a:solidFill>
                    <a:schemeClr val="tx1"/>
                  </a:solidFill>
                  <a:latin typeface="Cambria" panose="02040503050406030204" pitchFamily="18" charset="0"/>
                </a:endParaRPr>
              </a:p>
              <a:p>
                <a:endParaRPr lang="fr-FR" i="1" dirty="0">
                  <a:solidFill>
                    <a:schemeClr val="tx1"/>
                  </a:solidFill>
                  <a:latin typeface="Cambria" panose="02040503050406030204" pitchFamily="18" charset="0"/>
                </a:endParaRPr>
              </a:p>
              <a:p>
                <a:pPr algn="ctr"/>
                <a14:m>
                  <m:oMathPara xmlns:m="http://schemas.openxmlformats.org/officeDocument/2006/math">
                    <m:oMathParaPr>
                      <m:jc m:val="centerGroup"/>
                    </m:oMathParaPr>
                    <m:oMath xmlns:m="http://schemas.openxmlformats.org/officeDocument/2006/math">
                      <m:r>
                        <a:rPr lang="fr-FR" sz="3200" b="1" i="1" smtClean="0">
                          <a:solidFill>
                            <a:srgbClr val="FF0000"/>
                          </a:solidFill>
                          <a:effectLst>
                            <a:outerShdw blurRad="38100" dist="38100" dir="2700000" algn="tl">
                              <a:srgbClr val="000000">
                                <a:alpha val="43137"/>
                              </a:srgbClr>
                            </a:outerShdw>
                          </a:effectLst>
                          <a:latin typeface="Cambria Math"/>
                        </a:rPr>
                        <m:t>𝑹</m:t>
                      </m:r>
                      <m:r>
                        <a:rPr lang="fr-FR" sz="3200" b="0" i="1" smtClean="0">
                          <a:solidFill>
                            <a:srgbClr val="FF0000"/>
                          </a:solidFill>
                          <a:effectLst>
                            <a:outerShdw blurRad="38100" dist="38100" dir="2700000" algn="tl">
                              <a:srgbClr val="000000">
                                <a:alpha val="43137"/>
                              </a:srgbClr>
                            </a:outerShdw>
                          </a:effectLst>
                          <a:latin typeface="Cambria Math"/>
                        </a:rPr>
                        <m:t>=1,16</m:t>
                      </m:r>
                      <m:r>
                        <a:rPr lang="fr-FR" sz="3200" b="0" i="1" smtClean="0">
                          <a:solidFill>
                            <a:srgbClr val="FF0000"/>
                          </a:solidFill>
                          <a:effectLst>
                            <a:outerShdw blurRad="38100" dist="38100" dir="2700000" algn="tl">
                              <a:srgbClr val="000000">
                                <a:alpha val="43137"/>
                              </a:srgbClr>
                            </a:outerShdw>
                          </a:effectLst>
                          <a:latin typeface="Cambria Math"/>
                          <a:ea typeface="Cambria Math"/>
                        </a:rPr>
                        <m:t>×</m:t>
                      </m:r>
                      <m:sSup>
                        <m:sSupPr>
                          <m:ctrlPr>
                            <a:rPr lang="fr-FR" sz="3200" b="0"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a:rPr>
                          </m:ctrlPr>
                        </m:sSupPr>
                        <m:e>
                          <m:r>
                            <a:rPr lang="fr-FR" sz="3200" b="0" i="1" smtClean="0">
                              <a:solidFill>
                                <a:srgbClr val="FF0000"/>
                              </a:solidFill>
                              <a:effectLst>
                                <a:outerShdw blurRad="38100" dist="38100" dir="2700000" algn="tl">
                                  <a:srgbClr val="000000">
                                    <a:alpha val="43137"/>
                                  </a:srgbClr>
                                </a:outerShdw>
                              </a:effectLst>
                              <a:latin typeface="Cambria Math"/>
                              <a:ea typeface="Cambria Math"/>
                            </a:rPr>
                            <m:t>10</m:t>
                          </m:r>
                        </m:e>
                        <m:sup>
                          <m:r>
                            <a:rPr lang="fr-FR" sz="3200" b="0" i="1" smtClean="0">
                              <a:solidFill>
                                <a:srgbClr val="FF0000"/>
                              </a:solidFill>
                              <a:effectLst>
                                <a:outerShdw blurRad="38100" dist="38100" dir="2700000" algn="tl">
                                  <a:srgbClr val="000000">
                                    <a:alpha val="43137"/>
                                  </a:srgbClr>
                                </a:outerShdw>
                              </a:effectLst>
                              <a:latin typeface="Cambria Math"/>
                              <a:ea typeface="Cambria Math"/>
                            </a:rPr>
                            <m:t>−21</m:t>
                          </m:r>
                        </m:sup>
                      </m:sSup>
                      <m:r>
                        <a:rPr lang="fr-FR" sz="3200" b="0" i="1" smtClean="0">
                          <a:solidFill>
                            <a:srgbClr val="FF0000"/>
                          </a:solidFill>
                          <a:effectLst>
                            <a:outerShdw blurRad="38100" dist="38100" dir="2700000" algn="tl">
                              <a:srgbClr val="000000">
                                <a:alpha val="43137"/>
                              </a:srgbClr>
                            </a:outerShdw>
                          </a:effectLst>
                          <a:latin typeface="Cambria Math"/>
                          <a:ea typeface="Cambria Math"/>
                        </a:rPr>
                        <m:t> </m:t>
                      </m:r>
                      <m:r>
                        <a:rPr lang="fr-FR" sz="3200" b="0" i="1" smtClean="0">
                          <a:solidFill>
                            <a:srgbClr val="FF0000"/>
                          </a:solidFill>
                          <a:effectLst>
                            <a:outerShdw blurRad="38100" dist="38100" dir="2700000" algn="tl">
                              <a:srgbClr val="000000">
                                <a:alpha val="43137"/>
                              </a:srgbClr>
                            </a:outerShdw>
                          </a:effectLst>
                          <a:latin typeface="Cambria Math"/>
                          <a:ea typeface="Cambria Math"/>
                        </a:rPr>
                        <m:t>𝑚𝑜𝑙</m:t>
                      </m:r>
                      <m:r>
                        <a:rPr lang="fr-FR" sz="3200" b="0" i="1" smtClean="0">
                          <a:solidFill>
                            <a:srgbClr val="FF0000"/>
                          </a:solidFill>
                          <a:effectLst>
                            <a:outerShdw blurRad="38100" dist="38100" dir="2700000" algn="tl">
                              <a:srgbClr val="000000">
                                <a:alpha val="43137"/>
                              </a:srgbClr>
                            </a:outerShdw>
                          </a:effectLst>
                          <a:latin typeface="Cambria Math"/>
                          <a:ea typeface="Cambria Math"/>
                        </a:rPr>
                        <m:t>.</m:t>
                      </m:r>
                      <m:sSup>
                        <m:sSupPr>
                          <m:ctrlPr>
                            <a:rPr lang="fr-FR" sz="3200" b="0" i="1" smtClean="0">
                              <a:solidFill>
                                <a:srgbClr val="FF0000"/>
                              </a:solidFill>
                              <a:effectLst>
                                <a:outerShdw blurRad="38100" dist="38100" dir="2700000" algn="tl">
                                  <a:srgbClr val="000000">
                                    <a:alpha val="43137"/>
                                  </a:srgbClr>
                                </a:outerShdw>
                              </a:effectLst>
                              <a:latin typeface="Cambria Math" panose="02040503050406030204" pitchFamily="18" charset="0"/>
                              <a:ea typeface="Cambria Math"/>
                            </a:rPr>
                          </m:ctrlPr>
                        </m:sSupPr>
                        <m:e>
                          <m:r>
                            <a:rPr lang="fr-FR" sz="3200" b="0" i="1" smtClean="0">
                              <a:solidFill>
                                <a:srgbClr val="FF0000"/>
                              </a:solidFill>
                              <a:effectLst>
                                <a:outerShdw blurRad="38100" dist="38100" dir="2700000" algn="tl">
                                  <a:srgbClr val="000000">
                                    <a:alpha val="43137"/>
                                  </a:srgbClr>
                                </a:outerShdw>
                              </a:effectLst>
                              <a:latin typeface="Cambria Math"/>
                              <a:ea typeface="Cambria Math"/>
                            </a:rPr>
                            <m:t>𝑚𝑖𝑛</m:t>
                          </m:r>
                        </m:e>
                        <m:sup>
                          <m:r>
                            <a:rPr lang="fr-FR" sz="3200" b="0" i="1" smtClean="0">
                              <a:solidFill>
                                <a:srgbClr val="FF0000"/>
                              </a:solidFill>
                              <a:effectLst>
                                <a:outerShdw blurRad="38100" dist="38100" dir="2700000" algn="tl">
                                  <a:srgbClr val="000000">
                                    <a:alpha val="43137"/>
                                  </a:srgbClr>
                                </a:outerShdw>
                              </a:effectLst>
                              <a:latin typeface="Cambria Math"/>
                              <a:ea typeface="Cambria Math"/>
                            </a:rPr>
                            <m:t>−1</m:t>
                          </m:r>
                        </m:sup>
                      </m:sSup>
                    </m:oMath>
                  </m:oMathPara>
                </a14:m>
                <a:endParaRPr lang="fr-FR" sz="3200" i="1" dirty="0">
                  <a:solidFill>
                    <a:srgbClr val="FF0000"/>
                  </a:solidFill>
                  <a:latin typeface="Cambria" panose="02040503050406030204" pitchFamily="18" charset="0"/>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519113" y="1192214"/>
                <a:ext cx="8172450" cy="5265736"/>
              </a:xfrm>
              <a:blipFill rotWithShape="1">
                <a:blip r:embed="rId2"/>
                <a:stretch>
                  <a:fillRect l="-2237" t="-1854"/>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46</a:t>
            </a:fld>
            <a:endParaRPr lang="fr-FR"/>
          </a:p>
        </p:txBody>
      </p:sp>
      <mc:AlternateContent xmlns:mc="http://schemas.openxmlformats.org/markup-compatibility/2006" xmlns:a14="http://schemas.microsoft.com/office/drawing/2010/main">
        <mc:Choice Requires="a14">
          <p:sp>
            <p:nvSpPr>
              <p:cNvPr id="8" name="ZoneTexte 7"/>
              <p:cNvSpPr txBox="1"/>
              <p:nvPr/>
            </p:nvSpPr>
            <p:spPr>
              <a:xfrm>
                <a:off x="2743200" y="4969932"/>
                <a:ext cx="357059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3200" b="1" i="1" smtClean="0">
                          <a:solidFill>
                            <a:srgbClr val="002060"/>
                          </a:solidFill>
                          <a:effectLst>
                            <a:outerShdw blurRad="38100" dist="38100" dir="2700000" algn="tl">
                              <a:srgbClr val="000000">
                                <a:alpha val="43137"/>
                              </a:srgbClr>
                            </a:outerShdw>
                          </a:effectLst>
                          <a:latin typeface="Cambria Math"/>
                        </a:rPr>
                        <m:t>𝑹</m:t>
                      </m:r>
                      <m:r>
                        <a:rPr lang="fr-FR" sz="3200" b="1" i="1">
                          <a:solidFill>
                            <a:srgbClr val="002060"/>
                          </a:solidFill>
                          <a:effectLst>
                            <a:outerShdw blurRad="38100" dist="38100" dir="2700000" algn="tl">
                              <a:srgbClr val="000000">
                                <a:alpha val="43137"/>
                              </a:srgbClr>
                            </a:outerShdw>
                          </a:effectLst>
                          <a:latin typeface="Cambria Math"/>
                        </a:rPr>
                        <m:t>=</m:t>
                      </m:r>
                      <m:r>
                        <a:rPr lang="fr-FR" sz="3200" b="1" i="1">
                          <a:solidFill>
                            <a:srgbClr val="002060"/>
                          </a:solidFill>
                          <a:effectLst>
                            <a:outerShdw blurRad="38100" dist="38100" dir="2700000" algn="tl">
                              <a:srgbClr val="000000">
                                <a:alpha val="43137"/>
                              </a:srgbClr>
                            </a:outerShdw>
                          </a:effectLst>
                          <a:latin typeface="Cambria Math"/>
                        </a:rPr>
                        <m:t>𝟏</m:t>
                      </m:r>
                      <m:r>
                        <a:rPr lang="fr-FR" sz="3200" b="1" i="1" smtClean="0">
                          <a:solidFill>
                            <a:srgbClr val="002060"/>
                          </a:solidFill>
                          <a:effectLst>
                            <a:outerShdw blurRad="38100" dist="38100" dir="2700000" algn="tl">
                              <a:srgbClr val="000000">
                                <a:alpha val="43137"/>
                              </a:srgbClr>
                            </a:outerShdw>
                          </a:effectLst>
                          <a:latin typeface="Cambria Math"/>
                        </a:rPr>
                        <m:t> </m:t>
                      </m:r>
                      <m:r>
                        <a:rPr lang="fr-FR" sz="3200" b="1" i="1" smtClean="0">
                          <a:solidFill>
                            <a:srgbClr val="002060"/>
                          </a:solidFill>
                          <a:effectLst>
                            <a:outerShdw blurRad="38100" dist="38100" dir="2700000" algn="tl">
                              <a:srgbClr val="000000">
                                <a:alpha val="43137"/>
                              </a:srgbClr>
                            </a:outerShdw>
                          </a:effectLst>
                          <a:latin typeface="Cambria Math"/>
                        </a:rPr>
                        <m:t>𝒛𝒎𝒐𝒍</m:t>
                      </m:r>
                      <m:r>
                        <a:rPr lang="fr-FR" sz="3200" b="1" i="1" smtClean="0">
                          <a:solidFill>
                            <a:srgbClr val="002060"/>
                          </a:solidFill>
                          <a:effectLst>
                            <a:outerShdw blurRad="38100" dist="38100" dir="2700000" algn="tl">
                              <a:srgbClr val="000000">
                                <a:alpha val="43137"/>
                              </a:srgbClr>
                            </a:outerShdw>
                          </a:effectLst>
                          <a:latin typeface="Cambria Math"/>
                          <a:ea typeface="Cambria Math"/>
                        </a:rPr>
                        <m:t>/</m:t>
                      </m:r>
                      <m:r>
                        <a:rPr lang="fr-FR" sz="3200" b="1" i="1" smtClean="0">
                          <a:solidFill>
                            <a:srgbClr val="002060"/>
                          </a:solidFill>
                          <a:effectLst>
                            <a:outerShdw blurRad="38100" dist="38100" dir="2700000" algn="tl">
                              <a:srgbClr val="000000">
                                <a:alpha val="43137"/>
                              </a:srgbClr>
                            </a:outerShdw>
                          </a:effectLst>
                          <a:latin typeface="Cambria Math"/>
                          <a:ea typeface="Cambria Math"/>
                        </a:rPr>
                        <m:t>𝒎𝒊𝒏</m:t>
                      </m:r>
                    </m:oMath>
                  </m:oMathPara>
                </a14:m>
                <a:endParaRPr lang="fr-FR" sz="3200" b="1" dirty="0"/>
              </a:p>
            </p:txBody>
          </p:sp>
        </mc:Choice>
        <mc:Fallback xmlns="">
          <p:sp>
            <p:nvSpPr>
              <p:cNvPr id="8" name="ZoneTexte 7"/>
              <p:cNvSpPr txBox="1">
                <a:spLocks noRot="1" noChangeAspect="1" noMove="1" noResize="1" noEditPoints="1" noAdjustHandles="1" noChangeArrowheads="1" noChangeShapeType="1" noTextEdit="1"/>
              </p:cNvSpPr>
              <p:nvPr/>
            </p:nvSpPr>
            <p:spPr>
              <a:xfrm>
                <a:off x="2743200" y="4969932"/>
                <a:ext cx="3570593" cy="584775"/>
              </a:xfrm>
              <a:prstGeom prst="rect">
                <a:avLst/>
              </a:prstGeom>
              <a:blipFill rotWithShape="1">
                <a:blip r:embed="rId3"/>
                <a:stretch>
                  <a:fillRect/>
                </a:stretch>
              </a:blipFill>
            </p:spPr>
            <p:txBody>
              <a:bodyPr/>
              <a:lstStyle/>
              <a:p>
                <a:r>
                  <a:rPr lang="fr-FR">
                    <a:noFill/>
                  </a:rPr>
                  <a:t> </a:t>
                </a:r>
              </a:p>
            </p:txBody>
          </p:sp>
        </mc:Fallback>
      </mc:AlternateContent>
      <p:sp>
        <p:nvSpPr>
          <p:cNvPr id="9" name="ZoneTexte 8"/>
          <p:cNvSpPr txBox="1"/>
          <p:nvPr/>
        </p:nvSpPr>
        <p:spPr>
          <a:xfrm>
            <a:off x="0" y="6488668"/>
            <a:ext cx="1212127" cy="369332"/>
          </a:xfrm>
          <a:prstGeom prst="rect">
            <a:avLst/>
          </a:prstGeom>
          <a:noFill/>
        </p:spPr>
        <p:txBody>
          <a:bodyPr wrap="none" rtlCol="0">
            <a:spAutoFit/>
          </a:bodyPr>
          <a:lstStyle/>
          <a:p>
            <a:r>
              <a:rPr lang="fr-FR" i="1" dirty="0" smtClean="0">
                <a:latin typeface="Cambria" panose="02040503050406030204" pitchFamily="18" charset="0"/>
              </a:rPr>
              <a:t>(z = </a:t>
            </a:r>
            <a:r>
              <a:rPr lang="fr-FR" i="1" dirty="0" err="1" smtClean="0">
                <a:latin typeface="Cambria" panose="02040503050406030204" pitchFamily="18" charset="0"/>
              </a:rPr>
              <a:t>zepto</a:t>
            </a:r>
            <a:r>
              <a:rPr lang="fr-FR" i="1" dirty="0" smtClean="0">
                <a:latin typeface="Cambria" panose="02040503050406030204" pitchFamily="18" charset="0"/>
              </a:rPr>
              <a:t>)</a:t>
            </a:r>
            <a:endParaRPr lang="fr-FR" i="1" dirty="0">
              <a:latin typeface="Cambria" panose="02040503050406030204" pitchFamily="18" charset="0"/>
            </a:endParaRPr>
          </a:p>
        </p:txBody>
      </p:sp>
    </p:spTree>
    <p:extLst>
      <p:ext uri="{BB962C8B-B14F-4D97-AF65-F5344CB8AC3E}">
        <p14:creationId xmlns:p14="http://schemas.microsoft.com/office/powerpoint/2010/main" val="308442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2"/>
          <p:cNvSpPr>
            <a:spLocks noChangeArrowheads="1"/>
          </p:cNvSpPr>
          <p:nvPr/>
        </p:nvSpPr>
        <p:spPr bwMode="auto">
          <a:xfrm>
            <a:off x="3238500" y="2324100"/>
            <a:ext cx="3124200" cy="1511300"/>
          </a:xfrm>
          <a:prstGeom prst="roundRect">
            <a:avLst>
              <a:gd name="adj" fmla="val 16667"/>
            </a:avLst>
          </a:prstGeom>
          <a:gradFill rotWithShape="0">
            <a:gsLst>
              <a:gs pos="0">
                <a:srgbClr val="FFFF66"/>
              </a:gs>
              <a:gs pos="50000">
                <a:schemeClr val="bg1"/>
              </a:gs>
              <a:gs pos="100000">
                <a:srgbClr val="FFFF66"/>
              </a:gs>
            </a:gsLst>
            <a:lin ang="5400000" scaled="1"/>
          </a:gradFill>
          <a:ln w="9525">
            <a:solidFill>
              <a:schemeClr val="tx1"/>
            </a:solidFill>
            <a:round/>
            <a:headEnd/>
            <a:tailEnd/>
          </a:ln>
          <a:effectLst>
            <a:outerShdw dist="107763" dir="2700000" algn="ctr" rotWithShape="0">
              <a:schemeClr val="bg2"/>
            </a:outerShdw>
          </a:effectLst>
        </p:spPr>
        <p:txBody>
          <a:bodyPr wrap="none" anchor="ctr"/>
          <a:lstStyle/>
          <a:p>
            <a:pPr>
              <a:defRPr/>
            </a:pPr>
            <a:endParaRPr lang="fr-FR"/>
          </a:p>
        </p:txBody>
      </p:sp>
      <p:sp>
        <p:nvSpPr>
          <p:cNvPr id="72707" name="Rectangle 3"/>
          <p:cNvSpPr>
            <a:spLocks noGrp="1" noChangeArrowheads="1"/>
          </p:cNvSpPr>
          <p:nvPr>
            <p:ph type="title"/>
          </p:nvPr>
        </p:nvSpPr>
        <p:spPr>
          <a:effectLst/>
        </p:spPr>
        <p:txBody>
          <a:bodyPr lIns="92075" tIns="46038" rIns="92075" bIns="46038"/>
          <a:lstStyle/>
          <a:p>
            <a:pPr>
              <a:defRPr/>
            </a:pPr>
            <a:r>
              <a:rPr lang="fr-FR" dirty="0"/>
              <a:t>échange</a:t>
            </a:r>
            <a:r>
              <a:rPr lang="en-GB" b="1" dirty="0" smtClean="0">
                <a:effectLst>
                  <a:outerShdw blurRad="38100" dist="38100" dir="2700000" algn="tl">
                    <a:srgbClr val="C0C0C0"/>
                  </a:outerShdw>
                </a:effectLst>
              </a:rPr>
              <a:t> </a:t>
            </a:r>
            <a:r>
              <a:rPr lang="en-GB" b="1" dirty="0" smtClean="0"/>
              <a:t>ISOTOPIQUE</a:t>
            </a:r>
          </a:p>
        </p:txBody>
      </p:sp>
      <p:sp>
        <p:nvSpPr>
          <p:cNvPr id="18436" name="Rectangle 4"/>
          <p:cNvSpPr>
            <a:spLocks noGrp="1" noChangeArrowheads="1"/>
          </p:cNvSpPr>
          <p:nvPr>
            <p:ph type="body" idx="1"/>
          </p:nvPr>
        </p:nvSpPr>
        <p:spPr>
          <a:xfrm>
            <a:off x="762000" y="990600"/>
            <a:ext cx="7772400" cy="1727200"/>
          </a:xfrm>
          <a:noFill/>
        </p:spPr>
        <p:txBody>
          <a:bodyPr lIns="92075" tIns="46038" rIns="92075" bIns="46038"/>
          <a:lstStyle/>
          <a:p>
            <a:pPr marL="0" indent="0"/>
            <a:r>
              <a:rPr lang="en-GB" altLang="fr-FR" sz="2400" dirty="0" err="1" smtClean="0">
                <a:solidFill>
                  <a:schemeClr val="accent2"/>
                </a:solidFill>
              </a:rPr>
              <a:t>Cinétique</a:t>
            </a:r>
            <a:r>
              <a:rPr lang="en-GB" altLang="fr-FR" sz="2400" dirty="0" smtClean="0">
                <a:solidFill>
                  <a:schemeClr val="accent2"/>
                </a:solidFill>
              </a:rPr>
              <a:t> </a:t>
            </a:r>
            <a:r>
              <a:rPr lang="en-GB" altLang="fr-FR" sz="2400" dirty="0" err="1" smtClean="0">
                <a:solidFill>
                  <a:schemeClr val="accent2"/>
                </a:solidFill>
              </a:rPr>
              <a:t>d’échange</a:t>
            </a:r>
            <a:r>
              <a:rPr lang="en-GB" altLang="fr-FR" sz="2400" dirty="0" smtClean="0">
                <a:solidFill>
                  <a:schemeClr val="accent2"/>
                </a:solidFill>
              </a:rPr>
              <a:t> : </a:t>
            </a:r>
            <a:r>
              <a:rPr lang="en-GB" altLang="fr-FR" sz="2400" i="1" dirty="0" smtClean="0">
                <a:solidFill>
                  <a:schemeClr val="tx1"/>
                </a:solidFill>
              </a:rPr>
              <a:t>Le temps de demi-</a:t>
            </a:r>
            <a:r>
              <a:rPr lang="en-GB" altLang="fr-FR" sz="2400" i="1" dirty="0" err="1" smtClean="0">
                <a:solidFill>
                  <a:schemeClr val="tx1"/>
                </a:solidFill>
              </a:rPr>
              <a:t>réaction</a:t>
            </a:r>
            <a:r>
              <a:rPr lang="en-GB" altLang="fr-FR" sz="2400" i="1" dirty="0" smtClean="0">
                <a:solidFill>
                  <a:schemeClr val="tx1"/>
                </a:solidFill>
              </a:rPr>
              <a:t> </a:t>
            </a:r>
            <a:r>
              <a:rPr lang="en-GB" altLang="fr-FR" sz="2400" dirty="0" smtClean="0">
                <a:solidFill>
                  <a:schemeClr val="tx1"/>
                </a:solidFill>
                <a:latin typeface="Symbol" pitchFamily="18" charset="2"/>
              </a:rPr>
              <a:t>t </a:t>
            </a:r>
            <a:r>
              <a:rPr lang="en-GB" altLang="fr-FR" sz="2400" i="1" dirty="0" smtClean="0">
                <a:solidFill>
                  <a:schemeClr val="tx1"/>
                </a:solidFill>
                <a:latin typeface="Symbol" pitchFamily="18" charset="2"/>
              </a:rPr>
              <a:t> </a:t>
            </a:r>
            <a:r>
              <a:rPr lang="en-GB" altLang="fr-FR" sz="2400" i="1" dirty="0" smtClean="0">
                <a:solidFill>
                  <a:schemeClr val="tx1"/>
                </a:solidFill>
              </a:rPr>
              <a:t>(i.e. le temps </a:t>
            </a:r>
            <a:r>
              <a:rPr lang="en-GB" altLang="fr-FR" sz="2400" i="1" dirty="0" err="1" smtClean="0">
                <a:solidFill>
                  <a:schemeClr val="tx1"/>
                </a:solidFill>
              </a:rPr>
              <a:t>atteint</a:t>
            </a:r>
            <a:r>
              <a:rPr lang="en-GB" altLang="fr-FR" sz="2400" i="1" dirty="0" smtClean="0">
                <a:solidFill>
                  <a:schemeClr val="tx1"/>
                </a:solidFill>
              </a:rPr>
              <a:t> </a:t>
            </a:r>
            <a:r>
              <a:rPr lang="en-GB" altLang="fr-FR" sz="2400" i="1" dirty="0" err="1" smtClean="0">
                <a:solidFill>
                  <a:schemeClr val="tx1"/>
                </a:solidFill>
              </a:rPr>
              <a:t>quand</a:t>
            </a:r>
            <a:r>
              <a:rPr lang="en-GB" altLang="fr-FR" sz="2400" i="1" dirty="0" smtClean="0">
                <a:solidFill>
                  <a:schemeClr val="tx1"/>
                </a:solidFill>
              </a:rPr>
              <a:t> la </a:t>
            </a:r>
            <a:r>
              <a:rPr lang="en-GB" altLang="fr-FR" sz="2400" i="1" dirty="0" err="1" smtClean="0">
                <a:solidFill>
                  <a:schemeClr val="tx1"/>
                </a:solidFill>
              </a:rPr>
              <a:t>moitié</a:t>
            </a:r>
            <a:r>
              <a:rPr lang="en-GB" altLang="fr-FR" sz="2400" i="1" dirty="0" smtClean="0">
                <a:solidFill>
                  <a:schemeClr val="tx1"/>
                </a:solidFill>
              </a:rPr>
              <a:t> des </a:t>
            </a:r>
            <a:r>
              <a:rPr lang="en-GB" altLang="fr-FR" sz="2400" i="1" dirty="0" err="1" smtClean="0">
                <a:solidFill>
                  <a:schemeClr val="tx1"/>
                </a:solidFill>
              </a:rPr>
              <a:t>réactifs</a:t>
            </a:r>
            <a:r>
              <a:rPr lang="en-GB" altLang="fr-FR" sz="2400" i="1" dirty="0" smtClean="0">
                <a:solidFill>
                  <a:schemeClr val="tx1"/>
                </a:solidFill>
              </a:rPr>
              <a:t> a </a:t>
            </a:r>
            <a:r>
              <a:rPr lang="en-GB" altLang="fr-FR" sz="2400" i="1" dirty="0" err="1" smtClean="0">
                <a:solidFill>
                  <a:schemeClr val="tx1"/>
                </a:solidFill>
              </a:rPr>
              <a:t>réagi</a:t>
            </a:r>
            <a:r>
              <a:rPr lang="en-GB" altLang="fr-FR" sz="2400" i="1" dirty="0" smtClean="0">
                <a:solidFill>
                  <a:schemeClr val="tx1"/>
                </a:solidFill>
              </a:rPr>
              <a:t>) </a:t>
            </a:r>
            <a:r>
              <a:rPr lang="en-GB" altLang="fr-FR" sz="2400" i="1" dirty="0" err="1" smtClean="0">
                <a:solidFill>
                  <a:schemeClr val="tx1"/>
                </a:solidFill>
              </a:rPr>
              <a:t>est</a:t>
            </a:r>
            <a:r>
              <a:rPr lang="en-GB" altLang="fr-FR" sz="2400" i="1" dirty="0" smtClean="0">
                <a:solidFill>
                  <a:schemeClr val="tx1"/>
                </a:solidFill>
              </a:rPr>
              <a:t> </a:t>
            </a:r>
            <a:r>
              <a:rPr lang="en-GB" altLang="fr-FR" sz="2400" i="1" dirty="0" err="1" smtClean="0">
                <a:solidFill>
                  <a:schemeClr val="tx1"/>
                </a:solidFill>
              </a:rPr>
              <a:t>égal</a:t>
            </a:r>
            <a:r>
              <a:rPr lang="en-GB" altLang="fr-FR" sz="2400" i="1" dirty="0" smtClean="0">
                <a:solidFill>
                  <a:schemeClr val="tx1"/>
                </a:solidFill>
              </a:rPr>
              <a:t> à :</a:t>
            </a:r>
          </a:p>
          <a:p>
            <a:pPr marL="0" indent="0" algn="ctr">
              <a:buFontTx/>
              <a:buNone/>
            </a:pPr>
            <a:endParaRPr lang="en-GB" altLang="fr-FR" sz="2400" i="1" dirty="0" smtClean="0">
              <a:solidFill>
                <a:schemeClr val="tx2"/>
              </a:solidFill>
            </a:endParaRPr>
          </a:p>
        </p:txBody>
      </p:sp>
      <p:graphicFrame>
        <p:nvGraphicFramePr>
          <p:cNvPr id="18437" name="Object 5"/>
          <p:cNvGraphicFramePr>
            <a:graphicFrameLocks/>
          </p:cNvGraphicFramePr>
          <p:nvPr/>
        </p:nvGraphicFramePr>
        <p:xfrm>
          <a:off x="3302000" y="2324100"/>
          <a:ext cx="2908300" cy="1474788"/>
        </p:xfrm>
        <a:graphic>
          <a:graphicData uri="http://schemas.openxmlformats.org/presentationml/2006/ole">
            <mc:AlternateContent xmlns:mc="http://schemas.openxmlformats.org/markup-compatibility/2006">
              <mc:Choice xmlns:v="urn:schemas-microsoft-com:vml" Requires="v">
                <p:oleObj spid="_x0000_s93354" name="Document" r:id="rId4" imgW="6076943" imgH="4048112" progId="Word.Document.6">
                  <p:embed/>
                </p:oleObj>
              </mc:Choice>
              <mc:Fallback>
                <p:oleObj name="Document" r:id="rId4" imgW="6076943" imgH="4048112" progId="Word.Document.6">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b="30516"/>
                      <a:stretch>
                        <a:fillRect/>
                      </a:stretch>
                    </p:blipFill>
                    <p:spPr bwMode="auto">
                      <a:xfrm>
                        <a:off x="3302000" y="2324100"/>
                        <a:ext cx="29083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8" name="Rectangle 6"/>
          <p:cNvSpPr>
            <a:spLocks noChangeArrowheads="1"/>
          </p:cNvSpPr>
          <p:nvPr/>
        </p:nvSpPr>
        <p:spPr bwMode="auto">
          <a:xfrm>
            <a:off x="720725" y="4022725"/>
            <a:ext cx="7634288"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GB" altLang="fr-FR" i="1"/>
              <a:t>Avec :	- b &amp; c les concentrations initiales des espèces B et C</a:t>
            </a:r>
          </a:p>
          <a:p>
            <a:pPr>
              <a:spcBef>
                <a:spcPct val="20000"/>
              </a:spcBef>
            </a:pPr>
            <a:r>
              <a:rPr lang="en-GB" altLang="fr-FR" i="1"/>
              <a:t>	- k la constante de vitesse</a:t>
            </a:r>
          </a:p>
          <a:p>
            <a:pPr>
              <a:spcBef>
                <a:spcPct val="20000"/>
              </a:spcBef>
            </a:pPr>
            <a:r>
              <a:rPr lang="en-GB" altLang="fr-FR" i="1">
                <a:solidFill>
                  <a:srgbClr val="FF0000"/>
                </a:solidFill>
                <a:latin typeface="Arial" charset="0"/>
              </a:rPr>
              <a:t>A l’échelle des indicateurs, l’échange isotopique n’est</a:t>
            </a:r>
          </a:p>
          <a:p>
            <a:pPr>
              <a:spcBef>
                <a:spcPct val="20000"/>
              </a:spcBef>
            </a:pPr>
            <a:r>
              <a:rPr lang="en-GB" altLang="fr-FR" i="1">
                <a:solidFill>
                  <a:srgbClr val="FF0000"/>
                </a:solidFill>
                <a:latin typeface="Arial" charset="0"/>
              </a:rPr>
              <a:t>réalisé qu’en chauffant la solution.</a:t>
            </a:r>
          </a:p>
        </p:txBody>
      </p:sp>
    </p:spTree>
    <p:extLst>
      <p:ext uri="{BB962C8B-B14F-4D97-AF65-F5344CB8AC3E}">
        <p14:creationId xmlns:p14="http://schemas.microsoft.com/office/powerpoint/2010/main" val="65114637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Application au dosage de </a:t>
            </a:r>
            <a:r>
              <a:rPr lang="fr-FR" baseline="30000" dirty="0" smtClean="0"/>
              <a:t>238</a:t>
            </a:r>
            <a:r>
              <a:rPr lang="fr-FR" dirty="0" smtClean="0"/>
              <a:t>U par </a:t>
            </a:r>
            <a:r>
              <a:rPr lang="fr-FR" baseline="30000" dirty="0" smtClean="0"/>
              <a:t>233</a:t>
            </a:r>
            <a:r>
              <a:rPr lang="fr-FR" dirty="0" smtClean="0"/>
              <a:t>U</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48</a:t>
            </a:fld>
            <a:endParaRPr lang="fr-F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259264961"/>
              </p:ext>
            </p:extLst>
          </p:nvPr>
        </p:nvGraphicFramePr>
        <p:xfrm>
          <a:off x="674688" y="1171575"/>
          <a:ext cx="7872412" cy="2760663"/>
        </p:xfrm>
        <a:graphic>
          <a:graphicData uri="http://schemas.openxmlformats.org/presentationml/2006/ole">
            <mc:AlternateContent xmlns:mc="http://schemas.openxmlformats.org/markup-compatibility/2006">
              <mc:Choice xmlns:v="urn:schemas-microsoft-com:vml" Requires="v">
                <p:oleObj spid="_x0000_s89269" name="Document" r:id="rId3" imgW="7903724" imgH="2771927" progId="Word.Document.8">
                  <p:embed/>
                </p:oleObj>
              </mc:Choice>
              <mc:Fallback>
                <p:oleObj name="Document" r:id="rId3" imgW="7903724" imgH="2771927" progId="Word.Document.8">
                  <p:embed/>
                  <p:pic>
                    <p:nvPicPr>
                      <p:cNvPr id="0" name="Object 3"/>
                      <p:cNvPicPr>
                        <a:picLocks noChangeArrowheads="1"/>
                      </p:cNvPicPr>
                      <p:nvPr/>
                    </p:nvPicPr>
                    <p:blipFill>
                      <a:blip r:embed="rId4"/>
                      <a:srcRect l="-2026" t="-7892" r="-2914" b="-1973"/>
                      <a:stretch>
                        <a:fillRect/>
                      </a:stretch>
                    </p:blipFill>
                    <p:spPr bwMode="auto">
                      <a:xfrm>
                        <a:off x="674688" y="1171575"/>
                        <a:ext cx="7872412" cy="276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4"/>
          <p:cNvSpPr>
            <a:spLocks noChangeArrowheads="1"/>
          </p:cNvSpPr>
          <p:nvPr/>
        </p:nvSpPr>
        <p:spPr bwMode="auto">
          <a:xfrm>
            <a:off x="2323042" y="3888846"/>
            <a:ext cx="5474640" cy="708528"/>
          </a:xfrm>
          <a:prstGeom prst="rect">
            <a:avLst/>
          </a:prstGeom>
          <a:gradFill rotWithShape="0">
            <a:gsLst>
              <a:gs pos="0">
                <a:srgbClr val="FFFF66"/>
              </a:gs>
              <a:gs pos="50000">
                <a:schemeClr val="bg1"/>
              </a:gs>
              <a:gs pos="100000">
                <a:srgbClr val="FFFF66"/>
              </a:gs>
            </a:gsLst>
            <a:lin ang="5400000" scaled="1"/>
          </a:gradFill>
          <a:ln w="12700">
            <a:solidFill>
              <a:schemeClr val="tx1"/>
            </a:solidFill>
            <a:miter lim="800000"/>
            <a:headEnd/>
            <a:tailEnd/>
          </a:ln>
          <a:effectLst>
            <a:outerShdw dist="107763" dir="2700000" algn="ctr" rotWithShape="0">
              <a:schemeClr val="bg2"/>
            </a:outerShdw>
          </a:effectLst>
        </p:spPr>
        <p:txBody>
          <a:bodyPr wrap="none" lIns="92075" tIns="46038" rIns="92075" bIns="46038">
            <a:spAutoFit/>
          </a:bodyPr>
          <a:lstStyle>
            <a:lvl1pPr algn="l">
              <a:defRPr sz="2400">
                <a:solidFill>
                  <a:schemeClr val="tx1"/>
                </a:solidFill>
                <a:latin typeface="Times New Roman" pitchFamily="18" charset="0"/>
              </a:defRPr>
            </a:lvl1pPr>
            <a:lvl2pPr marL="819150" indent="-285750" algn="l">
              <a:defRPr sz="2400">
                <a:solidFill>
                  <a:schemeClr val="tx1"/>
                </a:solidFill>
                <a:latin typeface="Times New Roman" pitchFamily="18" charset="0"/>
              </a:defRPr>
            </a:lvl2pPr>
            <a:lvl3pPr marL="1238250" indent="-228600" algn="l">
              <a:defRPr sz="2400">
                <a:solidFill>
                  <a:schemeClr val="tx1"/>
                </a:solidFill>
                <a:latin typeface="Times New Roman" pitchFamily="18" charset="0"/>
              </a:defRPr>
            </a:lvl3pPr>
            <a:lvl4pPr marL="1657350" indent="-228600" algn="l">
              <a:defRPr sz="2400">
                <a:solidFill>
                  <a:schemeClr val="tx1"/>
                </a:solidFill>
                <a:latin typeface="Times New Roman" pitchFamily="18" charset="0"/>
              </a:defRPr>
            </a:lvl4pPr>
            <a:lvl5pPr marL="2076450" indent="-228600" algn="l">
              <a:defRPr sz="2400">
                <a:solidFill>
                  <a:schemeClr val="tx1"/>
                </a:solidFill>
                <a:latin typeface="Times New Roman" pitchFamily="18" charset="0"/>
              </a:defRPr>
            </a:lvl5pPr>
            <a:lvl6pPr marL="2533650" indent="-228600" eaLnBrk="0" fontAlgn="base" hangingPunct="0">
              <a:spcBef>
                <a:spcPct val="0"/>
              </a:spcBef>
              <a:spcAft>
                <a:spcPct val="0"/>
              </a:spcAft>
              <a:defRPr sz="2400">
                <a:solidFill>
                  <a:schemeClr val="tx1"/>
                </a:solidFill>
                <a:latin typeface="Times New Roman" pitchFamily="18" charset="0"/>
              </a:defRPr>
            </a:lvl6pPr>
            <a:lvl7pPr marL="2990850" indent="-228600" eaLnBrk="0" fontAlgn="base" hangingPunct="0">
              <a:spcBef>
                <a:spcPct val="0"/>
              </a:spcBef>
              <a:spcAft>
                <a:spcPct val="0"/>
              </a:spcAft>
              <a:defRPr sz="2400">
                <a:solidFill>
                  <a:schemeClr val="tx1"/>
                </a:solidFill>
                <a:latin typeface="Times New Roman" pitchFamily="18" charset="0"/>
              </a:defRPr>
            </a:lvl7pPr>
            <a:lvl8pPr marL="3448050" indent="-228600" eaLnBrk="0" fontAlgn="base" hangingPunct="0">
              <a:spcBef>
                <a:spcPct val="0"/>
              </a:spcBef>
              <a:spcAft>
                <a:spcPct val="0"/>
              </a:spcAft>
              <a:defRPr sz="2400">
                <a:solidFill>
                  <a:schemeClr val="tx1"/>
                </a:solidFill>
                <a:latin typeface="Times New Roman" pitchFamily="18" charset="0"/>
              </a:defRPr>
            </a:lvl8pPr>
            <a:lvl9pPr marL="390525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GB" altLang="fr-FR" sz="4000" b="1" i="1" dirty="0">
                <a:solidFill>
                  <a:srgbClr val="FC0128"/>
                </a:solidFill>
              </a:rPr>
              <a:t>=&gt; </a:t>
            </a:r>
            <a:r>
              <a:rPr lang="en-GB" altLang="fr-FR" sz="4000" b="1" i="1" dirty="0" smtClean="0">
                <a:solidFill>
                  <a:srgbClr val="FC0128"/>
                </a:solidFill>
              </a:rPr>
              <a:t>A</a:t>
            </a:r>
            <a:r>
              <a:rPr lang="en-GB" altLang="fr-FR" sz="4000" b="1" i="1" baseline="-25000" dirty="0" smtClean="0">
                <a:solidFill>
                  <a:srgbClr val="FC0128"/>
                </a:solidFill>
              </a:rPr>
              <a:t>0</a:t>
            </a:r>
            <a:r>
              <a:rPr lang="en-GB" altLang="fr-FR" sz="4000" b="1" i="1" dirty="0" smtClean="0">
                <a:solidFill>
                  <a:srgbClr val="FC0128"/>
                </a:solidFill>
              </a:rPr>
              <a:t>(</a:t>
            </a:r>
            <a:r>
              <a:rPr lang="en-GB" altLang="fr-FR" sz="4000" b="1" i="1" baseline="30000" dirty="0" smtClean="0">
                <a:solidFill>
                  <a:srgbClr val="FC0128"/>
                </a:solidFill>
              </a:rPr>
              <a:t>238</a:t>
            </a:r>
            <a:r>
              <a:rPr lang="en-GB" altLang="fr-FR" sz="4000" b="1" i="1" dirty="0" smtClean="0">
                <a:solidFill>
                  <a:srgbClr val="FC0128"/>
                </a:solidFill>
              </a:rPr>
              <a:t>U) </a:t>
            </a:r>
            <a:r>
              <a:rPr lang="en-GB" altLang="fr-FR" sz="4000" b="1" i="1" dirty="0">
                <a:solidFill>
                  <a:srgbClr val="FC0128"/>
                </a:solidFill>
              </a:rPr>
              <a:t>= r . </a:t>
            </a:r>
            <a:r>
              <a:rPr lang="en-GB" altLang="fr-FR" sz="4000" b="1" i="1" dirty="0" smtClean="0">
                <a:solidFill>
                  <a:srgbClr val="FC0128"/>
                </a:solidFill>
              </a:rPr>
              <a:t>A</a:t>
            </a:r>
            <a:r>
              <a:rPr lang="en-GB" altLang="fr-FR" sz="4000" b="1" i="1" baseline="-25000" dirty="0" smtClean="0">
                <a:solidFill>
                  <a:srgbClr val="FC0128"/>
                </a:solidFill>
              </a:rPr>
              <a:t>0</a:t>
            </a:r>
            <a:r>
              <a:rPr lang="en-GB" altLang="fr-FR" sz="4000" b="1" i="1" dirty="0" smtClean="0">
                <a:solidFill>
                  <a:srgbClr val="FC0128"/>
                </a:solidFill>
              </a:rPr>
              <a:t>(</a:t>
            </a:r>
            <a:r>
              <a:rPr lang="en-GB" altLang="fr-FR" sz="4000" b="1" i="1" baseline="30000" dirty="0" smtClean="0">
                <a:solidFill>
                  <a:srgbClr val="FC0128"/>
                </a:solidFill>
              </a:rPr>
              <a:t>233</a:t>
            </a:r>
            <a:r>
              <a:rPr lang="en-GB" altLang="fr-FR" sz="4000" b="1" i="1" dirty="0" smtClean="0">
                <a:solidFill>
                  <a:srgbClr val="FC0128"/>
                </a:solidFill>
              </a:rPr>
              <a:t>U)</a:t>
            </a:r>
            <a:endParaRPr lang="en-GB" altLang="fr-FR" sz="4000" b="1" i="1" dirty="0">
              <a:solidFill>
                <a:srgbClr val="FC0128"/>
              </a:solidFill>
            </a:endParaRPr>
          </a:p>
        </p:txBody>
      </p:sp>
      <p:sp>
        <p:nvSpPr>
          <p:cNvPr id="3" name="ZoneTexte 2"/>
          <p:cNvSpPr txBox="1"/>
          <p:nvPr/>
        </p:nvSpPr>
        <p:spPr>
          <a:xfrm>
            <a:off x="304800" y="5122333"/>
            <a:ext cx="8403262" cy="646331"/>
          </a:xfrm>
          <a:prstGeom prst="rect">
            <a:avLst/>
          </a:prstGeom>
          <a:noFill/>
        </p:spPr>
        <p:txBody>
          <a:bodyPr wrap="none" rtlCol="0">
            <a:spAutoFit/>
          </a:bodyPr>
          <a:lstStyle/>
          <a:p>
            <a:r>
              <a:rPr lang="fr-FR" u="sng" dirty="0" smtClean="0"/>
              <a:t>Exemple</a:t>
            </a:r>
            <a:r>
              <a:rPr lang="fr-FR" dirty="0" smtClean="0"/>
              <a:t> : 10 Bq de </a:t>
            </a:r>
            <a:r>
              <a:rPr lang="fr-FR" baseline="30000" dirty="0" smtClean="0"/>
              <a:t>233</a:t>
            </a:r>
            <a:r>
              <a:rPr lang="fr-FR" dirty="0" smtClean="0"/>
              <a:t>U ajouté, mesure expérimentale du rapport isotopique 0,2</a:t>
            </a:r>
          </a:p>
          <a:p>
            <a:r>
              <a:rPr lang="fr-FR" dirty="0" smtClean="0">
                <a:sym typeface="Symbol"/>
              </a:rPr>
              <a:t> </a:t>
            </a:r>
            <a:r>
              <a:rPr lang="fr-FR" b="1" dirty="0" smtClean="0">
                <a:solidFill>
                  <a:srgbClr val="FF0000"/>
                </a:solidFill>
                <a:effectLst>
                  <a:outerShdw blurRad="38100" dist="38100" dir="2700000" algn="tl">
                    <a:srgbClr val="000000">
                      <a:alpha val="43137"/>
                    </a:srgbClr>
                  </a:outerShdw>
                </a:effectLst>
                <a:sym typeface="Symbol"/>
              </a:rPr>
              <a:t>2 Bq de </a:t>
            </a:r>
            <a:r>
              <a:rPr lang="fr-FR" b="1" baseline="30000" dirty="0" smtClean="0">
                <a:solidFill>
                  <a:srgbClr val="FF0000"/>
                </a:solidFill>
                <a:effectLst>
                  <a:outerShdw blurRad="38100" dist="38100" dir="2700000" algn="tl">
                    <a:srgbClr val="000000">
                      <a:alpha val="43137"/>
                    </a:srgbClr>
                  </a:outerShdw>
                </a:effectLst>
                <a:sym typeface="Symbol"/>
              </a:rPr>
              <a:t>238</a:t>
            </a:r>
            <a:r>
              <a:rPr lang="fr-FR" b="1" dirty="0" smtClean="0">
                <a:solidFill>
                  <a:srgbClr val="FF0000"/>
                </a:solidFill>
                <a:effectLst>
                  <a:outerShdw blurRad="38100" dist="38100" dir="2700000" algn="tl">
                    <a:srgbClr val="000000">
                      <a:alpha val="43137"/>
                    </a:srgbClr>
                  </a:outerShdw>
                </a:effectLst>
                <a:sym typeface="Symbol"/>
              </a:rPr>
              <a:t>U dans la solution initiale </a:t>
            </a:r>
            <a:r>
              <a:rPr lang="fr-FR" b="1" dirty="0" smtClean="0">
                <a:effectLst>
                  <a:outerShdw blurRad="38100" dist="38100" dir="2700000" algn="tl">
                    <a:srgbClr val="000000">
                      <a:alpha val="43137"/>
                    </a:srgbClr>
                  </a:outerShdw>
                </a:effectLst>
                <a:sym typeface="Symbol"/>
              </a:rPr>
              <a:t>(et pas sur la source)</a:t>
            </a:r>
            <a:endParaRPr lang="fr-F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200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Traceur et échantillon non </a:t>
            </a:r>
            <a:r>
              <a:rPr lang="fr-FR" dirty="0" err="1"/>
              <a:t>monoisotopiques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La spectrométrie alpha</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49</a:t>
            </a:fld>
            <a:endParaRPr lang="fr-FR" dirty="0"/>
          </a:p>
        </p:txBody>
      </p:sp>
      <p:graphicFrame>
        <p:nvGraphicFramePr>
          <p:cNvPr id="7" name="Object 3"/>
          <p:cNvGraphicFramePr>
            <a:graphicFrameLocks/>
          </p:cNvGraphicFramePr>
          <p:nvPr>
            <p:extLst>
              <p:ext uri="{D42A27DB-BD31-4B8C-83A1-F6EECF244321}">
                <p14:modId xmlns:p14="http://schemas.microsoft.com/office/powerpoint/2010/main" val="1028738127"/>
              </p:ext>
            </p:extLst>
          </p:nvPr>
        </p:nvGraphicFramePr>
        <p:xfrm>
          <a:off x="546100" y="1041400"/>
          <a:ext cx="7772400" cy="4114800"/>
        </p:xfrm>
        <a:graphic>
          <a:graphicData uri="http://schemas.openxmlformats.org/presentationml/2006/ole">
            <mc:AlternateContent xmlns:mc="http://schemas.openxmlformats.org/markup-compatibility/2006">
              <mc:Choice xmlns:v="urn:schemas-microsoft-com:vml" Requires="v">
                <p:oleObj spid="_x0000_s98437" name="Document" r:id="rId3" imgW="7772400" imgH="4114800" progId="Word.Document.6">
                  <p:embed/>
                </p:oleObj>
              </mc:Choice>
              <mc:Fallback>
                <p:oleObj name="Document" r:id="rId3" imgW="7772400" imgH="4114800" progId="Word.Document.6">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1041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 name="Group 35"/>
          <p:cNvGrpSpPr>
            <a:grpSpLocks/>
          </p:cNvGrpSpPr>
          <p:nvPr/>
        </p:nvGrpSpPr>
        <p:grpSpPr bwMode="auto">
          <a:xfrm>
            <a:off x="1919288" y="4616450"/>
            <a:ext cx="4313237" cy="1441450"/>
            <a:chOff x="1569" y="2692"/>
            <a:chExt cx="2717" cy="908"/>
          </a:xfrm>
        </p:grpSpPr>
        <p:sp>
          <p:nvSpPr>
            <p:cNvPr id="9" name="Rectangle 34"/>
            <p:cNvSpPr>
              <a:spLocks noChangeArrowheads="1"/>
            </p:cNvSpPr>
            <p:nvPr/>
          </p:nvSpPr>
          <p:spPr bwMode="auto">
            <a:xfrm>
              <a:off x="1569" y="2704"/>
              <a:ext cx="2715" cy="896"/>
            </a:xfrm>
            <a:prstGeom prst="rect">
              <a:avLst/>
            </a:prstGeom>
            <a:gradFill rotWithShape="0">
              <a:gsLst>
                <a:gs pos="0">
                  <a:srgbClr val="FFFFFF"/>
                </a:gs>
                <a:gs pos="50000">
                  <a:srgbClr val="FFFF66"/>
                </a:gs>
                <a:gs pos="100000">
                  <a:srgbClr val="FFFFFF"/>
                </a:gs>
              </a:gsLst>
              <a:lin ang="5400000" scaled="1"/>
            </a:gradFill>
            <a:ln w="12700">
              <a:solidFill>
                <a:srgbClr val="000000"/>
              </a:solidFill>
              <a:miter lim="800000"/>
              <a:headEnd/>
              <a:tailEnd/>
            </a:ln>
            <a:effectLst>
              <a:outerShdw dist="107763" dir="2700000" algn="ctr" rotWithShape="0">
                <a:srgbClr val="808080"/>
              </a:outerShdw>
            </a:effectLst>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fr-FR" sz="1600" b="0" i="0" u="none" strike="noStrike" kern="0" cap="none" spc="0" normalizeH="0" baseline="0" noProof="0" smtClean="0">
                <a:ln>
                  <a:noFill/>
                </a:ln>
                <a:solidFill>
                  <a:srgbClr val="000000"/>
                </a:solidFill>
                <a:effectLst/>
                <a:uLnTx/>
                <a:uFillTx/>
                <a:latin typeface="Times New Roman" pitchFamily="18" charset="0"/>
              </a:endParaRPr>
            </a:p>
          </p:txBody>
        </p:sp>
        <p:sp>
          <p:nvSpPr>
            <p:cNvPr id="10" name="Line 6"/>
            <p:cNvSpPr>
              <a:spLocks noChangeShapeType="1"/>
            </p:cNvSpPr>
            <p:nvPr/>
          </p:nvSpPr>
          <p:spPr bwMode="auto">
            <a:xfrm>
              <a:off x="3707" y="3272"/>
              <a:ext cx="24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fr-FR" sz="1600" b="0" i="0" u="none" strike="noStrike" kern="0" cap="none" spc="0" normalizeH="0" baseline="0" noProof="0" smtClean="0">
                <a:ln>
                  <a:noFill/>
                </a:ln>
                <a:solidFill>
                  <a:srgbClr val="000000"/>
                </a:solidFill>
                <a:effectLst/>
                <a:uLnTx/>
                <a:uFillTx/>
                <a:latin typeface="Times New Roman" pitchFamily="18" charset="0"/>
              </a:endParaRPr>
            </a:p>
          </p:txBody>
        </p:sp>
        <p:sp>
          <p:nvSpPr>
            <p:cNvPr id="11" name="Line 7"/>
            <p:cNvSpPr>
              <a:spLocks noChangeShapeType="1"/>
            </p:cNvSpPr>
            <p:nvPr/>
          </p:nvSpPr>
          <p:spPr bwMode="auto">
            <a:xfrm>
              <a:off x="3688" y="2997"/>
              <a:ext cx="543" cy="1"/>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fr-FR" sz="1600" b="0" i="0" u="none" strike="noStrike" kern="0" cap="none" spc="0" normalizeH="0" baseline="0" noProof="0" smtClean="0">
                <a:ln>
                  <a:noFill/>
                </a:ln>
                <a:solidFill>
                  <a:srgbClr val="000000"/>
                </a:solidFill>
                <a:effectLst/>
                <a:uLnTx/>
                <a:uFillTx/>
                <a:latin typeface="Times New Roman" pitchFamily="18" charset="0"/>
              </a:endParaRPr>
            </a:p>
          </p:txBody>
        </p:sp>
        <p:sp>
          <p:nvSpPr>
            <p:cNvPr id="12" name="Rectangle 8"/>
            <p:cNvSpPr>
              <a:spLocks noChangeArrowheads="1"/>
            </p:cNvSpPr>
            <p:nvPr/>
          </p:nvSpPr>
          <p:spPr bwMode="auto">
            <a:xfrm>
              <a:off x="4178" y="3132"/>
              <a:ext cx="108"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0" u="none" strike="noStrike" kern="0" cap="none" spc="0" normalizeH="0" baseline="0" noProof="0" smtClean="0">
                  <a:ln>
                    <a:noFill/>
                  </a:ln>
                  <a:solidFill>
                    <a:srgbClr val="FF0000"/>
                  </a:solidFill>
                  <a:effectLst/>
                  <a:uLnTx/>
                  <a:uFillTx/>
                  <a:latin typeface="Times New Roman" pitchFamily="18" charset="0"/>
                </a:rPr>
                <a:t>1</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13" name="Rectangle 9"/>
            <p:cNvSpPr>
              <a:spLocks noChangeArrowheads="1"/>
            </p:cNvSpPr>
            <p:nvPr/>
          </p:nvSpPr>
          <p:spPr bwMode="auto">
            <a:xfrm>
              <a:off x="3377" y="2856"/>
              <a:ext cx="18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0" u="none" strike="noStrike" kern="0" cap="none" spc="0" normalizeH="0" baseline="0" noProof="0" smtClean="0">
                  <a:ln>
                    <a:noFill/>
                  </a:ln>
                  <a:solidFill>
                    <a:srgbClr val="FF0000"/>
                  </a:solidFill>
                  <a:effectLst/>
                  <a:uLnTx/>
                  <a:uFillTx/>
                  <a:latin typeface="Times New Roman" pitchFamily="18" charset="0"/>
                </a:rPr>
                <a:t>*)</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14" name="Rectangle 10"/>
            <p:cNvSpPr>
              <a:spLocks noChangeArrowheads="1"/>
            </p:cNvSpPr>
            <p:nvPr/>
          </p:nvSpPr>
          <p:spPr bwMode="auto">
            <a:xfrm>
              <a:off x="3115" y="2856"/>
              <a:ext cx="7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0" u="none" strike="noStrike" kern="0" cap="none" spc="0" normalizeH="0" baseline="0" noProof="0" smtClean="0">
                  <a:ln>
                    <a:noFill/>
                  </a:ln>
                  <a:solidFill>
                    <a:srgbClr val="FF0000"/>
                  </a:solidFill>
                  <a:effectLst/>
                  <a:uLnTx/>
                  <a:uFillTx/>
                  <a:latin typeface="Times New Roman" pitchFamily="18" charset="0"/>
                </a:rPr>
                <a:t>(</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15" name="Rectangle 11"/>
            <p:cNvSpPr>
              <a:spLocks noChangeArrowheads="1"/>
            </p:cNvSpPr>
            <p:nvPr/>
          </p:nvSpPr>
          <p:spPr bwMode="auto">
            <a:xfrm>
              <a:off x="2508" y="2856"/>
              <a:ext cx="7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0" u="none" strike="noStrike" kern="0" cap="none" spc="0" normalizeH="0" baseline="0" noProof="0" smtClean="0">
                  <a:ln>
                    <a:noFill/>
                  </a:ln>
                  <a:solidFill>
                    <a:srgbClr val="FF0000"/>
                  </a:solidFill>
                  <a:effectLst/>
                  <a:uLnTx/>
                  <a:uFillTx/>
                  <a:latin typeface="Times New Roman" pitchFamily="18" charset="0"/>
                </a:rPr>
                <a:t>)</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16" name="Rectangle 12"/>
            <p:cNvSpPr>
              <a:spLocks noChangeArrowheads="1"/>
            </p:cNvSpPr>
            <p:nvPr/>
          </p:nvSpPr>
          <p:spPr bwMode="auto">
            <a:xfrm>
              <a:off x="2238" y="2856"/>
              <a:ext cx="7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0" u="none" strike="noStrike" kern="0" cap="none" spc="0" normalizeH="0" baseline="0" noProof="0" smtClean="0">
                  <a:ln>
                    <a:noFill/>
                  </a:ln>
                  <a:solidFill>
                    <a:srgbClr val="FF0000"/>
                  </a:solidFill>
                  <a:effectLst/>
                  <a:uLnTx/>
                  <a:uFillTx/>
                  <a:latin typeface="Times New Roman" pitchFamily="18" charset="0"/>
                </a:rPr>
                <a:t>(</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17" name="Rectangle 13"/>
            <p:cNvSpPr>
              <a:spLocks noChangeArrowheads="1"/>
            </p:cNvSpPr>
            <p:nvPr/>
          </p:nvSpPr>
          <p:spPr bwMode="auto">
            <a:xfrm>
              <a:off x="2991" y="2991"/>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1600" b="1" i="0" u="none" strike="noStrike" kern="0" cap="none" spc="0" normalizeH="0" baseline="0" noProof="0" smtClean="0">
                  <a:ln>
                    <a:noFill/>
                  </a:ln>
                  <a:solidFill>
                    <a:srgbClr val="FF0000"/>
                  </a:solidFill>
                  <a:effectLst/>
                  <a:uLnTx/>
                  <a:uFillTx/>
                  <a:latin typeface="Times New Roman" pitchFamily="18" charset="0"/>
                </a:rPr>
                <a:t>,</a:t>
              </a:r>
            </a:p>
          </p:txBody>
        </p:sp>
        <p:sp>
          <p:nvSpPr>
            <p:cNvPr id="18" name="Rectangle 14"/>
            <p:cNvSpPr>
              <a:spLocks noChangeArrowheads="1"/>
            </p:cNvSpPr>
            <p:nvPr/>
          </p:nvSpPr>
          <p:spPr bwMode="auto">
            <a:xfrm>
              <a:off x="2921" y="2991"/>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1600" b="1" i="0" u="none" strike="noStrike" kern="0" cap="none" spc="0" normalizeH="0" baseline="0" noProof="0" smtClean="0">
                  <a:ln>
                    <a:noFill/>
                  </a:ln>
                  <a:solidFill>
                    <a:srgbClr val="FF0000"/>
                  </a:solidFill>
                  <a:effectLst/>
                  <a:uLnTx/>
                  <a:uFillTx/>
                  <a:latin typeface="Times New Roman" pitchFamily="18" charset="0"/>
                </a:rPr>
                <a:t>0</a:t>
              </a:r>
            </a:p>
          </p:txBody>
        </p:sp>
        <p:sp>
          <p:nvSpPr>
            <p:cNvPr id="19" name="Rectangle 15"/>
            <p:cNvSpPr>
              <a:spLocks noChangeArrowheads="1"/>
            </p:cNvSpPr>
            <p:nvPr/>
          </p:nvSpPr>
          <p:spPr bwMode="auto">
            <a:xfrm>
              <a:off x="2098" y="2991"/>
              <a:ext cx="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1600" b="1" i="0" u="none" strike="noStrike" kern="0" cap="none" spc="0" normalizeH="0" baseline="0" noProof="0" smtClean="0">
                  <a:ln>
                    <a:noFill/>
                  </a:ln>
                  <a:solidFill>
                    <a:srgbClr val="FF0000"/>
                  </a:solidFill>
                  <a:effectLst/>
                  <a:uLnTx/>
                  <a:uFillTx/>
                  <a:latin typeface="Times New Roman" pitchFamily="18" charset="0"/>
                </a:rPr>
                <a:t>,</a:t>
              </a:r>
            </a:p>
          </p:txBody>
        </p:sp>
        <p:sp>
          <p:nvSpPr>
            <p:cNvPr id="20" name="Rectangle 16"/>
            <p:cNvSpPr>
              <a:spLocks noChangeArrowheads="1"/>
            </p:cNvSpPr>
            <p:nvPr/>
          </p:nvSpPr>
          <p:spPr bwMode="auto">
            <a:xfrm>
              <a:off x="2028" y="2991"/>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1600" b="1" i="0" u="none" strike="noStrike" kern="0" cap="none" spc="0" normalizeH="0" baseline="0" noProof="0" smtClean="0">
                  <a:ln>
                    <a:noFill/>
                  </a:ln>
                  <a:solidFill>
                    <a:srgbClr val="FF0000"/>
                  </a:solidFill>
                  <a:effectLst/>
                  <a:uLnTx/>
                  <a:uFillTx/>
                  <a:latin typeface="Times New Roman" pitchFamily="18" charset="0"/>
                </a:rPr>
                <a:t>0</a:t>
              </a:r>
            </a:p>
          </p:txBody>
        </p:sp>
        <p:sp>
          <p:nvSpPr>
            <p:cNvPr id="21" name="Rectangle 17"/>
            <p:cNvSpPr>
              <a:spLocks noChangeArrowheads="1"/>
            </p:cNvSpPr>
            <p:nvPr/>
          </p:nvSpPr>
          <p:spPr bwMode="auto">
            <a:xfrm>
              <a:off x="4063" y="3106"/>
              <a:ext cx="119"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0" u="none" strike="noStrike" kern="0" cap="none" spc="0" normalizeH="0" baseline="0" noProof="0" smtClean="0">
                  <a:ln>
                    <a:noFill/>
                  </a:ln>
                  <a:solidFill>
                    <a:srgbClr val="FF0000"/>
                  </a:solidFill>
                  <a:effectLst/>
                  <a:uLnTx/>
                  <a:uFillTx/>
                  <a:latin typeface="Symbol" pitchFamily="18" charset="2"/>
                </a:rPr>
                <a:t>-</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22" name="Rectangle 18"/>
            <p:cNvSpPr>
              <a:spLocks noChangeArrowheads="1"/>
            </p:cNvSpPr>
            <p:nvPr/>
          </p:nvSpPr>
          <p:spPr bwMode="auto">
            <a:xfrm>
              <a:off x="4021" y="2692"/>
              <a:ext cx="119"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0" u="none" strike="noStrike" kern="0" cap="none" spc="0" normalizeH="0" baseline="0" noProof="0" smtClean="0">
                  <a:ln>
                    <a:noFill/>
                  </a:ln>
                  <a:solidFill>
                    <a:srgbClr val="FF0000"/>
                  </a:solidFill>
                  <a:effectLst/>
                  <a:uLnTx/>
                  <a:uFillTx/>
                  <a:latin typeface="Symbol" pitchFamily="18" charset="2"/>
                </a:rPr>
                <a:t>-</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23" name="Rectangle 19"/>
            <p:cNvSpPr>
              <a:spLocks noChangeArrowheads="1"/>
            </p:cNvSpPr>
            <p:nvPr/>
          </p:nvSpPr>
          <p:spPr bwMode="auto">
            <a:xfrm>
              <a:off x="3601" y="2830"/>
              <a:ext cx="119"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0" u="none" strike="noStrike" kern="0" cap="none" spc="0" normalizeH="0" baseline="0" noProof="0" smtClean="0">
                  <a:ln>
                    <a:noFill/>
                  </a:ln>
                  <a:solidFill>
                    <a:srgbClr val="FF0000"/>
                  </a:solidFill>
                  <a:effectLst/>
                  <a:uLnTx/>
                  <a:uFillTx/>
                  <a:latin typeface="Symbol" pitchFamily="18" charset="2"/>
                </a:rPr>
                <a:t>´</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24" name="Rectangle 20"/>
            <p:cNvSpPr>
              <a:spLocks noChangeArrowheads="1"/>
            </p:cNvSpPr>
            <p:nvPr/>
          </p:nvSpPr>
          <p:spPr bwMode="auto">
            <a:xfrm>
              <a:off x="2654" y="2830"/>
              <a:ext cx="119"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0" u="none" strike="noStrike" kern="0" cap="none" spc="0" normalizeH="0" baseline="0" noProof="0" smtClean="0">
                  <a:ln>
                    <a:noFill/>
                  </a:ln>
                  <a:solidFill>
                    <a:srgbClr val="FF0000"/>
                  </a:solidFill>
                  <a:effectLst/>
                  <a:uLnTx/>
                  <a:uFillTx/>
                  <a:latin typeface="Symbol" pitchFamily="18" charset="2"/>
                </a:rPr>
                <a:t>=</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25" name="Rectangle 21"/>
            <p:cNvSpPr>
              <a:spLocks noChangeArrowheads="1"/>
            </p:cNvSpPr>
            <p:nvPr/>
          </p:nvSpPr>
          <p:spPr bwMode="auto">
            <a:xfrm>
              <a:off x="1667" y="2830"/>
              <a:ext cx="21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0" u="none" strike="noStrike" kern="0" cap="none" spc="0" normalizeH="0" baseline="0" noProof="0" smtClean="0">
                  <a:ln>
                    <a:noFill/>
                  </a:ln>
                  <a:solidFill>
                    <a:srgbClr val="FF0000"/>
                  </a:solidFill>
                  <a:effectLst/>
                  <a:uLnTx/>
                  <a:uFillTx/>
                  <a:latin typeface="Symbol" pitchFamily="18" charset="2"/>
                </a:rPr>
                <a:t>Þ</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26" name="Rectangle 22"/>
            <p:cNvSpPr>
              <a:spLocks noChangeArrowheads="1"/>
            </p:cNvSpPr>
            <p:nvPr/>
          </p:nvSpPr>
          <p:spPr bwMode="auto">
            <a:xfrm>
              <a:off x="3884" y="3436"/>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1600" b="1" i="1" u="none" strike="noStrike" kern="0" cap="none" spc="0" normalizeH="0" baseline="0" noProof="0" smtClean="0">
                  <a:ln>
                    <a:noFill/>
                  </a:ln>
                  <a:solidFill>
                    <a:srgbClr val="FF0000"/>
                  </a:solidFill>
                  <a:effectLst/>
                  <a:uLnTx/>
                  <a:uFillTx/>
                  <a:latin typeface="Times New Roman" pitchFamily="18" charset="0"/>
                </a:rPr>
                <a:t>e</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27" name="Rectangle 23"/>
            <p:cNvSpPr>
              <a:spLocks noChangeArrowheads="1"/>
            </p:cNvSpPr>
            <p:nvPr/>
          </p:nvSpPr>
          <p:spPr bwMode="auto">
            <a:xfrm>
              <a:off x="3875" y="2853"/>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1600" b="1" i="1" u="none" strike="noStrike" kern="0" cap="none" spc="0" normalizeH="0" baseline="0" noProof="0" smtClean="0">
                  <a:ln>
                    <a:noFill/>
                  </a:ln>
                  <a:solidFill>
                    <a:srgbClr val="FF0000"/>
                  </a:solidFill>
                  <a:effectLst/>
                  <a:uLnTx/>
                  <a:uFillTx/>
                  <a:latin typeface="Times New Roman" pitchFamily="18" charset="0"/>
                </a:rPr>
                <a:t>t</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28" name="Rectangle 24"/>
            <p:cNvSpPr>
              <a:spLocks noChangeArrowheads="1"/>
            </p:cNvSpPr>
            <p:nvPr/>
          </p:nvSpPr>
          <p:spPr bwMode="auto">
            <a:xfrm>
              <a:off x="3025" y="2992"/>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1600" b="1" i="1" u="none" strike="noStrike" kern="0" cap="none" spc="0" normalizeH="0" baseline="0" noProof="0" smtClean="0">
                  <a:ln>
                    <a:noFill/>
                  </a:ln>
                  <a:solidFill>
                    <a:srgbClr val="FF0000"/>
                  </a:solidFill>
                  <a:effectLst/>
                  <a:uLnTx/>
                  <a:uFillTx/>
                  <a:latin typeface="Times New Roman" pitchFamily="18" charset="0"/>
                </a:rPr>
                <a:t>t</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29" name="Rectangle 25"/>
            <p:cNvSpPr>
              <a:spLocks noChangeArrowheads="1"/>
            </p:cNvSpPr>
            <p:nvPr/>
          </p:nvSpPr>
          <p:spPr bwMode="auto">
            <a:xfrm>
              <a:off x="2133" y="2992"/>
              <a:ext cx="5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1600" b="1" i="1" u="none" strike="noStrike" kern="0" cap="none" spc="0" normalizeH="0" baseline="0" noProof="0" smtClean="0">
                  <a:ln>
                    <a:noFill/>
                  </a:ln>
                  <a:solidFill>
                    <a:srgbClr val="FF0000"/>
                  </a:solidFill>
                  <a:effectLst/>
                  <a:uLnTx/>
                  <a:uFillTx/>
                  <a:latin typeface="Times New Roman" pitchFamily="18" charset="0"/>
                </a:rPr>
                <a:t>e</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30" name="Rectangle 26"/>
            <p:cNvSpPr>
              <a:spLocks noChangeArrowheads="1"/>
            </p:cNvSpPr>
            <p:nvPr/>
          </p:nvSpPr>
          <p:spPr bwMode="auto">
            <a:xfrm>
              <a:off x="3771" y="3300"/>
              <a:ext cx="14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1" u="none" strike="noStrike" kern="0" cap="none" spc="0" normalizeH="0" baseline="0" noProof="0" smtClean="0">
                  <a:ln>
                    <a:noFill/>
                  </a:ln>
                  <a:solidFill>
                    <a:srgbClr val="FF0000"/>
                  </a:solidFill>
                  <a:effectLst/>
                  <a:uLnTx/>
                  <a:uFillTx/>
                  <a:latin typeface="Times New Roman" pitchFamily="18" charset="0"/>
                </a:rPr>
                <a:t>R</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31" name="Rectangle 27"/>
            <p:cNvSpPr>
              <a:spLocks noChangeArrowheads="1"/>
            </p:cNvSpPr>
            <p:nvPr/>
          </p:nvSpPr>
          <p:spPr bwMode="auto">
            <a:xfrm>
              <a:off x="3828" y="2997"/>
              <a:ext cx="8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1" u="none" strike="noStrike" kern="0" cap="none" spc="0" normalizeH="0" baseline="0" noProof="0" smtClean="0">
                  <a:ln>
                    <a:noFill/>
                  </a:ln>
                  <a:solidFill>
                    <a:srgbClr val="FF0000"/>
                  </a:solidFill>
                  <a:effectLst/>
                  <a:uLnTx/>
                  <a:uFillTx/>
                  <a:latin typeface="Times New Roman" pitchFamily="18" charset="0"/>
                </a:rPr>
                <a:t>r</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32" name="Rectangle 28"/>
            <p:cNvSpPr>
              <a:spLocks noChangeArrowheads="1"/>
            </p:cNvSpPr>
            <p:nvPr/>
          </p:nvSpPr>
          <p:spPr bwMode="auto">
            <a:xfrm>
              <a:off x="4159" y="2718"/>
              <a:ext cx="8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1" u="none" strike="noStrike" kern="0" cap="none" spc="0" normalizeH="0" baseline="0" noProof="0" smtClean="0">
                  <a:ln>
                    <a:noFill/>
                  </a:ln>
                  <a:solidFill>
                    <a:srgbClr val="FF0000"/>
                  </a:solidFill>
                  <a:effectLst/>
                  <a:uLnTx/>
                  <a:uFillTx/>
                  <a:latin typeface="Times New Roman" pitchFamily="18" charset="0"/>
                </a:rPr>
                <a:t>r</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33" name="Rectangle 29"/>
            <p:cNvSpPr>
              <a:spLocks noChangeArrowheads="1"/>
            </p:cNvSpPr>
            <p:nvPr/>
          </p:nvSpPr>
          <p:spPr bwMode="auto">
            <a:xfrm>
              <a:off x="3763" y="2718"/>
              <a:ext cx="14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1" u="none" strike="noStrike" kern="0" cap="none" spc="0" normalizeH="0" baseline="0" noProof="0" smtClean="0">
                  <a:ln>
                    <a:noFill/>
                  </a:ln>
                  <a:solidFill>
                    <a:srgbClr val="FF0000"/>
                  </a:solidFill>
                  <a:effectLst/>
                  <a:uLnTx/>
                  <a:uFillTx/>
                  <a:latin typeface="Times New Roman" pitchFamily="18" charset="0"/>
                </a:rPr>
                <a:t>R</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34" name="Rectangle 30"/>
            <p:cNvSpPr>
              <a:spLocks noChangeArrowheads="1"/>
            </p:cNvSpPr>
            <p:nvPr/>
          </p:nvSpPr>
          <p:spPr bwMode="auto">
            <a:xfrm>
              <a:off x="3207" y="2856"/>
              <a:ext cx="14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1" u="none" strike="noStrike" kern="0" cap="none" spc="0" normalizeH="0" baseline="0" noProof="0" smtClean="0">
                  <a:ln>
                    <a:noFill/>
                  </a:ln>
                  <a:solidFill>
                    <a:srgbClr val="FF0000"/>
                  </a:solidFill>
                  <a:effectLst/>
                  <a:uLnTx/>
                  <a:uFillTx/>
                  <a:latin typeface="Times New Roman" pitchFamily="18" charset="0"/>
                </a:rPr>
                <a:t>X</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35" name="Rectangle 31"/>
            <p:cNvSpPr>
              <a:spLocks noChangeArrowheads="1"/>
            </p:cNvSpPr>
            <p:nvPr/>
          </p:nvSpPr>
          <p:spPr bwMode="auto">
            <a:xfrm>
              <a:off x="2818" y="2856"/>
              <a:ext cx="14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1" u="none" strike="noStrike" kern="0" cap="none" spc="0" normalizeH="0" baseline="0" noProof="0" smtClean="0">
                  <a:ln>
                    <a:noFill/>
                  </a:ln>
                  <a:solidFill>
                    <a:srgbClr val="FF0000"/>
                  </a:solidFill>
                  <a:effectLst/>
                  <a:uLnTx/>
                  <a:uFillTx/>
                  <a:latin typeface="Times New Roman" pitchFamily="18" charset="0"/>
                </a:rPr>
                <a:t>A</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36" name="Rectangle 32"/>
            <p:cNvSpPr>
              <a:spLocks noChangeArrowheads="1"/>
            </p:cNvSpPr>
            <p:nvPr/>
          </p:nvSpPr>
          <p:spPr bwMode="auto">
            <a:xfrm>
              <a:off x="2330" y="2856"/>
              <a:ext cx="14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1" u="none" strike="noStrike" kern="0" cap="none" spc="0" normalizeH="0" baseline="0" noProof="0" smtClean="0">
                  <a:ln>
                    <a:noFill/>
                  </a:ln>
                  <a:solidFill>
                    <a:srgbClr val="FF0000"/>
                  </a:solidFill>
                  <a:effectLst/>
                  <a:uLnTx/>
                  <a:uFillTx/>
                  <a:latin typeface="Times New Roman" pitchFamily="18" charset="0"/>
                </a:rPr>
                <a:t>X</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sp>
          <p:nvSpPr>
            <p:cNvPr id="37" name="Rectangle 33"/>
            <p:cNvSpPr>
              <a:spLocks noChangeArrowheads="1"/>
            </p:cNvSpPr>
            <p:nvPr/>
          </p:nvSpPr>
          <p:spPr bwMode="auto">
            <a:xfrm>
              <a:off x="1925" y="2856"/>
              <a:ext cx="14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fr-FR" sz="2700" b="1" i="1" u="none" strike="noStrike" kern="0" cap="none" spc="0" normalizeH="0" baseline="0" noProof="0" smtClean="0">
                  <a:ln>
                    <a:noFill/>
                  </a:ln>
                  <a:solidFill>
                    <a:srgbClr val="FF0000"/>
                  </a:solidFill>
                  <a:effectLst/>
                  <a:uLnTx/>
                  <a:uFillTx/>
                  <a:latin typeface="Times New Roman" pitchFamily="18" charset="0"/>
                </a:rPr>
                <a:t>A</a:t>
              </a:r>
              <a:endParaRPr kumimoji="0" lang="en-GB" altLang="fr-FR" sz="1600" b="1" i="0" u="none" strike="noStrike" kern="0" cap="none" spc="0" normalizeH="0" baseline="0" noProof="0" smtClean="0">
                <a:ln>
                  <a:noFill/>
                </a:ln>
                <a:solidFill>
                  <a:srgbClr val="FF0000"/>
                </a:solidFill>
                <a:effectLst/>
                <a:uLnTx/>
                <a:uFillTx/>
                <a:latin typeface="Times New Roman" pitchFamily="18" charset="0"/>
              </a:endParaRPr>
            </a:p>
          </p:txBody>
        </p:sp>
      </p:grpSp>
      <p:sp>
        <p:nvSpPr>
          <p:cNvPr id="38" name="Rectangle 5"/>
          <p:cNvSpPr>
            <a:spLocks noChangeArrowheads="1"/>
          </p:cNvSpPr>
          <p:nvPr/>
        </p:nvSpPr>
        <p:spPr bwMode="auto">
          <a:xfrm>
            <a:off x="109311" y="6247946"/>
            <a:ext cx="5830122"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a:defRPr sz="2400">
                <a:solidFill>
                  <a:schemeClr val="tx1"/>
                </a:solidFill>
                <a:latin typeface="Times New Roman" pitchFamily="18" charset="0"/>
              </a:defRPr>
            </a:lvl1pPr>
            <a:lvl2pPr marL="819150" indent="-285750" algn="l">
              <a:defRPr sz="2400">
                <a:solidFill>
                  <a:schemeClr val="tx1"/>
                </a:solidFill>
                <a:latin typeface="Times New Roman" pitchFamily="18" charset="0"/>
              </a:defRPr>
            </a:lvl2pPr>
            <a:lvl3pPr marL="1238250" indent="-228600" algn="l">
              <a:defRPr sz="2400">
                <a:solidFill>
                  <a:schemeClr val="tx1"/>
                </a:solidFill>
                <a:latin typeface="Times New Roman" pitchFamily="18" charset="0"/>
              </a:defRPr>
            </a:lvl3pPr>
            <a:lvl4pPr marL="1657350" indent="-228600" algn="l">
              <a:defRPr sz="2400">
                <a:solidFill>
                  <a:schemeClr val="tx1"/>
                </a:solidFill>
                <a:latin typeface="Times New Roman" pitchFamily="18" charset="0"/>
              </a:defRPr>
            </a:lvl4pPr>
            <a:lvl5pPr marL="2076450" indent="-228600" algn="l">
              <a:defRPr sz="2400">
                <a:solidFill>
                  <a:schemeClr val="tx1"/>
                </a:solidFill>
                <a:latin typeface="Times New Roman" pitchFamily="18" charset="0"/>
              </a:defRPr>
            </a:lvl5pPr>
            <a:lvl6pPr marL="2533650" indent="-228600" eaLnBrk="0" fontAlgn="base" hangingPunct="0">
              <a:spcBef>
                <a:spcPct val="0"/>
              </a:spcBef>
              <a:spcAft>
                <a:spcPct val="0"/>
              </a:spcAft>
              <a:defRPr sz="2400">
                <a:solidFill>
                  <a:schemeClr val="tx1"/>
                </a:solidFill>
                <a:latin typeface="Times New Roman" pitchFamily="18" charset="0"/>
              </a:defRPr>
            </a:lvl6pPr>
            <a:lvl7pPr marL="2990850" indent="-228600" eaLnBrk="0" fontAlgn="base" hangingPunct="0">
              <a:spcBef>
                <a:spcPct val="0"/>
              </a:spcBef>
              <a:spcAft>
                <a:spcPct val="0"/>
              </a:spcAft>
              <a:defRPr sz="2400">
                <a:solidFill>
                  <a:schemeClr val="tx1"/>
                </a:solidFill>
                <a:latin typeface="Times New Roman" pitchFamily="18" charset="0"/>
              </a:defRPr>
            </a:lvl7pPr>
            <a:lvl8pPr marL="3448050" indent="-228600" eaLnBrk="0" fontAlgn="base" hangingPunct="0">
              <a:spcBef>
                <a:spcPct val="0"/>
              </a:spcBef>
              <a:spcAft>
                <a:spcPct val="0"/>
              </a:spcAft>
              <a:defRPr sz="2400">
                <a:solidFill>
                  <a:schemeClr val="tx1"/>
                </a:solidFill>
                <a:latin typeface="Times New Roman" pitchFamily="18" charset="0"/>
              </a:defRPr>
            </a:lvl8pPr>
            <a:lvl9pPr marL="390525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eaLnBrk="0" fontAlgn="auto" latinLnBrk="0" hangingPunct="0">
              <a:lnSpc>
                <a:spcPct val="100000"/>
              </a:lnSpc>
              <a:spcBef>
                <a:spcPct val="20000"/>
              </a:spcBef>
              <a:spcAft>
                <a:spcPts val="0"/>
              </a:spcAft>
              <a:buClrTx/>
              <a:buSzTx/>
              <a:buFontTx/>
              <a:buChar char="–"/>
              <a:tabLst/>
              <a:defRPr/>
            </a:pPr>
            <a:r>
              <a:rPr kumimoji="0" lang="en-GB" altLang="fr-FR" sz="2000" b="0" i="1" u="sng" strike="noStrike" kern="0" cap="none" spc="0" normalizeH="0" baseline="0" noProof="0" dirty="0" err="1" smtClean="0">
                <a:ln>
                  <a:noFill/>
                </a:ln>
                <a:solidFill>
                  <a:srgbClr val="000000"/>
                </a:solidFill>
                <a:effectLst/>
                <a:uLnTx/>
                <a:uFillTx/>
                <a:latin typeface="Times New Roman" pitchFamily="18" charset="0"/>
              </a:rPr>
              <a:t>Exemple</a:t>
            </a:r>
            <a:r>
              <a:rPr kumimoji="0" lang="en-GB" altLang="fr-FR" sz="2000" b="0" i="0" u="none" strike="noStrike" kern="0" cap="none" spc="0" normalizeH="0" baseline="0" noProof="0" dirty="0" smtClean="0">
                <a:ln>
                  <a:noFill/>
                </a:ln>
                <a:solidFill>
                  <a:srgbClr val="000000"/>
                </a:solidFill>
                <a:effectLst/>
                <a:uLnTx/>
                <a:uFillTx/>
                <a:latin typeface="Times New Roman" pitchFamily="18" charset="0"/>
              </a:rPr>
              <a:t> : dosage de </a:t>
            </a:r>
            <a:r>
              <a:rPr kumimoji="0" lang="en-GB" altLang="fr-FR" sz="2000" b="0" i="0" u="none" strike="noStrike" kern="0" cap="none" spc="0" normalizeH="0" baseline="30000" noProof="0" dirty="0" smtClean="0">
                <a:ln>
                  <a:noFill/>
                </a:ln>
                <a:solidFill>
                  <a:srgbClr val="000000"/>
                </a:solidFill>
                <a:effectLst/>
                <a:uLnTx/>
                <a:uFillTx/>
                <a:latin typeface="Times New Roman" pitchFamily="18" charset="0"/>
              </a:rPr>
              <a:t>242+244</a:t>
            </a:r>
            <a:r>
              <a:rPr kumimoji="0" lang="en-GB" altLang="fr-FR" sz="2000" b="0" i="0" u="none" strike="noStrike" kern="0" cap="none" spc="0" normalizeH="0" baseline="0" noProof="0" dirty="0" smtClean="0">
                <a:ln>
                  <a:noFill/>
                </a:ln>
                <a:solidFill>
                  <a:srgbClr val="000000"/>
                </a:solidFill>
                <a:effectLst/>
                <a:uLnTx/>
                <a:uFillTx/>
                <a:latin typeface="Times New Roman" pitchFamily="18" charset="0"/>
              </a:rPr>
              <a:t>Cm par </a:t>
            </a:r>
            <a:r>
              <a:rPr kumimoji="0" lang="en-GB" altLang="fr-FR" sz="2000" b="0" i="0" u="none" strike="noStrike" kern="0" cap="none" spc="0" normalizeH="0" baseline="30000" noProof="0" dirty="0" smtClean="0">
                <a:ln>
                  <a:noFill/>
                </a:ln>
                <a:solidFill>
                  <a:srgbClr val="000000"/>
                </a:solidFill>
                <a:effectLst/>
                <a:uLnTx/>
                <a:uFillTx/>
                <a:latin typeface="Times New Roman" pitchFamily="18" charset="0"/>
              </a:rPr>
              <a:t>242+244</a:t>
            </a:r>
            <a:r>
              <a:rPr kumimoji="0" lang="en-GB" altLang="fr-FR" sz="2000" b="0" i="0" u="none" strike="noStrike" kern="0" cap="none" spc="0" normalizeH="0" baseline="0" noProof="0" dirty="0" smtClean="0">
                <a:ln>
                  <a:noFill/>
                </a:ln>
                <a:solidFill>
                  <a:srgbClr val="000000"/>
                </a:solidFill>
                <a:effectLst/>
                <a:uLnTx/>
                <a:uFillTx/>
                <a:latin typeface="Times New Roman" pitchFamily="18" charset="0"/>
              </a:rPr>
              <a:t>Cm (</a:t>
            </a:r>
            <a:r>
              <a:rPr kumimoji="0" lang="en-GB" altLang="fr-FR" sz="2000" b="0" i="0" u="none" strike="noStrike" kern="0" cap="none" spc="0" normalizeH="0" baseline="0" noProof="0" dirty="0" err="1" smtClean="0">
                <a:ln>
                  <a:noFill/>
                </a:ln>
                <a:solidFill>
                  <a:srgbClr val="000000"/>
                </a:solidFill>
                <a:effectLst/>
                <a:uLnTx/>
                <a:uFillTx/>
                <a:latin typeface="Times New Roman" pitchFamily="18" charset="0"/>
              </a:rPr>
              <a:t>traceur</a:t>
            </a:r>
            <a:r>
              <a:rPr kumimoji="0" lang="en-GB" altLang="fr-FR" sz="2000" b="0" i="0" u="none" strike="noStrike" kern="0" cap="none" spc="0" normalizeH="0" baseline="0" noProof="0" dirty="0" smtClean="0">
                <a:ln>
                  <a:noFill/>
                </a:ln>
                <a:solidFill>
                  <a:srgbClr val="000000"/>
                </a:solidFill>
                <a:effectLst/>
                <a:uLnTx/>
                <a:uFillTx/>
                <a:latin typeface="Times New Roman" pitchFamily="18" charset="0"/>
              </a:rPr>
              <a:t>)</a:t>
            </a:r>
          </a:p>
        </p:txBody>
      </p:sp>
    </p:spTree>
    <p:extLst>
      <p:ext uri="{BB962C8B-B14F-4D97-AF65-F5344CB8AC3E}">
        <p14:creationId xmlns:p14="http://schemas.microsoft.com/office/powerpoint/2010/main" val="262737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Quelques notions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5</a:t>
            </a:fld>
            <a:endParaRPr lang="fr-FR"/>
          </a:p>
        </p:txBody>
      </p:sp>
      <mc:AlternateContent xmlns:mc="http://schemas.openxmlformats.org/markup-compatibility/2006" xmlns:a14="http://schemas.microsoft.com/office/drawing/2010/main">
        <mc:Choice Requires="a14">
          <p:sp>
            <p:nvSpPr>
              <p:cNvPr id="7" name="ZoneTexte 6"/>
              <p:cNvSpPr txBox="1"/>
              <p:nvPr/>
            </p:nvSpPr>
            <p:spPr>
              <a:xfrm>
                <a:off x="640080" y="1354666"/>
                <a:ext cx="7930342" cy="3740126"/>
              </a:xfrm>
              <a:prstGeom prst="rect">
                <a:avLst/>
              </a:prstGeom>
              <a:noFill/>
            </p:spPr>
            <p:txBody>
              <a:bodyPr wrap="square" rtlCol="0">
                <a:spAutoFit/>
              </a:bodyPr>
              <a:lstStyle/>
              <a:p>
                <a:pPr marL="285750" indent="-285750">
                  <a:buFont typeface="Arial" panose="020B0604020202020204" pitchFamily="34" charset="0"/>
                  <a:buChar char="•"/>
                </a:pPr>
                <a:r>
                  <a:rPr lang="fr-FR" sz="3200" i="1" dirty="0" smtClean="0">
                    <a:solidFill>
                      <a:srgbClr val="FF0000"/>
                    </a:solidFill>
                    <a:effectLst>
                      <a:outerShdw blurRad="38100" dist="38100" dir="2700000" algn="tl">
                        <a:srgbClr val="000000">
                          <a:alpha val="43137"/>
                        </a:srgbClr>
                      </a:outerShdw>
                    </a:effectLst>
                  </a:rPr>
                  <a:t>Poids atomique </a:t>
                </a:r>
                <a:r>
                  <a:rPr lang="fr-FR" sz="3200" i="1" dirty="0" smtClean="0"/>
                  <a:t>(masse atomique relative) d’un isotope </a:t>
                </a:r>
                <a14:m>
                  <m:oMath xmlns:m="http://schemas.openxmlformats.org/officeDocument/2006/math">
                    <m:sPre>
                      <m:sPrePr>
                        <m:ctrlPr>
                          <a:rPr lang="fr-FR" sz="3200" i="1">
                            <a:latin typeface="Cambria Math" panose="02040503050406030204" pitchFamily="18" charset="0"/>
                          </a:rPr>
                        </m:ctrlPr>
                      </m:sPrePr>
                      <m:sub/>
                      <m:sup>
                        <m:r>
                          <a:rPr lang="fr-FR" sz="3200" i="1">
                            <a:latin typeface="Cambria Math"/>
                          </a:rPr>
                          <m:t>𝑖</m:t>
                        </m:r>
                      </m:sup>
                      <m:e>
                        <m:r>
                          <a:rPr lang="fr-FR" sz="3200" i="1">
                            <a:latin typeface="Cambria Math"/>
                          </a:rPr>
                          <m:t>𝐸</m:t>
                        </m:r>
                      </m:e>
                    </m:sPre>
                  </m:oMath>
                </a14:m>
                <a:r>
                  <a:rPr lang="fr-FR" sz="3200" i="1" dirty="0" smtClean="0"/>
                  <a:t> de masse atomique </a:t>
                </a:r>
                <a14:m>
                  <m:oMath xmlns:m="http://schemas.openxmlformats.org/officeDocument/2006/math">
                    <m:sSub>
                      <m:sSubPr>
                        <m:ctrlPr>
                          <a:rPr lang="fr-FR" sz="3200" i="1">
                            <a:latin typeface="Cambria Math" panose="02040503050406030204" pitchFamily="18" charset="0"/>
                          </a:rPr>
                        </m:ctrlPr>
                      </m:sSubPr>
                      <m:e>
                        <m:r>
                          <a:rPr lang="fr-FR" sz="3200" i="1">
                            <a:latin typeface="Cambria Math"/>
                          </a:rPr>
                          <m:t>𝑚</m:t>
                        </m:r>
                      </m:e>
                      <m:sub>
                        <m:r>
                          <a:rPr lang="fr-FR" sz="3200" i="1">
                            <a:latin typeface="Cambria Math"/>
                          </a:rPr>
                          <m:t>𝑎</m:t>
                        </m:r>
                      </m:sub>
                    </m:sSub>
                  </m:oMath>
                </a14:m>
                <a:r>
                  <a:rPr lang="fr-FR" sz="3200" i="1" dirty="0" smtClean="0"/>
                  <a:t> dans un matériau P est : </a:t>
                </a:r>
              </a:p>
              <a:p>
                <a:endParaRPr lang="fr-FR" sz="4000" dirty="0"/>
              </a:p>
              <a:p>
                <a:endParaRPr lang="fr-FR" sz="3600" i="1" dirty="0" smtClean="0">
                  <a:latin typeface="Cambria" panose="02040503050406030204" pitchFamily="18" charset="0"/>
                </a:endParaRPr>
              </a:p>
              <a:p>
                <a:r>
                  <a:rPr lang="fr-FR" sz="3200" i="1" dirty="0">
                    <a:solidFill>
                      <a:srgbClr val="FF0000"/>
                    </a:solidFill>
                    <a:effectLst>
                      <a:outerShdw blurRad="38100" dist="38100" dir="2700000" algn="tl">
                        <a:srgbClr val="000000">
                          <a:alpha val="43137"/>
                        </a:srgbClr>
                      </a:outerShdw>
                    </a:effectLst>
                  </a:rPr>
                  <a:t>Poids atomique </a:t>
                </a:r>
                <a:r>
                  <a:rPr lang="fr-FR" sz="3200" i="1" dirty="0" smtClean="0"/>
                  <a:t>d’un élément E dans </a:t>
                </a:r>
                <a:r>
                  <a:rPr lang="fr-FR" sz="3200" i="1" dirty="0"/>
                  <a:t>un matériau P est : </a:t>
                </a:r>
              </a:p>
            </p:txBody>
          </p:sp>
        </mc:Choice>
        <mc:Fallback xmlns="">
          <p:sp>
            <p:nvSpPr>
              <p:cNvPr id="7" name="ZoneTexte 6"/>
              <p:cNvSpPr txBox="1">
                <a:spLocks noRot="1" noChangeAspect="1" noMove="1" noResize="1" noEditPoints="1" noAdjustHandles="1" noChangeArrowheads="1" noChangeShapeType="1" noTextEdit="1"/>
              </p:cNvSpPr>
              <p:nvPr/>
            </p:nvSpPr>
            <p:spPr>
              <a:xfrm>
                <a:off x="640080" y="1354666"/>
                <a:ext cx="7930342" cy="3740126"/>
              </a:xfrm>
              <a:prstGeom prst="rect">
                <a:avLst/>
              </a:prstGeom>
              <a:blipFill rotWithShape="1">
                <a:blip r:embed="rId2"/>
                <a:stretch>
                  <a:fillRect l="-2075" t="-2280" b="-423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2856407" y="2963321"/>
                <a:ext cx="3381310" cy="9649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a:rPr>
                            <m:t>𝐴</m:t>
                          </m:r>
                        </m:e>
                        <m:sub>
                          <m:r>
                            <a:rPr lang="fr-FR" sz="2400" b="0" i="1" smtClean="0">
                              <a:latin typeface="Cambria Math"/>
                            </a:rPr>
                            <m:t>𝑟</m:t>
                          </m:r>
                        </m:sub>
                      </m:sSub>
                      <m:sSub>
                        <m:sSubPr>
                          <m:ctrlPr>
                            <a:rPr lang="fr-FR" sz="2400" b="0" i="1" smtClean="0">
                              <a:latin typeface="Cambria Math" panose="02040503050406030204" pitchFamily="18" charset="0"/>
                            </a:rPr>
                          </m:ctrlPr>
                        </m:sSubPr>
                        <m:e>
                          <m:d>
                            <m:dPr>
                              <m:ctrlPr>
                                <a:rPr lang="fr-FR" sz="2400" i="1">
                                  <a:latin typeface="Cambria Math" panose="02040503050406030204" pitchFamily="18" charset="0"/>
                                </a:rPr>
                              </m:ctrlPr>
                            </m:dPr>
                            <m:e>
                              <m:sPre>
                                <m:sPrePr>
                                  <m:ctrlPr>
                                    <a:rPr lang="fr-FR" sz="2400" i="1">
                                      <a:latin typeface="Cambria Math" panose="02040503050406030204" pitchFamily="18" charset="0"/>
                                    </a:rPr>
                                  </m:ctrlPr>
                                </m:sPrePr>
                                <m:sub/>
                                <m:sup>
                                  <m:r>
                                    <a:rPr lang="fr-FR" sz="2400" i="1">
                                      <a:latin typeface="Cambria Math"/>
                                    </a:rPr>
                                    <m:t>𝑖</m:t>
                                  </m:r>
                                </m:sup>
                                <m:e>
                                  <m:r>
                                    <a:rPr lang="fr-FR" sz="2400" i="1">
                                      <a:latin typeface="Cambria Math"/>
                                    </a:rPr>
                                    <m:t>𝐸</m:t>
                                  </m:r>
                                </m:e>
                              </m:sPre>
                            </m:e>
                          </m:d>
                        </m:e>
                        <m:sub>
                          <m:r>
                            <a:rPr lang="fr-FR" sz="2400" b="0" i="1" smtClean="0">
                              <a:latin typeface="Cambria Math"/>
                            </a:rPr>
                            <m:t>𝑃</m:t>
                          </m:r>
                        </m:sub>
                      </m:sSub>
                      <m:r>
                        <a:rPr lang="fr-FR" sz="2400" b="0" i="1" smtClean="0">
                          <a:latin typeface="Cambria Math"/>
                        </a:rPr>
                        <m:t>=</m:t>
                      </m:r>
                      <m:f>
                        <m:fPr>
                          <m:ctrlPr>
                            <a:rPr lang="fr-FR" sz="2400" b="0" i="1" smtClean="0">
                              <a:latin typeface="Cambria Math" panose="02040503050406030204" pitchFamily="18" charset="0"/>
                            </a:rPr>
                          </m:ctrlPr>
                        </m:fPr>
                        <m:num>
                          <m:sSub>
                            <m:sSubPr>
                              <m:ctrlPr>
                                <a:rPr lang="fr-FR" sz="2400" b="0" i="1" smtClean="0">
                                  <a:latin typeface="Cambria Math" panose="02040503050406030204" pitchFamily="18" charset="0"/>
                                </a:rPr>
                              </m:ctrlPr>
                            </m:sSubPr>
                            <m:e>
                              <m:r>
                                <a:rPr lang="fr-FR" sz="2400" b="0" i="1" smtClean="0">
                                  <a:latin typeface="Cambria Math"/>
                                </a:rPr>
                                <m:t>𝑚</m:t>
                              </m:r>
                            </m:e>
                            <m:sub>
                              <m:r>
                                <a:rPr lang="fr-FR" sz="2400" b="0" i="1" smtClean="0">
                                  <a:latin typeface="Cambria Math"/>
                                </a:rPr>
                                <m:t>𝑎</m:t>
                              </m:r>
                            </m:sub>
                          </m:sSub>
                          <m:sSub>
                            <m:sSubPr>
                              <m:ctrlPr>
                                <a:rPr lang="fr-FR" sz="2400" b="0" i="1" smtClean="0">
                                  <a:latin typeface="Cambria Math" panose="02040503050406030204" pitchFamily="18" charset="0"/>
                                </a:rPr>
                              </m:ctrlPr>
                            </m:sSubPr>
                            <m:e>
                              <m:d>
                                <m:dPr>
                                  <m:ctrlPr>
                                    <a:rPr lang="fr-FR" sz="2400" b="0" i="1" smtClean="0">
                                      <a:latin typeface="Cambria Math" panose="02040503050406030204" pitchFamily="18" charset="0"/>
                                    </a:rPr>
                                  </m:ctrlPr>
                                </m:dPr>
                                <m:e>
                                  <m:sPre>
                                    <m:sPrePr>
                                      <m:ctrlPr>
                                        <a:rPr lang="fr-FR" sz="2400" i="1">
                                          <a:latin typeface="Cambria Math" panose="02040503050406030204" pitchFamily="18" charset="0"/>
                                        </a:rPr>
                                      </m:ctrlPr>
                                    </m:sPrePr>
                                    <m:sub/>
                                    <m:sup>
                                      <m:r>
                                        <a:rPr lang="fr-FR" sz="2400" i="1">
                                          <a:latin typeface="Cambria Math"/>
                                        </a:rPr>
                                        <m:t>𝑖</m:t>
                                      </m:r>
                                    </m:sup>
                                    <m:e>
                                      <m:r>
                                        <a:rPr lang="fr-FR" sz="2400" i="1">
                                          <a:latin typeface="Cambria Math"/>
                                        </a:rPr>
                                        <m:t>𝐸</m:t>
                                      </m:r>
                                    </m:e>
                                  </m:sPre>
                                </m:e>
                              </m:d>
                            </m:e>
                            <m:sub>
                              <m:r>
                                <a:rPr lang="fr-FR" sz="2400" b="0" i="1" smtClean="0">
                                  <a:latin typeface="Cambria Math"/>
                                </a:rPr>
                                <m:t>𝑃</m:t>
                              </m:r>
                            </m:sub>
                          </m:sSub>
                        </m:num>
                        <m:den>
                          <m:sSub>
                            <m:sSubPr>
                              <m:ctrlPr>
                                <a:rPr lang="fr-FR" sz="2400" i="1">
                                  <a:latin typeface="Cambria Math" panose="02040503050406030204" pitchFamily="18" charset="0"/>
                                </a:rPr>
                              </m:ctrlPr>
                            </m:sSubPr>
                            <m:e>
                              <m:r>
                                <a:rPr lang="fr-FR" sz="2400" i="1">
                                  <a:latin typeface="Cambria Math"/>
                                </a:rPr>
                                <m:t>𝑚</m:t>
                              </m:r>
                            </m:e>
                            <m:sub>
                              <m:r>
                                <a:rPr lang="fr-FR" sz="2400" i="1">
                                  <a:latin typeface="Cambria Math"/>
                                </a:rPr>
                                <m:t>𝑎</m:t>
                              </m:r>
                            </m:sub>
                          </m:sSub>
                          <m:d>
                            <m:dPr>
                              <m:ctrlPr>
                                <a:rPr lang="fr-FR" sz="2400" i="1" smtClean="0">
                                  <a:latin typeface="Cambria Math" panose="02040503050406030204" pitchFamily="18" charset="0"/>
                                </a:rPr>
                              </m:ctrlPr>
                            </m:dPr>
                            <m:e>
                              <m:sPre>
                                <m:sPrePr>
                                  <m:ctrlPr>
                                    <a:rPr lang="fr-FR" sz="2400" i="1" smtClean="0">
                                      <a:latin typeface="Cambria Math" panose="02040503050406030204" pitchFamily="18" charset="0"/>
                                    </a:rPr>
                                  </m:ctrlPr>
                                </m:sPrePr>
                                <m:sub/>
                                <m:sup>
                                  <m:r>
                                    <a:rPr lang="fr-FR" sz="2400" b="0" i="1" smtClean="0">
                                      <a:latin typeface="Cambria Math"/>
                                    </a:rPr>
                                    <m:t>12</m:t>
                                  </m:r>
                                </m:sup>
                                <m:e>
                                  <m:r>
                                    <a:rPr lang="fr-FR" sz="2400" b="0" i="1" smtClean="0">
                                      <a:latin typeface="Cambria Math"/>
                                    </a:rPr>
                                    <m:t>𝐶</m:t>
                                  </m:r>
                                </m:e>
                              </m:sPre>
                            </m:e>
                          </m:d>
                          <m:r>
                            <a:rPr lang="fr-FR" sz="2400" b="0" i="1" smtClean="0">
                              <a:latin typeface="Cambria Math"/>
                            </a:rPr>
                            <m:t>/12</m:t>
                          </m:r>
                        </m:den>
                      </m:f>
                    </m:oMath>
                  </m:oMathPara>
                </a14:m>
                <a:endParaRPr lang="fr-FR" sz="2400" dirty="0"/>
              </a:p>
            </p:txBody>
          </p:sp>
        </mc:Choice>
        <mc:Fallback xmlns="">
          <p:sp>
            <p:nvSpPr>
              <p:cNvPr id="12" name="ZoneTexte 11"/>
              <p:cNvSpPr txBox="1">
                <a:spLocks noRot="1" noChangeAspect="1" noMove="1" noResize="1" noEditPoints="1" noAdjustHandles="1" noChangeArrowheads="1" noChangeShapeType="1" noTextEdit="1"/>
              </p:cNvSpPr>
              <p:nvPr/>
            </p:nvSpPr>
            <p:spPr>
              <a:xfrm>
                <a:off x="2856407" y="2963321"/>
                <a:ext cx="3381310" cy="964944"/>
              </a:xfrm>
              <a:prstGeom prst="rect">
                <a:avLst/>
              </a:prstGeom>
              <a:blipFill rotWithShape="1">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ZoneTexte 12"/>
              <p:cNvSpPr txBox="1"/>
              <p:nvPr/>
            </p:nvSpPr>
            <p:spPr>
              <a:xfrm>
                <a:off x="2773279" y="5072323"/>
                <a:ext cx="4435189" cy="9866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400" b="0" i="1" smtClean="0">
                              <a:latin typeface="Cambria Math" panose="02040503050406030204" pitchFamily="18" charset="0"/>
                            </a:rPr>
                          </m:ctrlPr>
                        </m:sSubPr>
                        <m:e>
                          <m:r>
                            <a:rPr lang="fr-FR" sz="2400" b="0" i="1" smtClean="0">
                              <a:latin typeface="Cambria Math"/>
                            </a:rPr>
                            <m:t>𝐴</m:t>
                          </m:r>
                        </m:e>
                        <m:sub>
                          <m:r>
                            <a:rPr lang="fr-FR" sz="2400" b="0" i="1" smtClean="0">
                              <a:latin typeface="Cambria Math"/>
                            </a:rPr>
                            <m:t>𝑟</m:t>
                          </m:r>
                        </m:sub>
                      </m:sSub>
                      <m:sSub>
                        <m:sSubPr>
                          <m:ctrlPr>
                            <a:rPr lang="fr-FR" sz="2400" b="0" i="1" smtClean="0">
                              <a:latin typeface="Cambria Math" panose="02040503050406030204" pitchFamily="18" charset="0"/>
                            </a:rPr>
                          </m:ctrlPr>
                        </m:sSubPr>
                        <m:e>
                          <m:d>
                            <m:dPr>
                              <m:ctrlPr>
                                <a:rPr lang="fr-FR" sz="2400" i="1">
                                  <a:latin typeface="Cambria Math" panose="02040503050406030204" pitchFamily="18" charset="0"/>
                                </a:rPr>
                              </m:ctrlPr>
                            </m:dPr>
                            <m:e>
                              <m:r>
                                <a:rPr lang="fr-FR" sz="2400" b="0" i="1" smtClean="0">
                                  <a:latin typeface="Cambria Math"/>
                                </a:rPr>
                                <m:t>𝐸</m:t>
                              </m:r>
                            </m:e>
                          </m:d>
                        </m:e>
                        <m:sub>
                          <m:r>
                            <a:rPr lang="fr-FR" sz="2400" b="0" i="1" smtClean="0">
                              <a:latin typeface="Cambria Math"/>
                            </a:rPr>
                            <m:t>𝑃</m:t>
                          </m:r>
                        </m:sub>
                      </m:sSub>
                      <m:r>
                        <a:rPr lang="fr-FR" sz="2400" b="0" i="1" smtClean="0">
                          <a:latin typeface="Cambria Math"/>
                        </a:rPr>
                        <m:t>=</m:t>
                      </m:r>
                      <m:nary>
                        <m:naryPr>
                          <m:chr m:val="∑"/>
                          <m:subHide m:val="on"/>
                          <m:supHide m:val="on"/>
                          <m:ctrlPr>
                            <a:rPr lang="fr-FR" sz="2400" b="0" i="1" smtClean="0">
                              <a:latin typeface="Cambria Math" panose="02040503050406030204" pitchFamily="18" charset="0"/>
                            </a:rPr>
                          </m:ctrlPr>
                        </m:naryPr>
                        <m:sub/>
                        <m:sup/>
                        <m:e>
                          <m:sSub>
                            <m:sSubPr>
                              <m:ctrlPr>
                                <a:rPr lang="fr-FR" sz="2400" i="1">
                                  <a:latin typeface="Cambria Math" panose="02040503050406030204" pitchFamily="18" charset="0"/>
                                </a:rPr>
                              </m:ctrlPr>
                            </m:sSubPr>
                            <m:e>
                              <m:r>
                                <a:rPr lang="fr-FR" sz="2400" i="1">
                                  <a:latin typeface="Cambria Math"/>
                                </a:rPr>
                                <m:t>𝐴</m:t>
                              </m:r>
                            </m:e>
                            <m:sub>
                              <m:r>
                                <a:rPr lang="fr-FR" sz="2400" i="1">
                                  <a:latin typeface="Cambria Math"/>
                                </a:rPr>
                                <m:t>𝑟</m:t>
                              </m:r>
                            </m:sub>
                          </m:sSub>
                          <m:d>
                            <m:dPr>
                              <m:ctrlPr>
                                <a:rPr lang="fr-FR" sz="2400" i="1" smtClean="0">
                                  <a:latin typeface="Cambria Math" panose="02040503050406030204" pitchFamily="18" charset="0"/>
                                </a:rPr>
                              </m:ctrlPr>
                            </m:dPr>
                            <m:e>
                              <m:sPre>
                                <m:sPrePr>
                                  <m:ctrlPr>
                                    <a:rPr lang="fr-FR" sz="2400" i="1">
                                      <a:latin typeface="Cambria Math" panose="02040503050406030204" pitchFamily="18" charset="0"/>
                                    </a:rPr>
                                  </m:ctrlPr>
                                </m:sPrePr>
                                <m:sub/>
                                <m:sup>
                                  <m:r>
                                    <a:rPr lang="fr-FR" sz="2400" i="1">
                                      <a:latin typeface="Cambria Math"/>
                                    </a:rPr>
                                    <m:t>𝑖</m:t>
                                  </m:r>
                                </m:sup>
                                <m:e>
                                  <m:r>
                                    <a:rPr lang="fr-FR" sz="2400" i="1">
                                      <a:latin typeface="Cambria Math"/>
                                    </a:rPr>
                                    <m:t>𝐸</m:t>
                                  </m:r>
                                </m:e>
                              </m:sPre>
                            </m:e>
                          </m:d>
                          <m:r>
                            <a:rPr lang="fr-FR" sz="2400" i="1" smtClean="0">
                              <a:latin typeface="Cambria Math"/>
                              <a:ea typeface="Cambria Math"/>
                            </a:rPr>
                            <m:t>×</m:t>
                          </m:r>
                          <m:r>
                            <a:rPr lang="fr-FR" sz="2400" b="1" i="1" smtClean="0">
                              <a:solidFill>
                                <a:srgbClr val="FF0000"/>
                              </a:solidFill>
                              <a:effectLst>
                                <a:outerShdw blurRad="38100" dist="38100" dir="2700000" algn="tl">
                                  <a:srgbClr val="000000">
                                    <a:alpha val="43137"/>
                                  </a:srgbClr>
                                </a:outerShdw>
                              </a:effectLst>
                              <a:latin typeface="Cambria Math"/>
                            </a:rPr>
                            <m:t>𝒙</m:t>
                          </m:r>
                          <m:sSub>
                            <m:sSubPr>
                              <m:ctrlPr>
                                <a:rPr lang="fr-FR" sz="2400" b="1" i="1">
                                  <a:solidFill>
                                    <a:srgbClr val="FF0000"/>
                                  </a:solidFill>
                                  <a:effectLst>
                                    <a:outerShdw blurRad="38100" dist="38100" dir="2700000" algn="tl">
                                      <a:srgbClr val="000000">
                                        <a:alpha val="43137"/>
                                      </a:srgbClr>
                                    </a:outerShdw>
                                  </a:effectLst>
                                  <a:latin typeface="Cambria Math" panose="02040503050406030204" pitchFamily="18" charset="0"/>
                                </a:rPr>
                              </m:ctrlPr>
                            </m:sSubPr>
                            <m:e>
                              <m:d>
                                <m:dPr>
                                  <m:ctrlPr>
                                    <a:rPr lang="fr-FR" sz="2400" b="1" i="1">
                                      <a:solidFill>
                                        <a:srgbClr val="FF0000"/>
                                      </a:solidFill>
                                      <a:effectLst>
                                        <a:outerShdw blurRad="38100" dist="38100" dir="2700000" algn="tl">
                                          <a:srgbClr val="000000">
                                            <a:alpha val="43137"/>
                                          </a:srgbClr>
                                        </a:outerShdw>
                                      </a:effectLst>
                                      <a:latin typeface="Cambria Math" panose="02040503050406030204" pitchFamily="18" charset="0"/>
                                    </a:rPr>
                                  </m:ctrlPr>
                                </m:dPr>
                                <m:e>
                                  <m:sPre>
                                    <m:sPrePr>
                                      <m:ctrlPr>
                                        <a:rPr lang="fr-FR" sz="2400" b="1" i="1">
                                          <a:solidFill>
                                            <a:srgbClr val="FF0000"/>
                                          </a:solidFill>
                                          <a:effectLst>
                                            <a:outerShdw blurRad="38100" dist="38100" dir="2700000" algn="tl">
                                              <a:srgbClr val="000000">
                                                <a:alpha val="43137"/>
                                              </a:srgbClr>
                                            </a:outerShdw>
                                          </a:effectLst>
                                          <a:latin typeface="Cambria Math" panose="02040503050406030204" pitchFamily="18" charset="0"/>
                                        </a:rPr>
                                      </m:ctrlPr>
                                    </m:sPrePr>
                                    <m:sub/>
                                    <m:sup>
                                      <m:r>
                                        <a:rPr lang="fr-FR" sz="2400" b="1" i="1">
                                          <a:solidFill>
                                            <a:srgbClr val="FF0000"/>
                                          </a:solidFill>
                                          <a:effectLst>
                                            <a:outerShdw blurRad="38100" dist="38100" dir="2700000" algn="tl">
                                              <a:srgbClr val="000000">
                                                <a:alpha val="43137"/>
                                              </a:srgbClr>
                                            </a:outerShdw>
                                          </a:effectLst>
                                          <a:latin typeface="Cambria Math"/>
                                        </a:rPr>
                                        <m:t>𝒊</m:t>
                                      </m:r>
                                    </m:sup>
                                    <m:e>
                                      <m:r>
                                        <a:rPr lang="fr-FR" sz="2400" b="1" i="1">
                                          <a:solidFill>
                                            <a:srgbClr val="FF0000"/>
                                          </a:solidFill>
                                          <a:effectLst>
                                            <a:outerShdw blurRad="38100" dist="38100" dir="2700000" algn="tl">
                                              <a:srgbClr val="000000">
                                                <a:alpha val="43137"/>
                                              </a:srgbClr>
                                            </a:outerShdw>
                                          </a:effectLst>
                                          <a:latin typeface="Cambria Math"/>
                                        </a:rPr>
                                        <m:t>𝑬</m:t>
                                      </m:r>
                                    </m:e>
                                  </m:sPre>
                                </m:e>
                              </m:d>
                            </m:e>
                            <m:sub>
                              <m:r>
                                <a:rPr lang="fr-FR" sz="2400" b="1" i="1">
                                  <a:solidFill>
                                    <a:srgbClr val="FF0000"/>
                                  </a:solidFill>
                                  <a:effectLst>
                                    <a:outerShdw blurRad="38100" dist="38100" dir="2700000" algn="tl">
                                      <a:srgbClr val="000000">
                                        <a:alpha val="43137"/>
                                      </a:srgbClr>
                                    </a:outerShdw>
                                  </a:effectLst>
                                  <a:latin typeface="Cambria Math"/>
                                </a:rPr>
                                <m:t>𝑷</m:t>
                              </m:r>
                            </m:sub>
                          </m:sSub>
                        </m:e>
                      </m:nary>
                    </m:oMath>
                  </m:oMathPara>
                </a14:m>
                <a:endParaRPr lang="fr-FR" sz="2400" dirty="0"/>
              </a:p>
            </p:txBody>
          </p:sp>
        </mc:Choice>
        <mc:Fallback xmlns="">
          <p:sp>
            <p:nvSpPr>
              <p:cNvPr id="13" name="ZoneTexte 12"/>
              <p:cNvSpPr txBox="1">
                <a:spLocks noRot="1" noChangeAspect="1" noMove="1" noResize="1" noEditPoints="1" noAdjustHandles="1" noChangeArrowheads="1" noChangeShapeType="1" noTextEdit="1"/>
              </p:cNvSpPr>
              <p:nvPr/>
            </p:nvSpPr>
            <p:spPr>
              <a:xfrm>
                <a:off x="2773279" y="5072323"/>
                <a:ext cx="4435189" cy="986680"/>
              </a:xfrm>
              <a:prstGeom prst="rect">
                <a:avLst/>
              </a:prstGeom>
              <a:blipFill rotWithShape="1">
                <a:blip r:embed="rId4"/>
                <a:stretch>
                  <a:fillRect/>
                </a:stretch>
              </a:blipFill>
            </p:spPr>
            <p:txBody>
              <a:bodyPr/>
              <a:lstStyle/>
              <a:p>
                <a:r>
                  <a:rPr lang="fr-FR">
                    <a:noFill/>
                  </a:rPr>
                  <a:t> </a:t>
                </a:r>
              </a:p>
            </p:txBody>
          </p:sp>
        </mc:Fallback>
      </mc:AlternateContent>
      <p:sp>
        <p:nvSpPr>
          <p:cNvPr id="14" name="ZoneTexte 13"/>
          <p:cNvSpPr txBox="1"/>
          <p:nvPr/>
        </p:nvSpPr>
        <p:spPr>
          <a:xfrm>
            <a:off x="3833500" y="6340598"/>
            <a:ext cx="2468176" cy="369332"/>
          </a:xfrm>
          <a:prstGeom prst="rect">
            <a:avLst/>
          </a:prstGeom>
          <a:noFill/>
        </p:spPr>
        <p:txBody>
          <a:bodyPr wrap="none" rtlCol="0">
            <a:spAutoFit/>
          </a:bodyPr>
          <a:lstStyle/>
          <a:p>
            <a:r>
              <a:rPr lang="fr-FR" b="1" i="1" dirty="0" smtClean="0">
                <a:solidFill>
                  <a:srgbClr val="FF0000"/>
                </a:solidFill>
                <a:effectLst>
                  <a:outerShdw blurRad="38100" dist="38100" dir="2700000" algn="tl">
                    <a:srgbClr val="000000">
                      <a:alpha val="43137"/>
                    </a:srgbClr>
                  </a:outerShdw>
                </a:effectLst>
                <a:latin typeface="Cambria" panose="02040503050406030204" pitchFamily="18" charset="0"/>
              </a:rPr>
              <a:t>Abondance isotopique</a:t>
            </a:r>
            <a:endParaRPr lang="fr-FR" b="1" i="1" dirty="0">
              <a:solidFill>
                <a:srgbClr val="FF0000"/>
              </a:solidFill>
              <a:effectLst>
                <a:outerShdw blurRad="38100" dist="38100" dir="2700000" algn="tl">
                  <a:srgbClr val="000000">
                    <a:alpha val="43137"/>
                  </a:srgbClr>
                </a:outerShdw>
              </a:effectLst>
              <a:latin typeface="Cambria" panose="02040503050406030204" pitchFamily="18" charset="0"/>
            </a:endParaRPr>
          </a:p>
        </p:txBody>
      </p:sp>
      <p:cxnSp>
        <p:nvCxnSpPr>
          <p:cNvPr id="16" name="Connecteur droit avec flèche 15"/>
          <p:cNvCxnSpPr>
            <a:stCxn id="5" idx="0"/>
          </p:cNvCxnSpPr>
          <p:nvPr/>
        </p:nvCxnSpPr>
        <p:spPr>
          <a:xfrm flipV="1">
            <a:off x="5021265" y="5852160"/>
            <a:ext cx="1280411" cy="453392"/>
          </a:xfrm>
          <a:prstGeom prst="straightConnector1">
            <a:avLst/>
          </a:prstGeom>
          <a:ln>
            <a:solidFill>
              <a:srgbClr val="FF0000"/>
            </a:solidFill>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761928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effectLst>
                  <a:outerShdw blurRad="38100" dist="38100" dir="2700000" algn="tl">
                    <a:srgbClr val="000000">
                      <a:alpha val="43137"/>
                    </a:srgbClr>
                  </a:outerShdw>
                </a:effectLst>
              </a:rPr>
              <a:t>Fractionnement indépendant de la masse </a:t>
            </a:r>
            <a:endParaRPr lang="fr-FR"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567796" y="1031347"/>
            <a:ext cx="8172450" cy="4968875"/>
          </a:xfrm>
        </p:spPr>
        <p:txBody>
          <a:bodyPr/>
          <a:lstStyle/>
          <a:p>
            <a:pPr algn="ctr"/>
            <a:r>
              <a:rPr lang="fr-FR" u="sng" dirty="0" smtClean="0">
                <a:effectLst>
                  <a:outerShdw blurRad="38100" dist="38100" dir="2700000" algn="tl">
                    <a:srgbClr val="000000">
                      <a:alpha val="43137"/>
                    </a:srgbClr>
                  </a:outerShdw>
                </a:effectLst>
                <a:latin typeface="Cambria" panose="02040503050406030204" pitchFamily="18" charset="0"/>
              </a:rPr>
              <a:t>Observation pour les éléments lourds essentiellement</a:t>
            </a:r>
          </a:p>
          <a:p>
            <a:pPr marL="7938" indent="-7938" algn="just">
              <a:spcBef>
                <a:spcPts val="600"/>
              </a:spcBef>
              <a:spcAft>
                <a:spcPts val="600"/>
              </a:spcAft>
            </a:pPr>
            <a:r>
              <a:rPr lang="fr-FR" sz="2400" dirty="0" smtClean="0">
                <a:solidFill>
                  <a:schemeClr val="tx1"/>
                </a:solidFill>
                <a:latin typeface="Arial" panose="020B0604020202020204" pitchFamily="34" charset="0"/>
                <a:cs typeface="Arial" panose="020B0604020202020204" pitchFamily="34" charset="0"/>
              </a:rPr>
              <a:t>Le fractionnement isotopique pour la réaction d’échange U(VI)-U(IV) est plus important que ce que prédit le </a:t>
            </a:r>
            <a:r>
              <a:rPr lang="fr-FR" sz="2400" b="1"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fractionnement dépendant de la masse</a:t>
            </a:r>
            <a:r>
              <a:rPr lang="fr-FR" sz="2400" dirty="0" smtClean="0">
                <a:solidFill>
                  <a:schemeClr val="tx1"/>
                </a:solidFill>
                <a:latin typeface="Arial" panose="020B0604020202020204" pitchFamily="34" charset="0"/>
                <a:cs typeface="Arial" panose="020B0604020202020204" pitchFamily="34" charset="0"/>
              </a:rPr>
              <a:t>. </a:t>
            </a:r>
          </a:p>
          <a:p>
            <a:pPr algn="just"/>
            <a:endParaRPr lang="fr-FR" u="sng" dirty="0">
              <a:effectLst>
                <a:outerShdw blurRad="38100" dist="38100" dir="2700000" algn="tl">
                  <a:srgbClr val="000000">
                    <a:alpha val="43137"/>
                  </a:srgbClr>
                </a:outerShdw>
              </a:effectLst>
              <a:latin typeface="Cambria" panose="02040503050406030204" pitchFamily="18" charset="0"/>
            </a:endParaRPr>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50</a:t>
            </a:fld>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419" y="3032848"/>
            <a:ext cx="6304762" cy="3095238"/>
          </a:xfrm>
          <a:prstGeom prst="rect">
            <a:avLst/>
          </a:prstGeom>
        </p:spPr>
      </p:pic>
    </p:spTree>
    <p:extLst>
      <p:ext uri="{BB962C8B-B14F-4D97-AF65-F5344CB8AC3E}">
        <p14:creationId xmlns:p14="http://schemas.microsoft.com/office/powerpoint/2010/main" val="33063775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Nuclear</a:t>
            </a:r>
            <a:r>
              <a:rPr lang="fr-FR" dirty="0" smtClean="0"/>
              <a:t> </a:t>
            </a:r>
            <a:r>
              <a:rPr lang="fr-FR" dirty="0" err="1" smtClean="0"/>
              <a:t>field</a:t>
            </a:r>
            <a:r>
              <a:rPr lang="fr-FR" dirty="0" smtClean="0"/>
              <a:t> shift </a:t>
            </a:r>
            <a:r>
              <a:rPr lang="fr-FR" dirty="0" err="1" smtClean="0"/>
              <a:t>effect</a:t>
            </a:r>
            <a:r>
              <a:rPr lang="fr-FR" dirty="0" smtClean="0"/>
              <a:t> (NFSE)</a:t>
            </a:r>
            <a:endParaRPr lang="fr-FR" dirty="0"/>
          </a:p>
        </p:txBody>
      </p:sp>
      <p:sp>
        <p:nvSpPr>
          <p:cNvPr id="3" name="Espace réservé du contenu 2"/>
          <p:cNvSpPr>
            <a:spLocks noGrp="1"/>
          </p:cNvSpPr>
          <p:nvPr>
            <p:ph idx="1"/>
          </p:nvPr>
        </p:nvSpPr>
        <p:spPr>
          <a:xfrm>
            <a:off x="640081" y="1085534"/>
            <a:ext cx="8108632" cy="4968875"/>
          </a:xfrm>
        </p:spPr>
        <p:txBody>
          <a:bodyPr/>
          <a:lstStyle/>
          <a:p>
            <a:pPr marL="11113" indent="-11113">
              <a:spcBef>
                <a:spcPts val="600"/>
              </a:spcBef>
              <a:spcAft>
                <a:spcPts val="600"/>
              </a:spcAft>
            </a:pPr>
            <a:r>
              <a:rPr lang="fr-FR" sz="2000" dirty="0" smtClean="0">
                <a:solidFill>
                  <a:schemeClr val="tx1"/>
                </a:solidFill>
              </a:rPr>
              <a:t>Appelé aussi « effet isotopique pair-impair  », « effet de volume nucléaire » :</a:t>
            </a:r>
          </a:p>
          <a:p>
            <a:pPr marL="11113" indent="-11113">
              <a:spcBef>
                <a:spcPts val="600"/>
              </a:spcBef>
              <a:spcAft>
                <a:spcPts val="600"/>
              </a:spcAft>
            </a:pPr>
            <a:r>
              <a:rPr lang="fr-FR" sz="2000" dirty="0" smtClean="0">
                <a:solidFill>
                  <a:schemeClr val="tx1"/>
                </a:solidFill>
                <a:latin typeface="Cambria" panose="02040503050406030204" pitchFamily="18" charset="0"/>
              </a:rPr>
              <a:t>Effet qui prend son origine de la différence d’énergie des états électroniques du niveau fondamental créée par les différences de taille et de forme du noyau.</a:t>
            </a:r>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51</a:t>
            </a:fld>
            <a:endParaRPr lang="fr-FR"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90" y="2838794"/>
            <a:ext cx="4704958" cy="361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5185248" y="3575394"/>
            <a:ext cx="3569285" cy="1754326"/>
          </a:xfrm>
          <a:prstGeom prst="rect">
            <a:avLst/>
          </a:prstGeom>
          <a:noFill/>
        </p:spPr>
        <p:txBody>
          <a:bodyPr wrap="square" rtlCol="0">
            <a:spAutoFit/>
          </a:bodyPr>
          <a:lstStyle/>
          <a:p>
            <a:r>
              <a:rPr lang="fr-FR" i="1" dirty="0">
                <a:solidFill>
                  <a:srgbClr val="0000FF"/>
                </a:solidFill>
                <a:effectLst>
                  <a:outerShdw blurRad="38100" dist="38100" dir="2700000" algn="tl">
                    <a:srgbClr val="000000">
                      <a:alpha val="43137"/>
                    </a:srgbClr>
                  </a:outerShdw>
                </a:effectLst>
                <a:latin typeface="Cambria" panose="02040503050406030204" pitchFamily="18" charset="0"/>
              </a:rPr>
              <a:t>C’est le phénomène étonnamment majoritaire du fractionnement isotopique des éléments lourds (et complètement négligeable pour les éléments légers)</a:t>
            </a:r>
          </a:p>
          <a:p>
            <a:endParaRPr lang="fr-FR" dirty="0"/>
          </a:p>
        </p:txBody>
      </p:sp>
    </p:spTree>
    <p:extLst>
      <p:ext uri="{BB962C8B-B14F-4D97-AF65-F5344CB8AC3E}">
        <p14:creationId xmlns:p14="http://schemas.microsoft.com/office/powerpoint/2010/main" val="31918494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Déplacement du champ de charge du noyau</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52</a:t>
            </a:fld>
            <a:endParaRPr lang="fr-FR" dirty="0"/>
          </a:p>
        </p:txBody>
      </p:sp>
      <p:graphicFrame>
        <p:nvGraphicFramePr>
          <p:cNvPr id="7" name="Objet 6"/>
          <p:cNvGraphicFramePr>
            <a:graphicFrameLocks noChangeAspect="1"/>
          </p:cNvGraphicFramePr>
          <p:nvPr>
            <p:extLst>
              <p:ext uri="{D42A27DB-BD31-4B8C-83A1-F6EECF244321}">
                <p14:modId xmlns:p14="http://schemas.microsoft.com/office/powerpoint/2010/main" val="1223609016"/>
              </p:ext>
            </p:extLst>
          </p:nvPr>
        </p:nvGraphicFramePr>
        <p:xfrm>
          <a:off x="289845" y="3316778"/>
          <a:ext cx="5010531" cy="3541222"/>
        </p:xfrm>
        <a:graphic>
          <a:graphicData uri="http://schemas.openxmlformats.org/presentationml/2006/ole">
            <mc:AlternateContent xmlns:mc="http://schemas.openxmlformats.org/markup-compatibility/2006">
              <mc:Choice xmlns:v="urn:schemas-microsoft-com:vml" Requires="v">
                <p:oleObj spid="_x0000_s100495" name="Graph" r:id="rId3" imgW="4276800" imgH="3022560" progId="Origin50.Graph">
                  <p:embed/>
                </p:oleObj>
              </mc:Choice>
              <mc:Fallback>
                <p:oleObj name="Graph" r:id="rId3" imgW="4276800" imgH="3022560" progId="Origin50.Graph">
                  <p:embed/>
                  <p:pic>
                    <p:nvPicPr>
                      <p:cNvPr id="0" name=""/>
                      <p:cNvPicPr/>
                      <p:nvPr/>
                    </p:nvPicPr>
                    <p:blipFill>
                      <a:blip r:embed="rId4"/>
                      <a:stretch>
                        <a:fillRect/>
                      </a:stretch>
                    </p:blipFill>
                    <p:spPr>
                      <a:xfrm>
                        <a:off x="289845" y="3316778"/>
                        <a:ext cx="5010531" cy="3541222"/>
                      </a:xfrm>
                      <a:prstGeom prst="rect">
                        <a:avLst/>
                      </a:prstGeom>
                    </p:spPr>
                  </p:pic>
                </p:oleObj>
              </mc:Fallback>
            </mc:AlternateContent>
          </a:graphicData>
        </a:graphic>
      </p:graphicFrame>
      <p:graphicFrame>
        <p:nvGraphicFramePr>
          <p:cNvPr id="8" name="Objet 7"/>
          <p:cNvGraphicFramePr>
            <a:graphicFrameLocks noChangeAspect="1"/>
          </p:cNvGraphicFramePr>
          <p:nvPr>
            <p:extLst>
              <p:ext uri="{D42A27DB-BD31-4B8C-83A1-F6EECF244321}">
                <p14:modId xmlns:p14="http://schemas.microsoft.com/office/powerpoint/2010/main" val="1362248019"/>
              </p:ext>
            </p:extLst>
          </p:nvPr>
        </p:nvGraphicFramePr>
        <p:xfrm>
          <a:off x="4512251" y="1103054"/>
          <a:ext cx="4631749" cy="3273516"/>
        </p:xfrm>
        <a:graphic>
          <a:graphicData uri="http://schemas.openxmlformats.org/presentationml/2006/ole">
            <mc:AlternateContent xmlns:mc="http://schemas.openxmlformats.org/markup-compatibility/2006">
              <mc:Choice xmlns:v="urn:schemas-microsoft-com:vml" Requires="v">
                <p:oleObj spid="_x0000_s100496" name="Graph" r:id="rId5" imgW="4276800" imgH="3022560" progId="Origin50.Graph">
                  <p:embed/>
                </p:oleObj>
              </mc:Choice>
              <mc:Fallback>
                <p:oleObj name="Graph" r:id="rId5" imgW="4276800" imgH="3022560" progId="Origin50.Graph">
                  <p:embed/>
                  <p:pic>
                    <p:nvPicPr>
                      <p:cNvPr id="0" name=""/>
                      <p:cNvPicPr/>
                      <p:nvPr/>
                    </p:nvPicPr>
                    <p:blipFill>
                      <a:blip r:embed="rId6"/>
                      <a:stretch>
                        <a:fillRect/>
                      </a:stretch>
                    </p:blipFill>
                    <p:spPr>
                      <a:xfrm>
                        <a:off x="4512251" y="1103054"/>
                        <a:ext cx="4631749" cy="3273516"/>
                      </a:xfrm>
                      <a:prstGeom prst="rect">
                        <a:avLst/>
                      </a:prstGeom>
                    </p:spPr>
                  </p:pic>
                </p:oleObj>
              </mc:Fallback>
            </mc:AlternateContent>
          </a:graphicData>
        </a:graphic>
      </p:graphicFrame>
      <p:sp>
        <p:nvSpPr>
          <p:cNvPr id="9" name="ZoneTexte 8"/>
          <p:cNvSpPr txBox="1"/>
          <p:nvPr/>
        </p:nvSpPr>
        <p:spPr>
          <a:xfrm>
            <a:off x="2834639" y="5089673"/>
            <a:ext cx="530915" cy="707886"/>
          </a:xfrm>
          <a:prstGeom prst="rect">
            <a:avLst/>
          </a:prstGeom>
          <a:noFill/>
        </p:spPr>
        <p:txBody>
          <a:bodyPr wrap="none" rtlCol="0">
            <a:spAutoFit/>
          </a:bodyPr>
          <a:lstStyle/>
          <a:p>
            <a:r>
              <a:rPr lang="fr-FR" sz="4000" b="1" dirty="0" smtClean="0">
                <a:effectLst>
                  <a:outerShdw blurRad="38100" dist="38100" dir="2700000" algn="tl">
                    <a:srgbClr val="000000">
                      <a:alpha val="43137"/>
                    </a:srgbClr>
                  </a:outerShdw>
                </a:effectLst>
                <a:latin typeface="Cambria" panose="02040503050406030204" pitchFamily="18" charset="0"/>
              </a:rPr>
              <a:t>U</a:t>
            </a:r>
            <a:endParaRPr lang="fr-FR" sz="4000" b="1" dirty="0">
              <a:effectLst>
                <a:outerShdw blurRad="38100" dist="38100" dir="2700000" algn="tl">
                  <a:srgbClr val="000000">
                    <a:alpha val="43137"/>
                  </a:srgbClr>
                </a:outerShdw>
              </a:effectLst>
              <a:latin typeface="Cambria" panose="02040503050406030204" pitchFamily="18" charset="0"/>
            </a:endParaRPr>
          </a:p>
        </p:txBody>
      </p:sp>
      <p:sp>
        <p:nvSpPr>
          <p:cNvPr id="10" name="ZoneTexte 9"/>
          <p:cNvSpPr txBox="1"/>
          <p:nvPr/>
        </p:nvSpPr>
        <p:spPr>
          <a:xfrm>
            <a:off x="6802581" y="1111240"/>
            <a:ext cx="805029" cy="707886"/>
          </a:xfrm>
          <a:prstGeom prst="rect">
            <a:avLst/>
          </a:prstGeom>
          <a:noFill/>
        </p:spPr>
        <p:txBody>
          <a:bodyPr wrap="none" rtlCol="0">
            <a:spAutoFit/>
          </a:bodyPr>
          <a:lstStyle/>
          <a:p>
            <a:r>
              <a:rPr lang="fr-FR" sz="4000" b="1" dirty="0" smtClean="0">
                <a:effectLst>
                  <a:outerShdw blurRad="38100" dist="38100" dir="2700000" algn="tl">
                    <a:srgbClr val="000000">
                      <a:alpha val="43137"/>
                    </a:srgbClr>
                  </a:outerShdw>
                </a:effectLst>
                <a:latin typeface="Cambria" panose="02040503050406030204" pitchFamily="18" charset="0"/>
              </a:rPr>
              <a:t>Pu</a:t>
            </a:r>
            <a:endParaRPr lang="fr-FR" sz="4000" b="1" dirty="0">
              <a:effectLst>
                <a:outerShdw blurRad="38100" dist="38100" dir="2700000" algn="tl">
                  <a:srgbClr val="000000">
                    <a:alpha val="43137"/>
                  </a:srgbClr>
                </a:outerShdw>
              </a:effectLst>
              <a:latin typeface="Cambria" panose="02040503050406030204" pitchFamily="18" charset="0"/>
            </a:endParaRPr>
          </a:p>
        </p:txBody>
      </p:sp>
      <p:pic>
        <p:nvPicPr>
          <p:cNvPr id="10035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90540"/>
            <a:ext cx="4580313" cy="194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5125257" y="4089399"/>
            <a:ext cx="3629275" cy="1354217"/>
          </a:xfrm>
          <a:prstGeom prst="rect">
            <a:avLst/>
          </a:prstGeom>
          <a:noFill/>
        </p:spPr>
        <p:txBody>
          <a:bodyPr wrap="square" rtlCol="0">
            <a:spAutoFit/>
          </a:bodyPr>
          <a:lstStyle/>
          <a:p>
            <a:r>
              <a:rPr lang="fr-FR" dirty="0" smtClean="0"/>
              <a:t>La magnitude de l’effet NFS est proportionnelle à la densité électronique dans le noyau </a:t>
            </a:r>
            <a:r>
              <a:rPr lang="fr-FR" sz="1400" i="1" dirty="0" smtClean="0">
                <a:latin typeface="Cambria" panose="02040503050406030204" pitchFamily="18" charset="0"/>
              </a:rPr>
              <a:t>(</a:t>
            </a:r>
            <a:r>
              <a:rPr lang="en-US" sz="1400" i="1" dirty="0" smtClean="0">
                <a:solidFill>
                  <a:srgbClr val="0000FF"/>
                </a:solidFill>
                <a:latin typeface="Cambria" panose="02040503050406030204" pitchFamily="18" charset="0"/>
              </a:rPr>
              <a:t>King</a:t>
            </a:r>
            <a:r>
              <a:rPr lang="en-US" sz="1400" i="1" dirty="0">
                <a:solidFill>
                  <a:srgbClr val="0000FF"/>
                </a:solidFill>
                <a:latin typeface="Cambria" panose="02040503050406030204" pitchFamily="18" charset="0"/>
              </a:rPr>
              <a:t>, W. H. Isotope shifts in atomic spectra; Springer Science: New York, </a:t>
            </a:r>
            <a:r>
              <a:rPr lang="en-US" sz="1400" i="1" dirty="0" smtClean="0">
                <a:solidFill>
                  <a:srgbClr val="0000FF"/>
                </a:solidFill>
                <a:latin typeface="Cambria" panose="02040503050406030204" pitchFamily="18" charset="0"/>
              </a:rPr>
              <a:t>1984)</a:t>
            </a:r>
            <a:endParaRPr lang="fr-FR" i="1" dirty="0">
              <a:solidFill>
                <a:srgbClr val="0000FF"/>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13" name="ZoneTexte 12"/>
              <p:cNvSpPr txBox="1"/>
              <p:nvPr/>
            </p:nvSpPr>
            <p:spPr>
              <a:xfrm>
                <a:off x="5125257" y="5612893"/>
                <a:ext cx="3308085"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a:rPr>
                        <m:t>𝑙𝑛</m:t>
                      </m:r>
                      <m:r>
                        <a:rPr lang="fr-FR" b="0" i="1" smtClean="0">
                          <a:latin typeface="Cambria Math"/>
                          <a:ea typeface="Cambria Math"/>
                        </a:rPr>
                        <m:t>𝛼</m:t>
                      </m:r>
                      <m:r>
                        <a:rPr lang="fr-FR" b="0" i="1" smtClean="0">
                          <a:latin typeface="Cambria Math"/>
                          <a:ea typeface="Cambria Math"/>
                        </a:rPr>
                        <m:t>=</m:t>
                      </m:r>
                      <m:r>
                        <a:rPr lang="fr-FR" b="0" i="1" smtClean="0">
                          <a:latin typeface="Cambria Math"/>
                          <a:ea typeface="Cambria Math"/>
                        </a:rPr>
                        <m:t>𝑎</m:t>
                      </m:r>
                      <m:f>
                        <m:fPr>
                          <m:ctrlPr>
                            <a:rPr lang="fr-FR" b="0" i="1" smtClean="0">
                              <a:latin typeface="Cambria Math" panose="02040503050406030204" pitchFamily="18" charset="0"/>
                              <a:ea typeface="Cambria Math"/>
                            </a:rPr>
                          </m:ctrlPr>
                        </m:fPr>
                        <m:num>
                          <m:r>
                            <a:rPr lang="fr-FR" b="0" i="1" smtClean="0">
                              <a:latin typeface="Cambria Math"/>
                              <a:ea typeface="Cambria Math"/>
                            </a:rPr>
                            <m:t>∆</m:t>
                          </m:r>
                          <m:r>
                            <a:rPr lang="fr-FR" b="0" i="1" smtClean="0">
                              <a:latin typeface="Cambria Math"/>
                              <a:ea typeface="Cambria Math"/>
                            </a:rPr>
                            <m:t>𝑚</m:t>
                          </m:r>
                        </m:num>
                        <m:den>
                          <m:r>
                            <a:rPr lang="fr-FR" b="0" i="1" smtClean="0">
                              <a:latin typeface="Cambria Math"/>
                              <a:ea typeface="Cambria Math"/>
                            </a:rPr>
                            <m:t>𝑚𝑚</m:t>
                          </m:r>
                          <m:r>
                            <a:rPr lang="fr-FR" b="0" i="1" smtClean="0">
                              <a:latin typeface="Cambria Math"/>
                              <a:ea typeface="Cambria Math"/>
                            </a:rPr>
                            <m:t>′</m:t>
                          </m:r>
                        </m:den>
                      </m:f>
                      <m:r>
                        <a:rPr lang="fr-FR" b="0" i="1" smtClean="0">
                          <a:latin typeface="Cambria Math"/>
                          <a:ea typeface="Cambria Math"/>
                        </a:rPr>
                        <m:t>+</m:t>
                      </m:r>
                      <m:r>
                        <a:rPr lang="fr-FR" b="0" i="1" smtClean="0">
                          <a:latin typeface="Cambria Math"/>
                          <a:ea typeface="Cambria Math"/>
                        </a:rPr>
                        <m:t>𝑏</m:t>
                      </m:r>
                      <m:r>
                        <a:rPr lang="fr-FR" b="0" i="1" smtClean="0">
                          <a:latin typeface="Cambria Math"/>
                          <a:ea typeface="Cambria Math"/>
                        </a:rPr>
                        <m:t>𝛿</m:t>
                      </m:r>
                      <m:d>
                        <m:dPr>
                          <m:begChr m:val="⟨"/>
                          <m:endChr m:val="⟩"/>
                          <m:ctrlPr>
                            <a:rPr lang="fr-FR" b="0" i="1" smtClean="0">
                              <a:latin typeface="Cambria Math" panose="02040503050406030204" pitchFamily="18" charset="0"/>
                              <a:ea typeface="Cambria Math"/>
                            </a:rPr>
                          </m:ctrlPr>
                        </m:dPr>
                        <m:e>
                          <m:sSup>
                            <m:sSupPr>
                              <m:ctrlPr>
                                <a:rPr lang="fr-FR" b="0" i="1" smtClean="0">
                                  <a:latin typeface="Cambria Math" panose="02040503050406030204" pitchFamily="18" charset="0"/>
                                  <a:ea typeface="Cambria Math"/>
                                </a:rPr>
                              </m:ctrlPr>
                            </m:sSupPr>
                            <m:e>
                              <m:r>
                                <a:rPr lang="fr-FR" b="0" i="1" smtClean="0">
                                  <a:latin typeface="Cambria Math"/>
                                  <a:ea typeface="Cambria Math"/>
                                </a:rPr>
                                <m:t>𝑟</m:t>
                              </m:r>
                            </m:e>
                            <m:sup>
                              <m:r>
                                <a:rPr lang="fr-FR" b="0" i="1" smtClean="0">
                                  <a:latin typeface="Cambria Math"/>
                                  <a:ea typeface="Cambria Math"/>
                                </a:rPr>
                                <m:t>2</m:t>
                              </m:r>
                            </m:sup>
                          </m:sSup>
                        </m:e>
                      </m:d>
                      <m:r>
                        <a:rPr lang="fr-FR" b="0" i="1" smtClean="0">
                          <a:latin typeface="Cambria Math"/>
                          <a:ea typeface="Cambria Math"/>
                        </a:rPr>
                        <m:t>+</m:t>
                      </m:r>
                      <m:r>
                        <a:rPr lang="fr-FR" b="0" i="1" smtClean="0">
                          <a:latin typeface="Cambria Math"/>
                          <a:ea typeface="Cambria Math"/>
                        </a:rPr>
                        <m:t>𝑙𝑛</m:t>
                      </m:r>
                      <m:sSub>
                        <m:sSubPr>
                          <m:ctrlPr>
                            <a:rPr lang="fr-FR" b="0" i="1" smtClean="0">
                              <a:latin typeface="Cambria Math" panose="02040503050406030204" pitchFamily="18" charset="0"/>
                              <a:ea typeface="Cambria Math"/>
                            </a:rPr>
                          </m:ctrlPr>
                        </m:sSubPr>
                        <m:e>
                          <m:r>
                            <a:rPr lang="fr-FR" b="0" i="1" smtClean="0">
                              <a:latin typeface="Cambria Math"/>
                              <a:ea typeface="Cambria Math"/>
                            </a:rPr>
                            <m:t>𝐾</m:t>
                          </m:r>
                        </m:e>
                        <m:sub>
                          <m:r>
                            <a:rPr lang="fr-FR" b="0" i="1" smtClean="0">
                              <a:latin typeface="Cambria Math"/>
                              <a:ea typeface="Cambria Math"/>
                            </a:rPr>
                            <m:t>h𝑓</m:t>
                          </m:r>
                        </m:sub>
                      </m:sSub>
                    </m:oMath>
                  </m:oMathPara>
                </a14:m>
                <a:endParaRPr lang="fr-FR" dirty="0"/>
              </a:p>
            </p:txBody>
          </p:sp>
        </mc:Choice>
        <mc:Fallback xmlns="">
          <p:sp>
            <p:nvSpPr>
              <p:cNvPr id="13" name="ZoneTexte 12"/>
              <p:cNvSpPr txBox="1">
                <a:spLocks noRot="1" noChangeAspect="1" noMove="1" noResize="1" noEditPoints="1" noAdjustHandles="1" noChangeArrowheads="1" noChangeShapeType="1" noTextEdit="1"/>
              </p:cNvSpPr>
              <p:nvPr/>
            </p:nvSpPr>
            <p:spPr>
              <a:xfrm>
                <a:off x="5125257" y="5612893"/>
                <a:ext cx="3308085" cy="612732"/>
              </a:xfrm>
              <a:prstGeom prst="rect">
                <a:avLst/>
              </a:prstGeom>
              <a:blipFill rotWithShape="1">
                <a:blip r:embed="rId8"/>
                <a:stretch>
                  <a:fillRect/>
                </a:stretch>
              </a:blipFill>
            </p:spPr>
            <p:txBody>
              <a:bodyPr/>
              <a:lstStyle/>
              <a:p>
                <a:r>
                  <a:rPr lang="fr-FR">
                    <a:noFill/>
                  </a:rPr>
                  <a:t> </a:t>
                </a:r>
              </a:p>
            </p:txBody>
          </p:sp>
        </mc:Fallback>
      </mc:AlternateContent>
      <p:sp>
        <p:nvSpPr>
          <p:cNvPr id="3" name="ZoneTexte 2"/>
          <p:cNvSpPr txBox="1"/>
          <p:nvPr/>
        </p:nvSpPr>
        <p:spPr>
          <a:xfrm>
            <a:off x="660400" y="3149600"/>
            <a:ext cx="7865533" cy="107721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3200" b="1" i="1" dirty="0" smtClean="0">
                <a:effectLst>
                  <a:outerShdw blurRad="38100" dist="38100" dir="2700000" algn="tl">
                    <a:srgbClr val="000000">
                      <a:alpha val="43137"/>
                    </a:srgbClr>
                  </a:outerShdw>
                </a:effectLst>
                <a:latin typeface="Cambria" panose="02040503050406030204" pitchFamily="18" charset="0"/>
              </a:rPr>
              <a:t>Les isotopes pairs-impairs se comportent comme s’ils étaient « plus légers » !</a:t>
            </a:r>
            <a:endParaRPr lang="fr-FR" sz="3200" b="1" i="1" dirty="0">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44100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0356"/>
                                        </p:tgtEl>
                                        <p:attrNameLst>
                                          <p:attrName>style.visibility</p:attrName>
                                        </p:attrNameLst>
                                      </p:cBhvr>
                                      <p:to>
                                        <p:strVal val="visible"/>
                                      </p:to>
                                    </p:set>
                                    <p:animEffect transition="in" filter="fade">
                                      <p:cBhvr>
                                        <p:cTn id="23" dur="500"/>
                                        <p:tgtEl>
                                          <p:spTgt spid="10035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La réalité du physicien</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53</a:t>
            </a:fld>
            <a:endParaRPr lang="fr-FR" dirty="0"/>
          </a:p>
        </p:txBody>
      </p:sp>
      <p:pic>
        <p:nvPicPr>
          <p:cNvPr id="102402" name="Picture 2" descr="C:\Users\CEA\Documents\Publications\Congrès\Oléron\U-2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237" y="1575469"/>
            <a:ext cx="4471988" cy="292509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2209867" y="990694"/>
            <a:ext cx="865943" cy="584775"/>
          </a:xfrm>
          <a:prstGeom prst="rect">
            <a:avLst/>
          </a:prstGeom>
          <a:noFill/>
        </p:spPr>
        <p:txBody>
          <a:bodyPr wrap="none" rtlCol="0">
            <a:spAutoFit/>
          </a:bodyPr>
          <a:lstStyle/>
          <a:p>
            <a:r>
              <a:rPr lang="fr-FR" sz="3200" b="1" baseline="30000" dirty="0" smtClean="0">
                <a:solidFill>
                  <a:srgbClr val="FF0000"/>
                </a:solidFill>
                <a:effectLst>
                  <a:outerShdw blurRad="38100" dist="38100" dir="2700000" algn="tl">
                    <a:srgbClr val="000000">
                      <a:alpha val="43137"/>
                    </a:srgbClr>
                  </a:outerShdw>
                </a:effectLst>
                <a:latin typeface="Calibri" panose="020F0502020204030204" pitchFamily="34" charset="0"/>
              </a:rPr>
              <a:t>235</a:t>
            </a:r>
            <a:r>
              <a:rPr lang="fr-FR" sz="3200" b="1" dirty="0" smtClean="0">
                <a:solidFill>
                  <a:srgbClr val="FF0000"/>
                </a:solidFill>
                <a:effectLst>
                  <a:outerShdw blurRad="38100" dist="38100" dir="2700000" algn="tl">
                    <a:srgbClr val="000000">
                      <a:alpha val="43137"/>
                    </a:srgbClr>
                  </a:outerShdw>
                </a:effectLst>
                <a:latin typeface="Calibri" panose="020F0502020204030204" pitchFamily="34" charset="0"/>
              </a:rPr>
              <a:t>U</a:t>
            </a:r>
            <a:endParaRPr lang="fr-FR" sz="3200" b="1" baseline="30000" dirty="0">
              <a:solidFill>
                <a:srgbClr val="FF0000"/>
              </a:solidFill>
              <a:effectLst>
                <a:outerShdw blurRad="38100" dist="38100" dir="2700000" algn="tl">
                  <a:srgbClr val="000000">
                    <a:alpha val="43137"/>
                  </a:srgbClr>
                </a:outerShdw>
              </a:effectLst>
              <a:latin typeface="Calibri" panose="020F0502020204030204" pitchFamily="34" charset="0"/>
            </a:endParaRPr>
          </a:p>
        </p:txBody>
      </p:sp>
      <p:sp>
        <p:nvSpPr>
          <p:cNvPr id="8" name="ZoneTexte 7"/>
          <p:cNvSpPr txBox="1"/>
          <p:nvPr/>
        </p:nvSpPr>
        <p:spPr>
          <a:xfrm>
            <a:off x="1671257" y="5095875"/>
            <a:ext cx="1943161" cy="369332"/>
          </a:xfrm>
          <a:prstGeom prst="rect">
            <a:avLst/>
          </a:prstGeom>
          <a:noFill/>
        </p:spPr>
        <p:txBody>
          <a:bodyPr wrap="none" rtlCol="0">
            <a:spAutoFit/>
          </a:bodyPr>
          <a:lstStyle/>
          <a:p>
            <a:r>
              <a:rPr lang="fr-FR" b="1" dirty="0" smtClean="0">
                <a:solidFill>
                  <a:srgbClr val="FF0000"/>
                </a:solidFill>
                <a:effectLst>
                  <a:outerShdw blurRad="38100" dist="38100" dir="2700000" algn="tl">
                    <a:srgbClr val="000000">
                      <a:alpha val="43137"/>
                    </a:srgbClr>
                  </a:outerShdw>
                </a:effectLst>
              </a:rPr>
              <a:t>&lt;r</a:t>
            </a:r>
            <a:r>
              <a:rPr lang="fr-FR" b="1" baseline="30000" dirty="0" smtClean="0">
                <a:solidFill>
                  <a:srgbClr val="FF0000"/>
                </a:solidFill>
                <a:effectLst>
                  <a:outerShdw blurRad="38100" dist="38100" dir="2700000" algn="tl">
                    <a:srgbClr val="000000">
                      <a:alpha val="43137"/>
                    </a:srgbClr>
                  </a:outerShdw>
                </a:effectLst>
              </a:rPr>
              <a:t>2</a:t>
            </a:r>
            <a:r>
              <a:rPr lang="fr-FR" b="1" dirty="0" smtClean="0">
                <a:solidFill>
                  <a:srgbClr val="FF0000"/>
                </a:solidFill>
                <a:effectLst>
                  <a:outerShdw blurRad="38100" dist="38100" dir="2700000" algn="tl">
                    <a:srgbClr val="000000">
                      <a:alpha val="43137"/>
                    </a:srgbClr>
                  </a:outerShdw>
                </a:effectLst>
              </a:rPr>
              <a:t>&gt; = 5,8337 </a:t>
            </a:r>
            <a:r>
              <a:rPr lang="fr-FR" b="1" dirty="0" err="1" smtClean="0">
                <a:solidFill>
                  <a:srgbClr val="FF0000"/>
                </a:solidFill>
                <a:effectLst>
                  <a:outerShdw blurRad="38100" dist="38100" dir="2700000" algn="tl">
                    <a:srgbClr val="000000">
                      <a:alpha val="43137"/>
                    </a:srgbClr>
                  </a:outerShdw>
                </a:effectLst>
              </a:rPr>
              <a:t>fm</a:t>
            </a:r>
            <a:endParaRPr lang="fr-FR" b="1" dirty="0">
              <a:solidFill>
                <a:srgbClr val="FF0000"/>
              </a:solidFill>
              <a:effectLst>
                <a:outerShdw blurRad="38100" dist="38100" dir="2700000" algn="tl">
                  <a:srgbClr val="000000">
                    <a:alpha val="43137"/>
                  </a:srgbClr>
                </a:outerShdw>
              </a:effectLst>
            </a:endParaRPr>
          </a:p>
        </p:txBody>
      </p:sp>
      <p:cxnSp>
        <p:nvCxnSpPr>
          <p:cNvPr id="10" name="Connecteur droit avec flèche 9"/>
          <p:cNvCxnSpPr/>
          <p:nvPr/>
        </p:nvCxnSpPr>
        <p:spPr>
          <a:xfrm>
            <a:off x="1145381" y="4695365"/>
            <a:ext cx="3436144" cy="9525"/>
          </a:xfrm>
          <a:prstGeom prst="straightConnector1">
            <a:avLst/>
          </a:prstGeom>
          <a:ln>
            <a:headEnd type="triangle" w="lg" len="lg"/>
            <a:tailEnd type="triangle" w="lg" len="lg"/>
          </a:ln>
        </p:spPr>
        <p:style>
          <a:lnRef idx="3">
            <a:schemeClr val="accent5"/>
          </a:lnRef>
          <a:fillRef idx="0">
            <a:schemeClr val="accent5"/>
          </a:fillRef>
          <a:effectRef idx="2">
            <a:schemeClr val="accent5"/>
          </a:effectRef>
          <a:fontRef idx="minor">
            <a:schemeClr val="tx1"/>
          </a:fontRef>
        </p:style>
      </p:cxnSp>
      <p:pic>
        <p:nvPicPr>
          <p:cNvPr id="13" name="Picture 2" descr="C:\Users\CEA\Documents\Publications\Congrès\Oléron\U-234.jpg"/>
          <p:cNvPicPr>
            <a:picLocks noChangeAspect="1" noChangeArrowheads="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13897" y="1575469"/>
            <a:ext cx="4471988" cy="292509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6347527" y="990694"/>
            <a:ext cx="865943" cy="584775"/>
          </a:xfrm>
          <a:prstGeom prst="rect">
            <a:avLst/>
          </a:prstGeom>
          <a:noFill/>
        </p:spPr>
        <p:txBody>
          <a:bodyPr wrap="none" rtlCol="0">
            <a:spAutoFit/>
          </a:bodyPr>
          <a:lstStyle/>
          <a:p>
            <a:r>
              <a:rPr lang="fr-FR" sz="3200" b="1" baseline="30000" dirty="0" smtClean="0">
                <a:solidFill>
                  <a:srgbClr val="0000FF"/>
                </a:solidFill>
                <a:effectLst>
                  <a:outerShdw blurRad="38100" dist="38100" dir="2700000" algn="tl">
                    <a:srgbClr val="000000">
                      <a:alpha val="43137"/>
                    </a:srgbClr>
                  </a:outerShdw>
                </a:effectLst>
                <a:latin typeface="Calibri" panose="020F0502020204030204" pitchFamily="34" charset="0"/>
              </a:rPr>
              <a:t>238</a:t>
            </a:r>
            <a:r>
              <a:rPr lang="fr-FR" sz="3200" b="1" dirty="0" smtClean="0">
                <a:solidFill>
                  <a:srgbClr val="0000FF"/>
                </a:solidFill>
                <a:effectLst>
                  <a:outerShdw blurRad="38100" dist="38100" dir="2700000" algn="tl">
                    <a:srgbClr val="000000">
                      <a:alpha val="43137"/>
                    </a:srgbClr>
                  </a:outerShdw>
                </a:effectLst>
                <a:latin typeface="Calibri" panose="020F0502020204030204" pitchFamily="34" charset="0"/>
              </a:rPr>
              <a:t>U</a:t>
            </a:r>
            <a:endParaRPr lang="fr-FR" sz="3200" b="1" baseline="30000" dirty="0">
              <a:solidFill>
                <a:srgbClr val="0000FF"/>
              </a:solidFill>
              <a:effectLst>
                <a:outerShdw blurRad="38100" dist="38100" dir="2700000" algn="tl">
                  <a:srgbClr val="000000">
                    <a:alpha val="43137"/>
                  </a:srgbClr>
                </a:outerShdw>
              </a:effectLst>
              <a:latin typeface="Calibri" panose="020F0502020204030204" pitchFamily="34" charset="0"/>
            </a:endParaRPr>
          </a:p>
        </p:txBody>
      </p:sp>
      <p:pic>
        <p:nvPicPr>
          <p:cNvPr id="102403" name="Picture 3" descr="H:\Oléron\loupe-timb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5831" y="5465207"/>
            <a:ext cx="1696132" cy="1106341"/>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5808917" y="5095875"/>
            <a:ext cx="1943161" cy="369332"/>
          </a:xfrm>
          <a:prstGeom prst="rect">
            <a:avLst/>
          </a:prstGeom>
          <a:noFill/>
        </p:spPr>
        <p:txBody>
          <a:bodyPr wrap="none" rtlCol="0">
            <a:spAutoFit/>
          </a:bodyPr>
          <a:lstStyle/>
          <a:p>
            <a:r>
              <a:rPr lang="fr-FR" b="1" dirty="0" smtClean="0">
                <a:solidFill>
                  <a:srgbClr val="0000FF"/>
                </a:solidFill>
                <a:effectLst>
                  <a:outerShdw blurRad="38100" dist="38100" dir="2700000" algn="tl">
                    <a:srgbClr val="000000">
                      <a:alpha val="43137"/>
                    </a:srgbClr>
                  </a:outerShdw>
                </a:effectLst>
              </a:rPr>
              <a:t>&lt;r</a:t>
            </a:r>
            <a:r>
              <a:rPr lang="fr-FR" b="1" baseline="30000" dirty="0" smtClean="0">
                <a:solidFill>
                  <a:srgbClr val="0000FF"/>
                </a:solidFill>
                <a:effectLst>
                  <a:outerShdw blurRad="38100" dist="38100" dir="2700000" algn="tl">
                    <a:srgbClr val="000000">
                      <a:alpha val="43137"/>
                    </a:srgbClr>
                  </a:outerShdw>
                </a:effectLst>
              </a:rPr>
              <a:t>2</a:t>
            </a:r>
            <a:r>
              <a:rPr lang="fr-FR" b="1" dirty="0" smtClean="0">
                <a:solidFill>
                  <a:srgbClr val="0000FF"/>
                </a:solidFill>
                <a:effectLst>
                  <a:outerShdw blurRad="38100" dist="38100" dir="2700000" algn="tl">
                    <a:srgbClr val="000000">
                      <a:alpha val="43137"/>
                    </a:srgbClr>
                  </a:outerShdw>
                </a:effectLst>
              </a:rPr>
              <a:t>&gt; = 5,8571 </a:t>
            </a:r>
            <a:r>
              <a:rPr lang="fr-FR" b="1" dirty="0" err="1" smtClean="0">
                <a:solidFill>
                  <a:srgbClr val="0000FF"/>
                </a:solidFill>
                <a:effectLst>
                  <a:outerShdw blurRad="38100" dist="38100" dir="2700000" algn="tl">
                    <a:srgbClr val="000000">
                      <a:alpha val="43137"/>
                    </a:srgbClr>
                  </a:outerShdw>
                </a:effectLst>
              </a:rPr>
              <a:t>fm</a:t>
            </a:r>
            <a:endParaRPr lang="fr-FR" b="1" dirty="0">
              <a:solidFill>
                <a:srgbClr val="0000FF"/>
              </a:solidFill>
              <a:effectLst>
                <a:outerShdw blurRad="38100" dist="38100" dir="2700000" algn="tl">
                  <a:srgbClr val="000000">
                    <a:alpha val="43137"/>
                  </a:srgbClr>
                </a:outerShdw>
              </a:effectLst>
            </a:endParaRPr>
          </a:p>
        </p:txBody>
      </p:sp>
      <p:cxnSp>
        <p:nvCxnSpPr>
          <p:cNvPr id="16" name="Connecteur droit avec flèche 15"/>
          <p:cNvCxnSpPr/>
          <p:nvPr/>
        </p:nvCxnSpPr>
        <p:spPr>
          <a:xfrm>
            <a:off x="5283041" y="4695365"/>
            <a:ext cx="3436144" cy="9525"/>
          </a:xfrm>
          <a:prstGeom prst="straightConnector1">
            <a:avLst/>
          </a:prstGeom>
          <a:ln>
            <a:headEnd type="triangle" w="lg" len="lg"/>
            <a:tailEnd type="triangle" w="lg" len="lg"/>
          </a:ln>
        </p:spPr>
        <p:style>
          <a:lnRef idx="3">
            <a:schemeClr val="accent5"/>
          </a:lnRef>
          <a:fillRef idx="0">
            <a:schemeClr val="accent5"/>
          </a:fillRef>
          <a:effectRef idx="2">
            <a:schemeClr val="accent5"/>
          </a:effectRef>
          <a:fontRef idx="minor">
            <a:schemeClr val="tx1"/>
          </a:fontRef>
        </p:style>
      </p:cxnSp>
      <p:cxnSp>
        <p:nvCxnSpPr>
          <p:cNvPr id="17" name="Connecteur droit avec flèche 16"/>
          <p:cNvCxnSpPr/>
          <p:nvPr/>
        </p:nvCxnSpPr>
        <p:spPr>
          <a:xfrm>
            <a:off x="4939903" y="5219240"/>
            <a:ext cx="0" cy="9525"/>
          </a:xfrm>
          <a:prstGeom prst="straightConnector1">
            <a:avLst/>
          </a:prstGeom>
          <a:ln w="3175">
            <a:headEnd type="diamond" w="sm" len="sm"/>
            <a:tailEnd type="diamond" w="sm" len="sm"/>
          </a:ln>
        </p:spPr>
        <p:style>
          <a:lnRef idx="3">
            <a:schemeClr val="accent5"/>
          </a:lnRef>
          <a:fillRef idx="0">
            <a:schemeClr val="accent5"/>
          </a:fillRef>
          <a:effectRef idx="2">
            <a:schemeClr val="accent5"/>
          </a:effectRef>
          <a:fontRef idx="minor">
            <a:schemeClr val="tx1"/>
          </a:fontRef>
        </p:style>
      </p:cxnSp>
      <p:cxnSp>
        <p:nvCxnSpPr>
          <p:cNvPr id="18" name="Connecteur droit avec flèche 17"/>
          <p:cNvCxnSpPr/>
          <p:nvPr/>
        </p:nvCxnSpPr>
        <p:spPr>
          <a:xfrm>
            <a:off x="4687903" y="5876465"/>
            <a:ext cx="504000" cy="0"/>
          </a:xfrm>
          <a:prstGeom prst="straightConnector1">
            <a:avLst/>
          </a:prstGeom>
          <a:ln w="15875">
            <a:headEnd type="triangle" w="med" len="sm"/>
            <a:tailEnd type="triangle" w="med" len="sm"/>
          </a:ln>
        </p:spPr>
        <p:style>
          <a:lnRef idx="3">
            <a:schemeClr val="accent5"/>
          </a:lnRef>
          <a:fillRef idx="0">
            <a:schemeClr val="accent5"/>
          </a:fillRef>
          <a:effectRef idx="2">
            <a:schemeClr val="accent5"/>
          </a:effectRef>
          <a:fontRef idx="minor">
            <a:schemeClr val="tx1"/>
          </a:fontRef>
        </p:style>
      </p:cxnSp>
      <p:sp>
        <p:nvSpPr>
          <p:cNvPr id="19" name="ZoneTexte 18"/>
          <p:cNvSpPr txBox="1"/>
          <p:nvPr/>
        </p:nvSpPr>
        <p:spPr>
          <a:xfrm>
            <a:off x="3851534" y="6417659"/>
            <a:ext cx="2175193" cy="369332"/>
          </a:xfrm>
          <a:prstGeom prst="rect">
            <a:avLst/>
          </a:prstGeom>
          <a:noFill/>
        </p:spPr>
        <p:txBody>
          <a:bodyPr wrap="square" rtlCol="0">
            <a:spAutoFit/>
          </a:bodyPr>
          <a:lstStyle/>
          <a:p>
            <a:r>
              <a:rPr lang="fr-FR" b="1" i="1" dirty="0" smtClean="0">
                <a:effectLst>
                  <a:outerShdw blurRad="38100" dist="38100" dir="2700000" algn="tl">
                    <a:srgbClr val="000000">
                      <a:alpha val="43137"/>
                    </a:srgbClr>
                  </a:outerShdw>
                </a:effectLst>
                <a:latin typeface="Cambria" panose="02040503050406030204" pitchFamily="18" charset="0"/>
                <a:sym typeface="Symbol"/>
              </a:rPr>
              <a:t></a:t>
            </a:r>
            <a:r>
              <a:rPr lang="fr-FR" b="1" i="1" dirty="0">
                <a:solidFill>
                  <a:srgbClr val="0000FF"/>
                </a:solidFill>
                <a:effectLst>
                  <a:outerShdw blurRad="38100" dist="38100" dir="2700000" algn="tl">
                    <a:srgbClr val="000000">
                      <a:alpha val="43137"/>
                    </a:srgbClr>
                  </a:outerShdw>
                </a:effectLst>
                <a:latin typeface="Cambria" panose="02040503050406030204" pitchFamily="18" charset="0"/>
              </a:rPr>
              <a:t> </a:t>
            </a:r>
            <a:r>
              <a:rPr lang="fr-FR" b="1" i="1" dirty="0">
                <a:effectLst>
                  <a:outerShdw blurRad="38100" dist="38100" dir="2700000" algn="tl">
                    <a:srgbClr val="000000">
                      <a:alpha val="43137"/>
                    </a:srgbClr>
                  </a:outerShdw>
                </a:effectLst>
                <a:latin typeface="Cambria" panose="02040503050406030204" pitchFamily="18" charset="0"/>
              </a:rPr>
              <a:t>&lt;r</a:t>
            </a:r>
            <a:r>
              <a:rPr lang="fr-FR" b="1" i="1" baseline="30000" dirty="0">
                <a:effectLst>
                  <a:outerShdw blurRad="38100" dist="38100" dir="2700000" algn="tl">
                    <a:srgbClr val="000000">
                      <a:alpha val="43137"/>
                    </a:srgbClr>
                  </a:outerShdw>
                </a:effectLst>
                <a:latin typeface="Cambria" panose="02040503050406030204" pitchFamily="18" charset="0"/>
              </a:rPr>
              <a:t>2</a:t>
            </a:r>
            <a:r>
              <a:rPr lang="fr-FR" b="1" i="1" dirty="0">
                <a:effectLst>
                  <a:outerShdw blurRad="38100" dist="38100" dir="2700000" algn="tl">
                    <a:srgbClr val="000000">
                      <a:alpha val="43137"/>
                    </a:srgbClr>
                  </a:outerShdw>
                </a:effectLst>
                <a:latin typeface="Cambria" panose="02040503050406030204" pitchFamily="18" charset="0"/>
              </a:rPr>
              <a:t>&gt; </a:t>
            </a:r>
            <a:r>
              <a:rPr lang="fr-FR" b="1" i="1" dirty="0" smtClean="0">
                <a:effectLst>
                  <a:outerShdw blurRad="38100" dist="38100" dir="2700000" algn="tl">
                    <a:srgbClr val="000000">
                      <a:alpha val="43137"/>
                    </a:srgbClr>
                  </a:outerShdw>
                </a:effectLst>
                <a:latin typeface="Cambria" panose="02040503050406030204" pitchFamily="18" charset="0"/>
              </a:rPr>
              <a:t>= 0,0234 </a:t>
            </a:r>
            <a:r>
              <a:rPr lang="fr-FR" b="1" i="1" dirty="0" err="1" smtClean="0">
                <a:effectLst>
                  <a:outerShdw blurRad="38100" dist="38100" dir="2700000" algn="tl">
                    <a:srgbClr val="000000">
                      <a:alpha val="43137"/>
                    </a:srgbClr>
                  </a:outerShdw>
                </a:effectLst>
                <a:latin typeface="Cambria" panose="02040503050406030204" pitchFamily="18" charset="0"/>
              </a:rPr>
              <a:t>fm</a:t>
            </a:r>
            <a:endParaRPr lang="fr-FR" b="1" i="1" dirty="0">
              <a:effectLst>
                <a:outerShdw blurRad="38100" dist="38100" dir="2700000" algn="tl">
                  <a:srgbClr val="000000">
                    <a:alpha val="43137"/>
                  </a:srgbClr>
                </a:outerShdw>
              </a:effectLst>
              <a:latin typeface="Cambria" panose="02040503050406030204" pitchFamily="18" charset="0"/>
            </a:endParaRPr>
          </a:p>
        </p:txBody>
      </p:sp>
      <p:sp>
        <p:nvSpPr>
          <p:cNvPr id="20" name="ZoneTexte 19"/>
          <p:cNvSpPr txBox="1"/>
          <p:nvPr/>
        </p:nvSpPr>
        <p:spPr>
          <a:xfrm>
            <a:off x="5466515" y="5665037"/>
            <a:ext cx="684803" cy="369332"/>
          </a:xfrm>
          <a:prstGeom prst="rect">
            <a:avLst/>
          </a:prstGeom>
          <a:noFill/>
        </p:spPr>
        <p:txBody>
          <a:bodyPr wrap="none" rtlCol="0">
            <a:spAutoFit/>
          </a:bodyPr>
          <a:lstStyle/>
          <a:p>
            <a:r>
              <a:rPr lang="fr-FR" dirty="0" smtClean="0"/>
              <a:t>x100</a:t>
            </a:r>
            <a:endParaRPr lang="fr-FR" dirty="0"/>
          </a:p>
        </p:txBody>
      </p:sp>
      <p:cxnSp>
        <p:nvCxnSpPr>
          <p:cNvPr id="22" name="Connecteur droit 21"/>
          <p:cNvCxnSpPr/>
          <p:nvPr/>
        </p:nvCxnSpPr>
        <p:spPr>
          <a:xfrm flipH="1">
            <a:off x="4610100" y="5219240"/>
            <a:ext cx="329031" cy="44579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4939903" y="5219240"/>
            <a:ext cx="343138" cy="48861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5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02402"/>
                                        </p:tgtEl>
                                        <p:attrNameLst>
                                          <p:attrName>style.visibility</p:attrName>
                                        </p:attrNameLst>
                                      </p:cBhvr>
                                      <p:to>
                                        <p:strVal val="visible"/>
                                      </p:to>
                                    </p:set>
                                    <p:animEffect transition="in" filter="fade">
                                      <p:cBhvr>
                                        <p:cTn id="16" dur="500"/>
                                        <p:tgtEl>
                                          <p:spTgt spid="10240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403"/>
                                        </p:tgtEl>
                                        <p:attrNameLst>
                                          <p:attrName>style.visibility</p:attrName>
                                        </p:attrNameLst>
                                      </p:cBhvr>
                                      <p:to>
                                        <p:strVal val="visible"/>
                                      </p:to>
                                    </p:set>
                                    <p:animEffect transition="in" filter="fade">
                                      <p:cBhvr>
                                        <p:cTn id="35" dur="500"/>
                                        <p:tgtEl>
                                          <p:spTgt spid="102403"/>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9"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Orbitales U [R</a:t>
            </a:r>
            <a:r>
              <a:rPr lang="fr-FR" cap="none" dirty="0" smtClean="0"/>
              <a:t>n</a:t>
            </a:r>
            <a:r>
              <a:rPr lang="fr-FR" dirty="0" smtClean="0"/>
              <a:t>] 7</a:t>
            </a:r>
            <a:r>
              <a:rPr lang="fr-FR" cap="none" dirty="0" smtClean="0"/>
              <a:t>s</a:t>
            </a:r>
            <a:r>
              <a:rPr lang="fr-FR" baseline="30000" dirty="0" smtClean="0"/>
              <a:t>2</a:t>
            </a:r>
            <a:r>
              <a:rPr lang="fr-FR" dirty="0" smtClean="0"/>
              <a:t> 5</a:t>
            </a:r>
            <a:r>
              <a:rPr lang="fr-FR" cap="none" dirty="0" smtClean="0"/>
              <a:t>f</a:t>
            </a:r>
            <a:r>
              <a:rPr lang="fr-FR" baseline="30000" dirty="0" smtClean="0"/>
              <a:t>3</a:t>
            </a:r>
            <a:r>
              <a:rPr lang="fr-FR" dirty="0" smtClean="0"/>
              <a:t> 6</a:t>
            </a:r>
            <a:r>
              <a:rPr lang="fr-FR" cap="none" dirty="0" smtClean="0"/>
              <a:t>d</a:t>
            </a:r>
            <a:r>
              <a:rPr lang="fr-FR" baseline="30000" dirty="0" smtClean="0"/>
              <a:t>1</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54</a:t>
            </a:fld>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863" y="1231393"/>
            <a:ext cx="2676144" cy="2871216"/>
          </a:xfrm>
          <a:prstGeom prst="rect">
            <a:avLst/>
          </a:prstGeom>
          <a:noFill/>
          <a:ln>
            <a:noFill/>
          </a:ln>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76" y="1218533"/>
            <a:ext cx="2683256" cy="1274732"/>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504" y="1185333"/>
            <a:ext cx="2589013" cy="2176272"/>
          </a:xfrm>
          <a:prstGeom prst="rect">
            <a:avLst/>
          </a:prstGeom>
        </p:spPr>
      </p:pic>
      <p:sp>
        <p:nvSpPr>
          <p:cNvPr id="3" name="ZoneTexte 2"/>
          <p:cNvSpPr txBox="1"/>
          <p:nvPr/>
        </p:nvSpPr>
        <p:spPr>
          <a:xfrm>
            <a:off x="1448419" y="941534"/>
            <a:ext cx="354584" cy="276999"/>
          </a:xfrm>
          <a:prstGeom prst="rect">
            <a:avLst/>
          </a:prstGeom>
          <a:noFill/>
        </p:spPr>
        <p:txBody>
          <a:bodyPr wrap="none" rtlCol="0">
            <a:spAutoFit/>
          </a:bodyPr>
          <a:lstStyle/>
          <a:p>
            <a:r>
              <a:rPr lang="fr-FR" sz="1200" b="1" dirty="0" smtClean="0">
                <a:effectLst>
                  <a:outerShdw blurRad="38100" dist="38100" dir="2700000" algn="tl">
                    <a:srgbClr val="000000">
                      <a:alpha val="43137"/>
                    </a:srgbClr>
                  </a:outerShdw>
                </a:effectLst>
              </a:rPr>
              <a:t>7</a:t>
            </a:r>
            <a:r>
              <a:rPr lang="fr-FR" sz="1200" b="1" i="1" dirty="0" smtClean="0">
                <a:effectLst>
                  <a:outerShdw blurRad="38100" dist="38100" dir="2700000" algn="tl">
                    <a:srgbClr val="000000">
                      <a:alpha val="43137"/>
                    </a:srgbClr>
                  </a:outerShdw>
                </a:effectLst>
              </a:rPr>
              <a:t>s</a:t>
            </a:r>
            <a:endParaRPr lang="fr-FR" sz="1200" b="1" i="1" dirty="0">
              <a:effectLst>
                <a:outerShdw blurRad="38100" dist="38100" dir="2700000" algn="tl">
                  <a:srgbClr val="000000">
                    <a:alpha val="43137"/>
                  </a:srgbClr>
                </a:outerShdw>
              </a:effectLst>
            </a:endParaRPr>
          </a:p>
        </p:txBody>
      </p:sp>
      <p:sp>
        <p:nvSpPr>
          <p:cNvPr id="11" name="ZoneTexte 10"/>
          <p:cNvSpPr txBox="1"/>
          <p:nvPr/>
        </p:nvSpPr>
        <p:spPr>
          <a:xfrm>
            <a:off x="4538643" y="938188"/>
            <a:ext cx="320922" cy="276999"/>
          </a:xfrm>
          <a:prstGeom prst="rect">
            <a:avLst/>
          </a:prstGeom>
          <a:noFill/>
        </p:spPr>
        <p:txBody>
          <a:bodyPr wrap="none" rtlCol="0">
            <a:spAutoFit/>
          </a:bodyPr>
          <a:lstStyle/>
          <a:p>
            <a:r>
              <a:rPr lang="fr-FR" sz="1200" b="1" dirty="0" smtClean="0">
                <a:effectLst>
                  <a:outerShdw blurRad="38100" dist="38100" dir="2700000" algn="tl">
                    <a:srgbClr val="000000">
                      <a:alpha val="43137"/>
                    </a:srgbClr>
                  </a:outerShdw>
                </a:effectLst>
              </a:rPr>
              <a:t>5</a:t>
            </a:r>
            <a:r>
              <a:rPr lang="fr-FR" sz="1200" b="1" i="1" dirty="0" smtClean="0">
                <a:effectLst>
                  <a:outerShdw blurRad="38100" dist="38100" dir="2700000" algn="tl">
                    <a:srgbClr val="000000">
                      <a:alpha val="43137"/>
                    </a:srgbClr>
                  </a:outerShdw>
                </a:effectLst>
              </a:rPr>
              <a:t>f</a:t>
            </a:r>
            <a:endParaRPr lang="fr-FR" sz="1200" b="1" i="1" dirty="0">
              <a:effectLst>
                <a:outerShdw blurRad="38100" dist="38100" dir="2700000" algn="tl">
                  <a:srgbClr val="000000">
                    <a:alpha val="43137"/>
                  </a:srgbClr>
                </a:outerShdw>
              </a:effectLst>
            </a:endParaRPr>
          </a:p>
        </p:txBody>
      </p:sp>
      <p:sp>
        <p:nvSpPr>
          <p:cNvPr id="12" name="ZoneTexte 11"/>
          <p:cNvSpPr txBox="1"/>
          <p:nvPr/>
        </p:nvSpPr>
        <p:spPr>
          <a:xfrm>
            <a:off x="7435718" y="941534"/>
            <a:ext cx="364202" cy="276999"/>
          </a:xfrm>
          <a:prstGeom prst="rect">
            <a:avLst/>
          </a:prstGeom>
          <a:noFill/>
        </p:spPr>
        <p:txBody>
          <a:bodyPr wrap="none" rtlCol="0">
            <a:spAutoFit/>
          </a:bodyPr>
          <a:lstStyle/>
          <a:p>
            <a:r>
              <a:rPr lang="fr-FR" sz="1200" b="1" dirty="0" smtClean="0">
                <a:effectLst>
                  <a:outerShdw blurRad="38100" dist="38100" dir="2700000" algn="tl">
                    <a:srgbClr val="000000">
                      <a:alpha val="43137"/>
                    </a:srgbClr>
                  </a:outerShdw>
                </a:effectLst>
              </a:rPr>
              <a:t>6</a:t>
            </a:r>
            <a:r>
              <a:rPr lang="fr-FR" sz="1200" b="1" i="1" dirty="0" smtClean="0">
                <a:effectLst>
                  <a:outerShdw blurRad="38100" dist="38100" dir="2700000" algn="tl">
                    <a:srgbClr val="000000">
                      <a:alpha val="43137"/>
                    </a:srgbClr>
                  </a:outerShdw>
                </a:effectLst>
              </a:rPr>
              <a:t>d</a:t>
            </a:r>
            <a:endParaRPr lang="fr-FR" sz="1200" b="1" i="1" dirty="0">
              <a:effectLst>
                <a:outerShdw blurRad="38100" dist="38100" dir="2700000" algn="tl">
                  <a:srgbClr val="000000">
                    <a:alpha val="43137"/>
                  </a:srgbClr>
                </a:outerShdw>
              </a:effectLst>
            </a:endParaRPr>
          </a:p>
        </p:txBody>
      </p:sp>
      <p:sp>
        <p:nvSpPr>
          <p:cNvPr id="13" name="ZoneTexte 12"/>
          <p:cNvSpPr txBox="1"/>
          <p:nvPr/>
        </p:nvSpPr>
        <p:spPr>
          <a:xfrm>
            <a:off x="507076" y="4430683"/>
            <a:ext cx="8503919" cy="2031325"/>
          </a:xfrm>
          <a:prstGeom prst="rect">
            <a:avLst/>
          </a:prstGeom>
          <a:noFill/>
        </p:spPr>
        <p:txBody>
          <a:bodyPr wrap="square" rtlCol="0">
            <a:spAutoFit/>
          </a:bodyPr>
          <a:lstStyle/>
          <a:p>
            <a:pPr marL="285750" indent="-285750">
              <a:buFont typeface="Arial" panose="020B0604020202020204" pitchFamily="34" charset="0"/>
              <a:buChar char="•"/>
            </a:pPr>
            <a:r>
              <a:rPr lang="fr-FR" dirty="0" smtClean="0"/>
              <a:t>La probabilité de présence d’un e</a:t>
            </a:r>
            <a:r>
              <a:rPr lang="fr-FR" baseline="30000" dirty="0" smtClean="0"/>
              <a:t>– </a:t>
            </a:r>
            <a:r>
              <a:rPr lang="fr-FR" dirty="0" smtClean="0"/>
              <a:t>près</a:t>
            </a:r>
            <a:r>
              <a:rPr lang="fr-FR" baseline="-25000" dirty="0" smtClean="0"/>
              <a:t> </a:t>
            </a:r>
            <a:r>
              <a:rPr lang="fr-FR" dirty="0" smtClean="0"/>
              <a:t> du noyau est non nulle pour les orbitales </a:t>
            </a:r>
            <a:r>
              <a:rPr lang="fr-FR" i="1" dirty="0" smtClean="0"/>
              <a:t>s</a:t>
            </a:r>
            <a:r>
              <a:rPr lang="fr-FR" dirty="0" smtClean="0"/>
              <a:t> (et dans une moindre mesure pour les orbitales </a:t>
            </a:r>
            <a:r>
              <a:rPr lang="fr-FR" i="1" dirty="0" smtClean="0"/>
              <a:t>p</a:t>
            </a:r>
            <a:r>
              <a:rPr lang="fr-FR" dirty="0" smtClean="0"/>
              <a:t>) et (quasi)nulle pour les orbitales </a:t>
            </a:r>
            <a:r>
              <a:rPr lang="fr-FR" i="1" dirty="0" smtClean="0"/>
              <a:t>d</a:t>
            </a:r>
            <a:r>
              <a:rPr lang="fr-FR" dirty="0" smtClean="0"/>
              <a:t> et </a:t>
            </a:r>
            <a:r>
              <a:rPr lang="fr-FR" i="1" dirty="0" smtClean="0"/>
              <a:t>f</a:t>
            </a:r>
            <a:r>
              <a:rPr lang="fr-FR" dirty="0" smtClean="0"/>
              <a:t>.</a:t>
            </a:r>
          </a:p>
          <a:p>
            <a:pPr marL="285750" indent="-285750">
              <a:buFont typeface="Arial" panose="020B0604020202020204" pitchFamily="34" charset="0"/>
              <a:buChar char="•"/>
            </a:pPr>
            <a:r>
              <a:rPr lang="fr-FR" dirty="0" smtClean="0"/>
              <a:t>Les effets relativistes sont également à prendre en compte pour les atomes lourds. Ils accentuent l’effet NFS en raison de la contraction des orbitales relativistes (par rapport au traitement non relativiste)</a:t>
            </a:r>
          </a:p>
          <a:p>
            <a:pPr marL="285750" indent="-285750">
              <a:buFont typeface="Arial" panose="020B0604020202020204" pitchFamily="34" charset="0"/>
              <a:buChar char="•"/>
            </a:pPr>
            <a:endParaRPr lang="fr-FR" dirty="0" smtClean="0"/>
          </a:p>
        </p:txBody>
      </p:sp>
      <p:sp>
        <p:nvSpPr>
          <p:cNvPr id="7" name="Bouton d'action : Vidéo 6">
            <a:hlinkClick r:id="rId5" action="ppaction://hlinksldjump" highlightClick="1"/>
          </p:cNvPr>
          <p:cNvSpPr/>
          <p:nvPr/>
        </p:nvSpPr>
        <p:spPr>
          <a:xfrm>
            <a:off x="8585200" y="321733"/>
            <a:ext cx="381000" cy="381000"/>
          </a:xfrm>
          <a:prstGeom prst="actionButtonMovie">
            <a:avLst/>
          </a:prstGeom>
          <a:solidFill>
            <a:schemeClr val="tx2"/>
          </a:solidFill>
          <a:ln w="3175">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7396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Extension des orbitales de U</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55</a:t>
            </a:fld>
            <a:endParaRPr lang="fr-FR" dirty="0"/>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5465" t="12605" r="6835" b="27394"/>
          <a:stretch/>
        </p:blipFill>
        <p:spPr>
          <a:xfrm>
            <a:off x="0" y="997528"/>
            <a:ext cx="5941366" cy="5744094"/>
          </a:xfrm>
          <a:prstGeom prst="rect">
            <a:avLst/>
          </a:prstGeom>
        </p:spPr>
      </p:pic>
      <p:sp>
        <p:nvSpPr>
          <p:cNvPr id="8" name="ZoneTexte 7"/>
          <p:cNvSpPr txBox="1"/>
          <p:nvPr/>
        </p:nvSpPr>
        <p:spPr>
          <a:xfrm>
            <a:off x="5941367" y="1354975"/>
            <a:ext cx="3202634" cy="1384995"/>
          </a:xfrm>
          <a:prstGeom prst="rect">
            <a:avLst/>
          </a:prstGeom>
          <a:noFill/>
        </p:spPr>
        <p:txBody>
          <a:bodyPr wrap="square" rtlCol="0">
            <a:spAutoFit/>
          </a:bodyPr>
          <a:lstStyle/>
          <a:p>
            <a:pPr marL="285750" indent="-285750">
              <a:buFont typeface="Arial" panose="020B0604020202020204" pitchFamily="34" charset="0"/>
              <a:buChar char="•"/>
            </a:pPr>
            <a:r>
              <a:rPr lang="fr-FR" sz="1400" i="1" dirty="0" smtClean="0">
                <a:effectLst>
                  <a:outerShdw blurRad="38100" dist="38100" dir="2700000" algn="tl">
                    <a:srgbClr val="000000">
                      <a:alpha val="43137"/>
                    </a:srgbClr>
                  </a:outerShdw>
                </a:effectLst>
                <a:latin typeface="Cambria" panose="02040503050406030204" pitchFamily="18" charset="0"/>
              </a:rPr>
              <a:t>Les orbitales s et p</a:t>
            </a:r>
            <a:r>
              <a:rPr lang="fr-FR" sz="1400" i="1" baseline="-25000" dirty="0" smtClean="0">
                <a:effectLst>
                  <a:outerShdw blurRad="38100" dist="38100" dir="2700000" algn="tl">
                    <a:srgbClr val="000000">
                      <a:alpha val="43137"/>
                    </a:srgbClr>
                  </a:outerShdw>
                </a:effectLst>
                <a:latin typeface="Cambria" panose="02040503050406030204" pitchFamily="18" charset="0"/>
              </a:rPr>
              <a:t>1/2</a:t>
            </a:r>
            <a:r>
              <a:rPr lang="fr-FR" sz="1400" i="1" dirty="0" smtClean="0">
                <a:effectLst>
                  <a:outerShdw blurRad="38100" dist="38100" dir="2700000" algn="tl">
                    <a:srgbClr val="000000">
                      <a:alpha val="43137"/>
                    </a:srgbClr>
                  </a:outerShdw>
                </a:effectLst>
                <a:latin typeface="Cambria" panose="02040503050406030204" pitchFamily="18" charset="0"/>
              </a:rPr>
              <a:t> sont très stabilisées (</a:t>
            </a:r>
            <a:r>
              <a:rPr lang="fr-FR" sz="1400" b="1" i="1" dirty="0" smtClean="0">
                <a:solidFill>
                  <a:srgbClr val="FF0000"/>
                </a:solidFill>
                <a:effectLst>
                  <a:outerShdw blurRad="38100" dist="38100" dir="2700000" algn="tl">
                    <a:srgbClr val="000000">
                      <a:alpha val="43137"/>
                    </a:srgbClr>
                  </a:outerShdw>
                </a:effectLst>
                <a:latin typeface="Cambria" panose="02040503050406030204" pitchFamily="18" charset="0"/>
              </a:rPr>
              <a:t>CONTRACTION</a:t>
            </a:r>
            <a:r>
              <a:rPr lang="fr-FR" sz="1400" i="1" dirty="0" smtClean="0">
                <a:effectLst>
                  <a:outerShdw blurRad="38100" dist="38100" dir="2700000" algn="tl">
                    <a:srgbClr val="000000">
                      <a:alpha val="43137"/>
                    </a:srgbClr>
                  </a:outerShdw>
                </a:effectLst>
                <a:latin typeface="Cambria" panose="02040503050406030204" pitchFamily="18" charset="0"/>
              </a:rPr>
              <a:t>)</a:t>
            </a:r>
          </a:p>
          <a:p>
            <a:pPr marL="285750" indent="-285750">
              <a:buFont typeface="Arial" panose="020B0604020202020204" pitchFamily="34" charset="0"/>
              <a:buChar char="•"/>
            </a:pPr>
            <a:r>
              <a:rPr lang="fr-FR" sz="1400" i="1" dirty="0" smtClean="0">
                <a:effectLst>
                  <a:outerShdw blurRad="38100" dist="38100" dir="2700000" algn="tl">
                    <a:srgbClr val="000000">
                      <a:alpha val="43137"/>
                    </a:srgbClr>
                  </a:outerShdw>
                </a:effectLst>
                <a:latin typeface="Cambria" panose="02040503050406030204" pitchFamily="18" charset="0"/>
              </a:rPr>
              <a:t>Les orbitales d et f sont légèrement déstabilisées (</a:t>
            </a:r>
            <a:r>
              <a:rPr lang="fr-FR" sz="1400" b="1" i="1" dirty="0" smtClean="0">
                <a:solidFill>
                  <a:srgbClr val="FF0000"/>
                </a:solidFill>
                <a:effectLst>
                  <a:outerShdw blurRad="38100" dist="38100" dir="2700000" algn="tl">
                    <a:srgbClr val="000000">
                      <a:alpha val="43137"/>
                    </a:srgbClr>
                  </a:outerShdw>
                </a:effectLst>
                <a:latin typeface="Cambria" panose="02040503050406030204" pitchFamily="18" charset="0"/>
              </a:rPr>
              <a:t>DILATATION</a:t>
            </a:r>
            <a:r>
              <a:rPr lang="fr-FR" sz="1400" i="1" dirty="0" smtClean="0">
                <a:effectLst>
                  <a:outerShdw blurRad="38100" dist="38100" dir="2700000" algn="tl">
                    <a:srgbClr val="000000">
                      <a:alpha val="43137"/>
                    </a:srgbClr>
                  </a:outerShdw>
                </a:effectLst>
                <a:latin typeface="Cambria" panose="02040503050406030204" pitchFamily="18" charset="0"/>
              </a:rPr>
              <a:t>)</a:t>
            </a:r>
          </a:p>
          <a:p>
            <a:pPr marL="285750" indent="-285750">
              <a:buFont typeface="Arial" panose="020B0604020202020204" pitchFamily="34" charset="0"/>
              <a:buChar char="•"/>
            </a:pPr>
            <a:r>
              <a:rPr lang="fr-FR" sz="1400" i="1" dirty="0" smtClean="0">
                <a:effectLst>
                  <a:outerShdw blurRad="38100" dist="38100" dir="2700000" algn="tl">
                    <a:srgbClr val="000000">
                      <a:alpha val="43137"/>
                    </a:srgbClr>
                  </a:outerShdw>
                </a:effectLst>
                <a:latin typeface="Cambria" panose="02040503050406030204" pitchFamily="18" charset="0"/>
              </a:rPr>
              <a:t>Les effets restent tout de même assez faibles</a:t>
            </a:r>
          </a:p>
        </p:txBody>
      </p:sp>
      <p:pic>
        <p:nvPicPr>
          <p:cNvPr id="9" name="Picture 3" descr="C:\Users\Utilisateur\AppData\Local\Microsoft\Windows\INetCache\IE\SP4ING10\628px-Attention_Sign.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9895" y="2208396"/>
            <a:ext cx="363541" cy="31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Règles générales</a:t>
            </a:r>
            <a:endParaRPr lang="fr-FR" dirty="0"/>
          </a:p>
        </p:txBody>
      </p:sp>
      <p:sp>
        <p:nvSpPr>
          <p:cNvPr id="3" name="Espace réservé du contenu 2"/>
          <p:cNvSpPr>
            <a:spLocks noGrp="1"/>
          </p:cNvSpPr>
          <p:nvPr>
            <p:ph idx="1"/>
          </p:nvPr>
        </p:nvSpPr>
        <p:spPr/>
        <p:txBody>
          <a:bodyPr/>
          <a:lstStyle/>
          <a:p>
            <a:pPr marL="285750" indent="-285750">
              <a:spcBef>
                <a:spcPts val="0"/>
              </a:spcBef>
              <a:spcAft>
                <a:spcPts val="600"/>
              </a:spcAft>
              <a:buFont typeface="Arial" panose="020B0604020202020204" pitchFamily="34" charset="0"/>
              <a:buChar char="•"/>
            </a:pPr>
            <a:r>
              <a:rPr lang="fr-FR" sz="1800" i="1" dirty="0" smtClean="0">
                <a:solidFill>
                  <a:schemeClr val="tx1"/>
                </a:solidFill>
                <a:effectLst>
                  <a:outerShdw blurRad="38100" dist="38100" dir="2700000" algn="tl">
                    <a:srgbClr val="000000">
                      <a:alpha val="43137"/>
                    </a:srgbClr>
                  </a:outerShdw>
                </a:effectLst>
                <a:latin typeface="Cambria" panose="02040503050406030204" pitchFamily="18" charset="0"/>
              </a:rPr>
              <a:t>Les isotopes </a:t>
            </a:r>
            <a:r>
              <a:rPr lang="fr-FR" sz="1800" i="1" dirty="0" smtClean="0">
                <a:effectLst>
                  <a:outerShdw blurRad="38100" dist="38100" dir="2700000" algn="tl">
                    <a:srgbClr val="000000">
                      <a:alpha val="43137"/>
                    </a:srgbClr>
                  </a:outerShdw>
                </a:effectLst>
                <a:latin typeface="Cambria" panose="02040503050406030204" pitchFamily="18" charset="0"/>
              </a:rPr>
              <a:t>pauvres en neutrons </a:t>
            </a:r>
            <a:r>
              <a:rPr lang="fr-FR" sz="1800" i="1" dirty="0" smtClean="0">
                <a:solidFill>
                  <a:schemeClr val="tx1"/>
                </a:solidFill>
                <a:effectLst>
                  <a:outerShdw blurRad="38100" dist="38100" dir="2700000" algn="tl">
                    <a:srgbClr val="000000">
                      <a:alpha val="43137"/>
                    </a:srgbClr>
                  </a:outerShdw>
                </a:effectLst>
                <a:latin typeface="Cambria" panose="02040503050406030204" pitchFamily="18" charset="0"/>
              </a:rPr>
              <a:t>tendent à se répartir plus dans les </a:t>
            </a:r>
            <a:r>
              <a:rPr lang="fr-FR" sz="1800" i="1" dirty="0" smtClean="0">
                <a:effectLst>
                  <a:outerShdw blurRad="38100" dist="38100" dir="2700000" algn="tl">
                    <a:srgbClr val="000000">
                      <a:alpha val="43137"/>
                    </a:srgbClr>
                  </a:outerShdw>
                </a:effectLst>
                <a:latin typeface="Cambria" panose="02040503050406030204" pitchFamily="18" charset="0"/>
              </a:rPr>
              <a:t>espèces riches en électrons s</a:t>
            </a:r>
            <a:r>
              <a:rPr lang="fr-FR" sz="1800" i="1" dirty="0">
                <a:solidFill>
                  <a:schemeClr val="tx1"/>
                </a:solidFill>
                <a:effectLst>
                  <a:outerShdw blurRad="38100" dist="38100" dir="2700000" algn="tl">
                    <a:srgbClr val="000000">
                      <a:alpha val="43137"/>
                    </a:srgbClr>
                  </a:outerShdw>
                </a:effectLst>
                <a:latin typeface="Cambria" panose="02040503050406030204" pitchFamily="18" charset="0"/>
              </a:rPr>
              <a:t>.</a:t>
            </a:r>
            <a:endParaRPr lang="fr-FR" sz="1800" i="1" dirty="0" smtClean="0">
              <a:solidFill>
                <a:schemeClr val="tx1"/>
              </a:solidFill>
              <a:effectLst>
                <a:outerShdw blurRad="38100" dist="38100" dir="2700000" algn="tl">
                  <a:srgbClr val="000000">
                    <a:alpha val="43137"/>
                  </a:srgbClr>
                </a:outerShdw>
              </a:effectLst>
              <a:latin typeface="Cambria" panose="02040503050406030204" pitchFamily="18" charset="0"/>
            </a:endParaRPr>
          </a:p>
          <a:p>
            <a:pPr marL="285750" indent="-285750">
              <a:spcBef>
                <a:spcPts val="0"/>
              </a:spcBef>
              <a:spcAft>
                <a:spcPts val="600"/>
              </a:spcAft>
              <a:buFont typeface="Arial" panose="020B0604020202020204" pitchFamily="34" charset="0"/>
              <a:buChar char="•"/>
            </a:pPr>
            <a:r>
              <a:rPr lang="fr-FR" sz="1800" i="1" dirty="0" smtClean="0">
                <a:solidFill>
                  <a:schemeClr val="tx1"/>
                </a:solidFill>
                <a:effectLst>
                  <a:outerShdw blurRad="38100" dist="38100" dir="2700000" algn="tl">
                    <a:srgbClr val="000000">
                      <a:alpha val="43137"/>
                    </a:srgbClr>
                  </a:outerShdw>
                </a:effectLst>
                <a:latin typeface="Cambria" panose="02040503050406030204" pitchFamily="18" charset="0"/>
              </a:rPr>
              <a:t> Inversement, les isotopes </a:t>
            </a:r>
            <a:r>
              <a:rPr lang="fr-FR" sz="1800" i="1" dirty="0" smtClean="0">
                <a:solidFill>
                  <a:srgbClr val="0000FF"/>
                </a:solidFill>
                <a:effectLst>
                  <a:outerShdw blurRad="38100" dist="38100" dir="2700000" algn="tl">
                    <a:srgbClr val="000000">
                      <a:alpha val="43137"/>
                    </a:srgbClr>
                  </a:outerShdw>
                </a:effectLst>
                <a:latin typeface="Cambria" panose="02040503050406030204" pitchFamily="18" charset="0"/>
              </a:rPr>
              <a:t>riches en neutrons </a:t>
            </a:r>
            <a:r>
              <a:rPr lang="fr-FR" sz="1800" i="1" dirty="0" smtClean="0">
                <a:solidFill>
                  <a:schemeClr val="tx1"/>
                </a:solidFill>
                <a:effectLst>
                  <a:outerShdw blurRad="38100" dist="38100" dir="2700000" algn="tl">
                    <a:srgbClr val="000000">
                      <a:alpha val="43137"/>
                    </a:srgbClr>
                  </a:outerShdw>
                </a:effectLst>
                <a:latin typeface="Cambria" panose="02040503050406030204" pitchFamily="18" charset="0"/>
              </a:rPr>
              <a:t>se répartissent plus dans les </a:t>
            </a:r>
            <a:r>
              <a:rPr lang="fr-FR" sz="1800" i="1" dirty="0" smtClean="0">
                <a:solidFill>
                  <a:srgbClr val="0000FF"/>
                </a:solidFill>
                <a:effectLst>
                  <a:outerShdw blurRad="38100" dist="38100" dir="2700000" algn="tl">
                    <a:srgbClr val="000000">
                      <a:alpha val="43137"/>
                    </a:srgbClr>
                  </a:outerShdw>
                </a:effectLst>
                <a:latin typeface="Cambria" panose="02040503050406030204" pitchFamily="18" charset="0"/>
              </a:rPr>
              <a:t>espèces pauvres en électrons s</a:t>
            </a:r>
          </a:p>
          <a:p>
            <a:pPr marL="285750" indent="-285750">
              <a:spcBef>
                <a:spcPts val="0"/>
              </a:spcBef>
              <a:spcAft>
                <a:spcPts val="600"/>
              </a:spcAft>
              <a:buFont typeface="Arial" panose="020B0604020202020204" pitchFamily="34" charset="0"/>
              <a:buChar char="•"/>
            </a:pPr>
            <a:r>
              <a:rPr lang="fr-FR" sz="1800" i="1" dirty="0" smtClean="0">
                <a:solidFill>
                  <a:schemeClr val="tx1"/>
                </a:solidFill>
                <a:effectLst>
                  <a:outerShdw blurRad="38100" dist="38100" dir="2700000" algn="tl">
                    <a:srgbClr val="000000">
                      <a:alpha val="43137"/>
                    </a:srgbClr>
                  </a:outerShdw>
                </a:effectLst>
                <a:latin typeface="Cambria" panose="02040503050406030204" pitchFamily="18" charset="0"/>
              </a:rPr>
              <a:t>Les électrons des orbitales p, d et f </a:t>
            </a:r>
            <a:r>
              <a:rPr lang="fr-FR" sz="1800" i="1" dirty="0" err="1" smtClean="0">
                <a:solidFill>
                  <a:schemeClr val="tx1"/>
                </a:solidFill>
                <a:effectLst>
                  <a:outerShdw blurRad="38100" dist="38100" dir="2700000" algn="tl">
                    <a:srgbClr val="000000">
                      <a:alpha val="43137"/>
                    </a:srgbClr>
                  </a:outerShdw>
                </a:effectLst>
                <a:latin typeface="Cambria" panose="02040503050406030204" pitchFamily="18" charset="0"/>
              </a:rPr>
              <a:t>écrantent</a:t>
            </a:r>
            <a:r>
              <a:rPr lang="fr-FR" sz="1800" i="1" dirty="0" smtClean="0">
                <a:solidFill>
                  <a:schemeClr val="tx1"/>
                </a:solidFill>
                <a:effectLst>
                  <a:outerShdw blurRad="38100" dist="38100" dir="2700000" algn="tl">
                    <a:srgbClr val="000000">
                      <a:alpha val="43137"/>
                    </a:srgbClr>
                  </a:outerShdw>
                </a:effectLst>
                <a:latin typeface="Cambria" panose="02040503050406030204" pitchFamily="18" charset="0"/>
              </a:rPr>
              <a:t> les électrons s, réduisant leur densité électronique au noyau. Ils ont un </a:t>
            </a:r>
            <a:r>
              <a:rPr lang="fr-FR" sz="1800" b="1" i="1" dirty="0" smtClean="0">
                <a:effectLst>
                  <a:outerShdw blurRad="38100" dist="38100" dir="2700000" algn="tl">
                    <a:srgbClr val="000000">
                      <a:alpha val="43137"/>
                    </a:srgbClr>
                  </a:outerShdw>
                </a:effectLst>
                <a:latin typeface="Cambria" panose="02040503050406030204" pitchFamily="18" charset="0"/>
              </a:rPr>
              <a:t>effet opposé</a:t>
            </a:r>
            <a:r>
              <a:rPr lang="fr-FR" sz="1800" i="1" dirty="0" smtClean="0">
                <a:solidFill>
                  <a:schemeClr val="tx1"/>
                </a:solidFill>
                <a:effectLst>
                  <a:outerShdw blurRad="38100" dist="38100" dir="2700000" algn="tl">
                    <a:srgbClr val="000000">
                      <a:alpha val="43137"/>
                    </a:srgbClr>
                  </a:outerShdw>
                </a:effectLst>
                <a:latin typeface="Cambria" panose="02040503050406030204" pitchFamily="18" charset="0"/>
              </a:rPr>
              <a:t>, </a:t>
            </a:r>
            <a:r>
              <a:rPr lang="fr-FR" sz="1800" i="1" dirty="0" err="1" smtClean="0">
                <a:solidFill>
                  <a:schemeClr val="tx1"/>
                </a:solidFill>
                <a:effectLst>
                  <a:outerShdw blurRad="38100" dist="38100" dir="2700000" algn="tl">
                    <a:srgbClr val="000000">
                      <a:alpha val="43137"/>
                    </a:srgbClr>
                  </a:outerShdw>
                </a:effectLst>
                <a:latin typeface="Cambria" panose="02040503050406030204" pitchFamily="18" charset="0"/>
              </a:rPr>
              <a:t>c.à.d</a:t>
            </a:r>
            <a:r>
              <a:rPr lang="fr-FR" sz="1800" i="1" dirty="0" smtClean="0">
                <a:solidFill>
                  <a:schemeClr val="tx1"/>
                </a:solidFill>
                <a:effectLst>
                  <a:outerShdw blurRad="38100" dist="38100" dir="2700000" algn="tl">
                    <a:srgbClr val="000000">
                      <a:alpha val="43137"/>
                    </a:srgbClr>
                  </a:outerShdw>
                </a:effectLst>
                <a:latin typeface="Cambria" panose="02040503050406030204" pitchFamily="18" charset="0"/>
              </a:rPr>
              <a:t> les isotopes riches en neutrons  se répartissent dans les espèces riches en électrons p, d &amp; f.</a:t>
            </a:r>
          </a:p>
          <a:p>
            <a:pPr marL="714375" lvl="1">
              <a:lnSpc>
                <a:spcPct val="100000"/>
              </a:lnSpc>
              <a:spcBef>
                <a:spcPts val="0"/>
              </a:spcBef>
              <a:buFont typeface="Wingdings" panose="05000000000000000000" pitchFamily="2" charset="2"/>
              <a:buChar char="Ø"/>
            </a:pPr>
            <a:r>
              <a:rPr lang="fr-FR" sz="1600" i="1" dirty="0" smtClean="0">
                <a:solidFill>
                  <a:schemeClr val="tx1"/>
                </a:solidFill>
                <a:effectLst>
                  <a:outerShdw blurRad="38100" dist="38100" dir="2700000" algn="tl">
                    <a:srgbClr val="000000">
                      <a:alpha val="43137"/>
                    </a:srgbClr>
                  </a:outerShdw>
                </a:effectLst>
                <a:latin typeface="Cambria" panose="02040503050406030204" pitchFamily="18" charset="0"/>
              </a:rPr>
              <a:t>Eléments bloc s (groupes 1, 2 &amp; 12) : les isotopes lourds se concentrent dans les  espèces oxydées avec quelques électrons de valence s</a:t>
            </a:r>
          </a:p>
          <a:p>
            <a:pPr marL="714375" lvl="1">
              <a:lnSpc>
                <a:spcPct val="100000"/>
              </a:lnSpc>
              <a:spcBef>
                <a:spcPts val="0"/>
              </a:spcBef>
              <a:buFont typeface="Wingdings" panose="05000000000000000000" pitchFamily="2" charset="2"/>
              <a:buChar char="Ø"/>
            </a:pPr>
            <a:r>
              <a:rPr lang="fr-FR" sz="1600" i="1" dirty="0" smtClean="0">
                <a:solidFill>
                  <a:schemeClr val="tx1"/>
                </a:solidFill>
                <a:effectLst>
                  <a:outerShdw blurRad="38100" dist="38100" dir="2700000" algn="tl">
                    <a:srgbClr val="000000">
                      <a:alpha val="43137"/>
                    </a:srgbClr>
                  </a:outerShdw>
                </a:effectLst>
                <a:latin typeface="Cambria" panose="02040503050406030204" pitchFamily="18" charset="0"/>
              </a:rPr>
              <a:t>Eléments de transition, Ln &amp; An : tendent à perdre leur électrons de valence s quand ils sont ionisés, les isotopes lourds se concentrent dans les valences modérément positives (I,II) et les légers dans états redox négatifs ou nul. Cependant pour les espèces très oxydées, un effet inverse peut résulter (les </a:t>
            </a:r>
            <a:r>
              <a:rPr lang="fr-FR" sz="1600" i="1" dirty="0">
                <a:solidFill>
                  <a:schemeClr val="tx1"/>
                </a:solidFill>
                <a:effectLst>
                  <a:outerShdw blurRad="38100" dist="38100" dir="2700000" algn="tl">
                    <a:srgbClr val="000000">
                      <a:alpha val="43137"/>
                    </a:srgbClr>
                  </a:outerShdw>
                </a:effectLst>
                <a:latin typeface="Cambria" panose="02040503050406030204" pitchFamily="18" charset="0"/>
              </a:rPr>
              <a:t>isotopes légers sont </a:t>
            </a:r>
            <a:r>
              <a:rPr lang="fr-FR" sz="1600" i="1" dirty="0" smtClean="0">
                <a:solidFill>
                  <a:schemeClr val="tx1"/>
                </a:solidFill>
                <a:effectLst>
                  <a:outerShdw blurRad="38100" dist="38100" dir="2700000" algn="tl">
                    <a:srgbClr val="000000">
                      <a:alpha val="43137"/>
                    </a:srgbClr>
                  </a:outerShdw>
                </a:effectLst>
                <a:latin typeface="Cambria" panose="02040503050406030204" pitchFamily="18" charset="0"/>
              </a:rPr>
              <a:t>favorisés) après vidage des orbitales de valence s et écrantage des électrons d et/ou après départ des électrons f.</a:t>
            </a:r>
          </a:p>
          <a:p>
            <a:pPr marL="714375" lvl="1">
              <a:lnSpc>
                <a:spcPct val="100000"/>
              </a:lnSpc>
              <a:spcBef>
                <a:spcPts val="0"/>
              </a:spcBef>
              <a:buFont typeface="Wingdings" panose="05000000000000000000" pitchFamily="2" charset="2"/>
              <a:buChar char="Ø"/>
            </a:pPr>
            <a:r>
              <a:rPr lang="fr-FR" sz="1600" i="1" dirty="0" smtClean="0">
                <a:solidFill>
                  <a:schemeClr val="tx1"/>
                </a:solidFill>
                <a:effectLst>
                  <a:outerShdw blurRad="38100" dist="38100" dir="2700000" algn="tl">
                    <a:srgbClr val="000000">
                      <a:alpha val="43137"/>
                    </a:srgbClr>
                  </a:outerShdw>
                </a:effectLst>
                <a:latin typeface="Cambria" panose="02040503050406030204" pitchFamily="18" charset="0"/>
              </a:rPr>
              <a:t>Eléments bloc p (groupes 13 à 17, gaz rares) : perte électrons p puis s, les isotopes légers sont (faiblement) favorisés dans les espèces modérément oxydées et les lourds dans les espèces au plus haut état d’oxydation.</a:t>
            </a:r>
          </a:p>
          <a:p>
            <a:pPr marL="285750" indent="-285750">
              <a:spcBef>
                <a:spcPts val="0"/>
              </a:spcBef>
              <a:buFont typeface="Arial" panose="020B0604020202020204" pitchFamily="34" charset="0"/>
              <a:buChar char="•"/>
            </a:pPr>
            <a:endParaRPr lang="fr-FR" sz="1800" dirty="0" smtClean="0">
              <a:solidFill>
                <a:schemeClr val="tx1"/>
              </a:solidFill>
            </a:endParaRPr>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56</a:t>
            </a:fld>
            <a:endParaRPr lang="fr-FR" dirty="0"/>
          </a:p>
        </p:txBody>
      </p:sp>
    </p:spTree>
    <p:extLst>
      <p:ext uri="{BB962C8B-B14F-4D97-AF65-F5344CB8AC3E}">
        <p14:creationId xmlns:p14="http://schemas.microsoft.com/office/powerpoint/2010/main" val="36254436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 échange U(VI)-U(IV)</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lstStyle/>
              <a:p>
                <a:pPr algn="ctr">
                  <a:spcBef>
                    <a:spcPts val="600"/>
                  </a:spcBef>
                  <a:spcAft>
                    <a:spcPts val="600"/>
                  </a:spcAft>
                </a:pPr>
                <a14:m>
                  <m:oMath xmlns:m="http://schemas.openxmlformats.org/officeDocument/2006/math">
                    <m:sSubSup>
                      <m:sSubSupPr>
                        <m:ctrlPr>
                          <a:rPr lang="fr-FR" sz="2000" b="1" i="1" smtClean="0">
                            <a:effectLst>
                              <a:outerShdw blurRad="38100" dist="38100" dir="2700000" algn="tl">
                                <a:srgbClr val="000000">
                                  <a:alpha val="43137"/>
                                </a:srgbClr>
                              </a:outerShdw>
                            </a:effectLst>
                            <a:latin typeface="Cambria Math" panose="02040503050406030204" pitchFamily="18" charset="0"/>
                          </a:rPr>
                        </m:ctrlPr>
                      </m:sSubSupPr>
                      <m:e>
                        <m:r>
                          <a:rPr lang="fr-FR" sz="2000" b="1" i="1" smtClean="0">
                            <a:effectLst>
                              <a:outerShdw blurRad="38100" dist="38100" dir="2700000" algn="tl">
                                <a:srgbClr val="000000">
                                  <a:alpha val="43137"/>
                                </a:srgbClr>
                              </a:outerShdw>
                            </a:effectLst>
                            <a:latin typeface="Cambria Math"/>
                          </a:rPr>
                          <m:t>𝑼𝑶</m:t>
                        </m:r>
                      </m:e>
                      <m:sub>
                        <m:r>
                          <a:rPr lang="fr-FR" sz="2000" b="1" i="1" smtClean="0">
                            <a:effectLst>
                              <a:outerShdw blurRad="38100" dist="38100" dir="2700000" algn="tl">
                                <a:srgbClr val="000000">
                                  <a:alpha val="43137"/>
                                </a:srgbClr>
                              </a:outerShdw>
                            </a:effectLst>
                            <a:latin typeface="Cambria Math"/>
                          </a:rPr>
                          <m:t>𝟐</m:t>
                        </m:r>
                      </m:sub>
                      <m:sup>
                        <m:r>
                          <a:rPr lang="fr-FR" sz="2000" b="1" i="1" smtClean="0">
                            <a:effectLst>
                              <a:outerShdw blurRad="38100" dist="38100" dir="2700000" algn="tl">
                                <a:srgbClr val="000000">
                                  <a:alpha val="43137"/>
                                </a:srgbClr>
                              </a:outerShdw>
                            </a:effectLst>
                            <a:latin typeface="Cambria Math"/>
                          </a:rPr>
                          <m:t>𝟐</m:t>
                        </m:r>
                        <m:r>
                          <a:rPr lang="fr-FR" sz="2000" b="1" i="1" smtClean="0">
                            <a:effectLst>
                              <a:outerShdw blurRad="38100" dist="38100" dir="2700000" algn="tl">
                                <a:srgbClr val="000000">
                                  <a:alpha val="43137"/>
                                </a:srgbClr>
                              </a:outerShdw>
                            </a:effectLst>
                            <a:latin typeface="Cambria Math"/>
                          </a:rPr>
                          <m:t>+</m:t>
                        </m:r>
                      </m:sup>
                    </m:sSubSup>
                    <m:r>
                      <a:rPr lang="fr-FR" sz="2000" b="1" i="1" smtClean="0">
                        <a:effectLst>
                          <a:outerShdw blurRad="38100" dist="38100" dir="2700000" algn="tl">
                            <a:srgbClr val="000000">
                              <a:alpha val="43137"/>
                            </a:srgbClr>
                          </a:outerShdw>
                        </a:effectLst>
                        <a:latin typeface="Cambria Math"/>
                      </a:rPr>
                      <m:t>:</m:t>
                    </m:r>
                    <m:sSup>
                      <m:sSupPr>
                        <m:ctrlPr>
                          <a:rPr lang="fr-FR" sz="2000" b="1" i="1" smtClean="0">
                            <a:effectLst>
                              <a:outerShdw blurRad="38100" dist="38100" dir="2700000" algn="tl">
                                <a:srgbClr val="000000">
                                  <a:alpha val="43137"/>
                                </a:srgbClr>
                              </a:outerShdw>
                            </a:effectLst>
                            <a:latin typeface="Cambria Math" panose="02040503050406030204" pitchFamily="18" charset="0"/>
                          </a:rPr>
                        </m:ctrlPr>
                      </m:sSupPr>
                      <m:e>
                        <m:r>
                          <a:rPr lang="fr-FR" sz="2000" b="1" i="1" smtClean="0">
                            <a:effectLst>
                              <a:outerShdw blurRad="38100" dist="38100" dir="2700000" algn="tl">
                                <a:srgbClr val="000000">
                                  <a:alpha val="43137"/>
                                </a:srgbClr>
                              </a:outerShdw>
                            </a:effectLst>
                            <a:latin typeface="Cambria Math"/>
                          </a:rPr>
                          <m:t>𝟓</m:t>
                        </m:r>
                        <m:r>
                          <a:rPr lang="fr-FR" sz="2000" b="1" i="1" smtClean="0">
                            <a:effectLst>
                              <a:outerShdw blurRad="38100" dist="38100" dir="2700000" algn="tl">
                                <a:srgbClr val="000000">
                                  <a:alpha val="43137"/>
                                </a:srgbClr>
                              </a:outerShdw>
                            </a:effectLst>
                            <a:latin typeface="Cambria Math"/>
                          </a:rPr>
                          <m:t>𝒇</m:t>
                        </m:r>
                      </m:e>
                      <m:sup>
                        <m:r>
                          <a:rPr lang="fr-FR" sz="2000" b="1" i="1" smtClean="0">
                            <a:effectLst>
                              <a:outerShdw blurRad="38100" dist="38100" dir="2700000" algn="tl">
                                <a:srgbClr val="000000">
                                  <a:alpha val="43137"/>
                                </a:srgbClr>
                              </a:outerShdw>
                            </a:effectLst>
                            <a:latin typeface="Cambria Math"/>
                          </a:rPr>
                          <m:t>𝟎</m:t>
                        </m:r>
                      </m:sup>
                    </m:sSup>
                  </m:oMath>
                </a14:m>
                <a:r>
                  <a:rPr lang="fr-FR" sz="2000" b="1" dirty="0" smtClean="0">
                    <a:effectLst>
                      <a:outerShdw blurRad="38100" dist="38100" dir="2700000" algn="tl">
                        <a:srgbClr val="000000">
                          <a:alpha val="43137"/>
                        </a:srgbClr>
                      </a:outerShdw>
                    </a:effectLst>
                  </a:rPr>
                  <a:t>             </a:t>
                </a:r>
                <a14:m>
                  <m:oMath xmlns:m="http://schemas.openxmlformats.org/officeDocument/2006/math">
                    <m:sSup>
                      <m:sSupPr>
                        <m:ctrlPr>
                          <a:rPr lang="fr-FR" sz="2000" b="1" i="1" dirty="0" smtClean="0">
                            <a:solidFill>
                              <a:srgbClr val="0000FF"/>
                            </a:solidFill>
                            <a:effectLst>
                              <a:outerShdw blurRad="38100" dist="38100" dir="2700000" algn="tl">
                                <a:srgbClr val="000000">
                                  <a:alpha val="43137"/>
                                </a:srgbClr>
                              </a:outerShdw>
                            </a:effectLst>
                            <a:latin typeface="Cambria Math" panose="02040503050406030204" pitchFamily="18" charset="0"/>
                          </a:rPr>
                        </m:ctrlPr>
                      </m:sSupPr>
                      <m:e>
                        <m:r>
                          <a:rPr lang="fr-FR" sz="2000" b="1" i="1" dirty="0" smtClean="0">
                            <a:solidFill>
                              <a:srgbClr val="0000FF"/>
                            </a:solidFill>
                            <a:effectLst>
                              <a:outerShdw blurRad="38100" dist="38100" dir="2700000" algn="tl">
                                <a:srgbClr val="000000">
                                  <a:alpha val="43137"/>
                                </a:srgbClr>
                              </a:outerShdw>
                            </a:effectLst>
                            <a:latin typeface="Cambria Math"/>
                          </a:rPr>
                          <m:t>𝑼</m:t>
                        </m:r>
                      </m:e>
                      <m:sup>
                        <m:r>
                          <a:rPr lang="fr-FR" sz="2000" b="1" i="1" dirty="0" smtClean="0">
                            <a:solidFill>
                              <a:srgbClr val="0000FF"/>
                            </a:solidFill>
                            <a:effectLst>
                              <a:outerShdw blurRad="38100" dist="38100" dir="2700000" algn="tl">
                                <a:srgbClr val="000000">
                                  <a:alpha val="43137"/>
                                </a:srgbClr>
                              </a:outerShdw>
                            </a:effectLst>
                            <a:latin typeface="Cambria Math"/>
                          </a:rPr>
                          <m:t>𝟒</m:t>
                        </m:r>
                        <m:r>
                          <a:rPr lang="fr-FR" sz="2000" b="1" i="1" dirty="0" smtClean="0">
                            <a:solidFill>
                              <a:srgbClr val="0000FF"/>
                            </a:solidFill>
                            <a:effectLst>
                              <a:outerShdw blurRad="38100" dist="38100" dir="2700000" algn="tl">
                                <a:srgbClr val="000000">
                                  <a:alpha val="43137"/>
                                </a:srgbClr>
                              </a:outerShdw>
                            </a:effectLst>
                            <a:latin typeface="Cambria Math"/>
                          </a:rPr>
                          <m:t>+</m:t>
                        </m:r>
                      </m:sup>
                    </m:sSup>
                    <m:r>
                      <a:rPr lang="fr-FR" sz="2000" b="1" i="1" dirty="0" smtClean="0">
                        <a:solidFill>
                          <a:srgbClr val="0000FF"/>
                        </a:solidFill>
                        <a:effectLst>
                          <a:outerShdw blurRad="38100" dist="38100" dir="2700000" algn="tl">
                            <a:srgbClr val="000000">
                              <a:alpha val="43137"/>
                            </a:srgbClr>
                          </a:outerShdw>
                        </a:effectLst>
                        <a:latin typeface="Cambria Math"/>
                      </a:rPr>
                      <m:t>:</m:t>
                    </m:r>
                    <m:sSup>
                      <m:sSupPr>
                        <m:ctrlPr>
                          <a:rPr lang="fr-FR" sz="2000" b="1" i="1" dirty="0" smtClean="0">
                            <a:solidFill>
                              <a:srgbClr val="0000FF"/>
                            </a:solidFill>
                            <a:effectLst>
                              <a:outerShdw blurRad="38100" dist="38100" dir="2700000" algn="tl">
                                <a:srgbClr val="000000">
                                  <a:alpha val="43137"/>
                                </a:srgbClr>
                              </a:outerShdw>
                            </a:effectLst>
                            <a:latin typeface="Cambria Math" panose="02040503050406030204" pitchFamily="18" charset="0"/>
                          </a:rPr>
                        </m:ctrlPr>
                      </m:sSupPr>
                      <m:e>
                        <m:r>
                          <a:rPr lang="fr-FR" sz="2000" b="1" i="1" dirty="0" smtClean="0">
                            <a:solidFill>
                              <a:srgbClr val="0000FF"/>
                            </a:solidFill>
                            <a:effectLst>
                              <a:outerShdw blurRad="38100" dist="38100" dir="2700000" algn="tl">
                                <a:srgbClr val="000000">
                                  <a:alpha val="43137"/>
                                </a:srgbClr>
                              </a:outerShdw>
                            </a:effectLst>
                            <a:latin typeface="Cambria Math"/>
                          </a:rPr>
                          <m:t>𝟓</m:t>
                        </m:r>
                        <m:r>
                          <a:rPr lang="fr-FR" sz="2000" b="1" i="1" dirty="0" smtClean="0">
                            <a:solidFill>
                              <a:srgbClr val="0000FF"/>
                            </a:solidFill>
                            <a:effectLst>
                              <a:outerShdw blurRad="38100" dist="38100" dir="2700000" algn="tl">
                                <a:srgbClr val="000000">
                                  <a:alpha val="43137"/>
                                </a:srgbClr>
                              </a:outerShdw>
                            </a:effectLst>
                            <a:latin typeface="Cambria Math"/>
                          </a:rPr>
                          <m:t>𝒇</m:t>
                        </m:r>
                      </m:e>
                      <m:sup>
                        <m:r>
                          <a:rPr lang="fr-FR" sz="2000" b="1" i="1" dirty="0" smtClean="0">
                            <a:solidFill>
                              <a:srgbClr val="0000FF"/>
                            </a:solidFill>
                            <a:effectLst>
                              <a:outerShdw blurRad="38100" dist="38100" dir="2700000" algn="tl">
                                <a:srgbClr val="000000">
                                  <a:alpha val="43137"/>
                                </a:srgbClr>
                              </a:outerShdw>
                            </a:effectLst>
                            <a:latin typeface="Cambria Math"/>
                          </a:rPr>
                          <m:t>𝟐</m:t>
                        </m:r>
                      </m:sup>
                    </m:sSup>
                  </m:oMath>
                </a14:m>
                <a:endParaRPr lang="fr-FR" sz="2000" b="1" dirty="0" smtClean="0"/>
              </a:p>
              <a:p>
                <a:pPr>
                  <a:spcBef>
                    <a:spcPts val="600"/>
                  </a:spcBef>
                  <a:spcAft>
                    <a:spcPts val="600"/>
                  </a:spcAft>
                  <a:buFont typeface="Arial" panose="020B0604020202020204" pitchFamily="34" charset="0"/>
                  <a:buChar char="•"/>
                </a:pPr>
                <a14:m>
                  <m:oMath xmlns:m="http://schemas.openxmlformats.org/officeDocument/2006/math">
                    <m:sSubSup>
                      <m:sSubSupPr>
                        <m:ctrlPr>
                          <a:rPr lang="fr-FR" sz="2000" b="1" i="1">
                            <a:effectLst>
                              <a:outerShdw blurRad="38100" dist="38100" dir="2700000" algn="tl">
                                <a:srgbClr val="000000">
                                  <a:alpha val="43137"/>
                                </a:srgbClr>
                              </a:outerShdw>
                            </a:effectLst>
                            <a:latin typeface="Cambria Math" panose="02040503050406030204" pitchFamily="18" charset="0"/>
                          </a:rPr>
                        </m:ctrlPr>
                      </m:sSubSupPr>
                      <m:e>
                        <m:r>
                          <a:rPr lang="fr-FR" sz="2000" b="1" i="1">
                            <a:effectLst>
                              <a:outerShdw blurRad="38100" dist="38100" dir="2700000" algn="tl">
                                <a:srgbClr val="000000">
                                  <a:alpha val="43137"/>
                                </a:srgbClr>
                              </a:outerShdw>
                            </a:effectLst>
                            <a:latin typeface="Cambria Math"/>
                          </a:rPr>
                          <m:t>𝑼𝑶</m:t>
                        </m:r>
                      </m:e>
                      <m:sub>
                        <m:r>
                          <a:rPr lang="fr-FR" sz="2000" b="1" i="1">
                            <a:effectLst>
                              <a:outerShdw blurRad="38100" dist="38100" dir="2700000" algn="tl">
                                <a:srgbClr val="000000">
                                  <a:alpha val="43137"/>
                                </a:srgbClr>
                              </a:outerShdw>
                            </a:effectLst>
                            <a:latin typeface="Cambria Math"/>
                          </a:rPr>
                          <m:t>𝟐</m:t>
                        </m:r>
                      </m:sub>
                      <m:sup>
                        <m:r>
                          <a:rPr lang="fr-FR" sz="2000" b="1" i="1">
                            <a:effectLst>
                              <a:outerShdw blurRad="38100" dist="38100" dir="2700000" algn="tl">
                                <a:srgbClr val="000000">
                                  <a:alpha val="43137"/>
                                </a:srgbClr>
                              </a:outerShdw>
                            </a:effectLst>
                            <a:latin typeface="Cambria Math"/>
                          </a:rPr>
                          <m:t>𝟐</m:t>
                        </m:r>
                        <m:r>
                          <a:rPr lang="fr-FR" sz="2000" b="1" i="1">
                            <a:effectLst>
                              <a:outerShdw blurRad="38100" dist="38100" dir="2700000" algn="tl">
                                <a:srgbClr val="000000">
                                  <a:alpha val="43137"/>
                                </a:srgbClr>
                              </a:outerShdw>
                            </a:effectLst>
                            <a:latin typeface="Cambria Math"/>
                          </a:rPr>
                          <m:t>+</m:t>
                        </m:r>
                      </m:sup>
                    </m:sSubSup>
                  </m:oMath>
                </a14:m>
                <a:r>
                  <a:rPr lang="fr-FR" sz="2000" dirty="0" smtClean="0">
                    <a:solidFill>
                      <a:schemeClr val="tx1"/>
                    </a:solidFill>
                  </a:rPr>
                  <a:t> : orbitales atomiques </a:t>
                </a:r>
                <a:r>
                  <a:rPr lang="fr-FR" sz="2000" i="1" dirty="0" smtClean="0">
                    <a:solidFill>
                      <a:schemeClr val="tx1"/>
                    </a:solidFill>
                  </a:rPr>
                  <a:t>s</a:t>
                </a:r>
                <a:r>
                  <a:rPr lang="fr-FR" sz="2000" dirty="0" smtClean="0">
                    <a:solidFill>
                      <a:schemeClr val="tx1"/>
                    </a:solidFill>
                  </a:rPr>
                  <a:t> engagées dans les orbitales moléculaires liantes, la densité électronique au noyau est plus grande</a:t>
                </a:r>
              </a:p>
              <a:p>
                <a:pPr>
                  <a:spcBef>
                    <a:spcPts val="600"/>
                  </a:spcBef>
                  <a:spcAft>
                    <a:spcPts val="600"/>
                  </a:spcAft>
                  <a:buFont typeface="Arial" panose="020B0604020202020204" pitchFamily="34" charset="0"/>
                  <a:buChar char="•"/>
                </a:pPr>
                <a14:m>
                  <m:oMath xmlns:m="http://schemas.openxmlformats.org/officeDocument/2006/math">
                    <m:sSup>
                      <m:sSupPr>
                        <m:ctrlPr>
                          <a:rPr lang="fr-FR" sz="2000" b="1" i="1" dirty="0">
                            <a:solidFill>
                              <a:srgbClr val="0000FF"/>
                            </a:solidFill>
                            <a:effectLst>
                              <a:outerShdw blurRad="38100" dist="38100" dir="2700000" algn="tl">
                                <a:srgbClr val="000000">
                                  <a:alpha val="43137"/>
                                </a:srgbClr>
                              </a:outerShdw>
                            </a:effectLst>
                            <a:latin typeface="Cambria Math" panose="02040503050406030204" pitchFamily="18" charset="0"/>
                          </a:rPr>
                        </m:ctrlPr>
                      </m:sSupPr>
                      <m:e>
                        <m:r>
                          <a:rPr lang="fr-FR" sz="2000" b="1" i="1" dirty="0">
                            <a:solidFill>
                              <a:srgbClr val="0000FF"/>
                            </a:solidFill>
                            <a:effectLst>
                              <a:outerShdw blurRad="38100" dist="38100" dir="2700000" algn="tl">
                                <a:srgbClr val="000000">
                                  <a:alpha val="43137"/>
                                </a:srgbClr>
                              </a:outerShdw>
                            </a:effectLst>
                            <a:latin typeface="Cambria Math"/>
                          </a:rPr>
                          <m:t>𝑼</m:t>
                        </m:r>
                      </m:e>
                      <m:sup>
                        <m:r>
                          <a:rPr lang="fr-FR" sz="2000" b="1" i="1" dirty="0">
                            <a:solidFill>
                              <a:srgbClr val="0000FF"/>
                            </a:solidFill>
                            <a:effectLst>
                              <a:outerShdw blurRad="38100" dist="38100" dir="2700000" algn="tl">
                                <a:srgbClr val="000000">
                                  <a:alpha val="43137"/>
                                </a:srgbClr>
                              </a:outerShdw>
                            </a:effectLst>
                            <a:latin typeface="Cambria Math"/>
                          </a:rPr>
                          <m:t>𝟒</m:t>
                        </m:r>
                        <m:r>
                          <a:rPr lang="fr-FR" sz="2000" b="1" i="1" dirty="0">
                            <a:solidFill>
                              <a:srgbClr val="0000FF"/>
                            </a:solidFill>
                            <a:effectLst>
                              <a:outerShdw blurRad="38100" dist="38100" dir="2700000" algn="tl">
                                <a:srgbClr val="000000">
                                  <a:alpha val="43137"/>
                                </a:srgbClr>
                              </a:outerShdw>
                            </a:effectLst>
                            <a:latin typeface="Cambria Math"/>
                          </a:rPr>
                          <m:t>+</m:t>
                        </m:r>
                      </m:sup>
                    </m:sSup>
                  </m:oMath>
                </a14:m>
                <a:r>
                  <a:rPr lang="fr-FR" sz="2000" dirty="0" smtClean="0">
                    <a:solidFill>
                      <a:schemeClr val="tx1"/>
                    </a:solidFill>
                  </a:rPr>
                  <a:t> : les orbitales </a:t>
                </a:r>
                <a:r>
                  <a:rPr lang="fr-FR" sz="2000" i="1" dirty="0" smtClean="0">
                    <a:solidFill>
                      <a:schemeClr val="tx1"/>
                    </a:solidFill>
                  </a:rPr>
                  <a:t>f</a:t>
                </a:r>
                <a:r>
                  <a:rPr lang="fr-FR" sz="2000" dirty="0" smtClean="0">
                    <a:solidFill>
                      <a:schemeClr val="tx1"/>
                    </a:solidFill>
                  </a:rPr>
                  <a:t> </a:t>
                </a:r>
                <a:r>
                  <a:rPr lang="fr-FR" sz="2000" dirty="0" err="1" smtClean="0">
                    <a:solidFill>
                      <a:schemeClr val="tx1"/>
                    </a:solidFill>
                  </a:rPr>
                  <a:t>écrantent</a:t>
                </a:r>
                <a:r>
                  <a:rPr lang="fr-FR" sz="2000" dirty="0" smtClean="0">
                    <a:solidFill>
                      <a:schemeClr val="tx1"/>
                    </a:solidFill>
                  </a:rPr>
                  <a:t> les orbitales </a:t>
                </a:r>
                <a:r>
                  <a:rPr lang="fr-FR" sz="2000" i="1" dirty="0" smtClean="0">
                    <a:solidFill>
                      <a:schemeClr val="tx1"/>
                    </a:solidFill>
                  </a:rPr>
                  <a:t>s</a:t>
                </a:r>
                <a:r>
                  <a:rPr lang="fr-FR" sz="2000" dirty="0" smtClean="0">
                    <a:solidFill>
                      <a:schemeClr val="tx1"/>
                    </a:solidFill>
                  </a:rPr>
                  <a:t> (densité électronique plus petite dans le noyaux)</a:t>
                </a:r>
              </a:p>
              <a:p>
                <a:pPr>
                  <a:spcBef>
                    <a:spcPts val="600"/>
                  </a:spcBef>
                  <a:spcAft>
                    <a:spcPts val="600"/>
                  </a:spcAft>
                  <a:buFont typeface="Arial" panose="020B0604020202020204" pitchFamily="34" charset="0"/>
                  <a:buChar char="•"/>
                </a:pPr>
                <a:r>
                  <a:rPr lang="fr-FR" sz="2000" dirty="0">
                    <a:solidFill>
                      <a:schemeClr val="tx1"/>
                    </a:solidFill>
                    <a:latin typeface="+mj-lt"/>
                  </a:rPr>
                  <a:t>L’effet NFS est </a:t>
                </a:r>
                <a:r>
                  <a:rPr lang="fr-FR" sz="2000" b="1" dirty="0">
                    <a:solidFill>
                      <a:srgbClr val="FF0000"/>
                    </a:solidFill>
                    <a:latin typeface="+mj-lt"/>
                  </a:rPr>
                  <a:t>opposé et 3x plus fort </a:t>
                </a:r>
                <a:r>
                  <a:rPr lang="fr-FR" sz="2000" dirty="0">
                    <a:solidFill>
                      <a:schemeClr val="tx1"/>
                    </a:solidFill>
                    <a:latin typeface="+mj-lt"/>
                  </a:rPr>
                  <a:t>que le terme vibrationnel dans la réaction d’échange U(VI)-U(IV)</a:t>
                </a:r>
              </a:p>
              <a:p>
                <a:pPr>
                  <a:spcBef>
                    <a:spcPts val="600"/>
                  </a:spcBef>
                  <a:spcAft>
                    <a:spcPts val="600"/>
                  </a:spcAft>
                  <a:buFont typeface="Arial" panose="020B0604020202020204" pitchFamily="34" charset="0"/>
                  <a:buChar char="•"/>
                </a:pPr>
                <a:r>
                  <a:rPr lang="fr-FR" sz="2000" dirty="0" smtClean="0">
                    <a:solidFill>
                      <a:schemeClr val="tx1"/>
                    </a:solidFill>
                  </a:rPr>
                  <a:t>L’effet de spin nucléaire est </a:t>
                </a:r>
                <a:r>
                  <a:rPr lang="fr-FR" sz="2000" b="1" dirty="0" smtClean="0">
                    <a:solidFill>
                      <a:srgbClr val="FF0000"/>
                    </a:solidFill>
                  </a:rPr>
                  <a:t>un ordre de grandeur plus petit </a:t>
                </a:r>
                <a:r>
                  <a:rPr lang="fr-FR" sz="2000" dirty="0" smtClean="0">
                    <a:solidFill>
                      <a:schemeClr val="tx1"/>
                    </a:solidFill>
                  </a:rPr>
                  <a:t>que l’effet NFS</a:t>
                </a:r>
              </a:p>
              <a:p>
                <a:pPr>
                  <a:spcBef>
                    <a:spcPts val="600"/>
                  </a:spcBef>
                  <a:spcAft>
                    <a:spcPts val="600"/>
                  </a:spcAft>
                  <a:buFont typeface="Arial" panose="020B0604020202020204" pitchFamily="34" charset="0"/>
                  <a:buChar char="•"/>
                </a:pPr>
                <a:r>
                  <a:rPr lang="fr-FR" sz="2000" dirty="0" smtClean="0">
                    <a:solidFill>
                      <a:schemeClr val="tx1"/>
                    </a:solidFill>
                  </a:rPr>
                  <a:t>Donc </a:t>
                </a:r>
                <a:r>
                  <a:rPr lang="fr-FR" sz="2000" b="1" baseline="30000" dirty="0" smtClean="0">
                    <a:solidFill>
                      <a:srgbClr val="0000FF"/>
                    </a:solidFill>
                    <a:effectLst>
                      <a:outerShdw blurRad="38100" dist="38100" dir="2700000" algn="tl">
                        <a:srgbClr val="000000">
                          <a:alpha val="43137"/>
                        </a:srgbClr>
                      </a:outerShdw>
                    </a:effectLst>
                  </a:rPr>
                  <a:t>238</a:t>
                </a:r>
                <a:r>
                  <a:rPr lang="fr-FR" sz="2000" b="1" dirty="0" smtClean="0">
                    <a:solidFill>
                      <a:srgbClr val="0000FF"/>
                    </a:solidFill>
                    <a:effectLst>
                      <a:outerShdw blurRad="38100" dist="38100" dir="2700000" algn="tl">
                        <a:srgbClr val="000000">
                          <a:alpha val="43137"/>
                        </a:srgbClr>
                      </a:outerShdw>
                    </a:effectLst>
                  </a:rPr>
                  <a:t>U</a:t>
                </a:r>
                <a:r>
                  <a:rPr lang="fr-FR" sz="2000" dirty="0" smtClean="0">
                    <a:solidFill>
                      <a:schemeClr val="tx1"/>
                    </a:solidFill>
                  </a:rPr>
                  <a:t> plutôt dans </a:t>
                </a:r>
                <a:r>
                  <a:rPr lang="fr-FR" sz="2000" b="1" dirty="0" smtClean="0">
                    <a:solidFill>
                      <a:srgbClr val="0000FF"/>
                    </a:solidFill>
                    <a:effectLst>
                      <a:outerShdw blurRad="38100" dist="38100" dir="2700000" algn="tl">
                        <a:srgbClr val="000000">
                          <a:alpha val="43137"/>
                        </a:srgbClr>
                      </a:outerShdw>
                    </a:effectLst>
                  </a:rPr>
                  <a:t>U</a:t>
                </a:r>
                <a:r>
                  <a:rPr lang="fr-FR" sz="2000" b="1" baseline="30000" dirty="0" smtClean="0">
                    <a:solidFill>
                      <a:srgbClr val="0000FF"/>
                    </a:solidFill>
                    <a:effectLst>
                      <a:outerShdw blurRad="38100" dist="38100" dir="2700000" algn="tl">
                        <a:srgbClr val="000000">
                          <a:alpha val="43137"/>
                        </a:srgbClr>
                      </a:outerShdw>
                    </a:effectLst>
                  </a:rPr>
                  <a:t>4+</a:t>
                </a:r>
                <a:r>
                  <a:rPr lang="fr-FR" sz="2000" dirty="0" smtClean="0">
                    <a:solidFill>
                      <a:schemeClr val="tx1"/>
                    </a:solidFill>
                  </a:rPr>
                  <a:t> et </a:t>
                </a:r>
                <a:r>
                  <a:rPr lang="fr-FR" sz="2000" b="1" baseline="30000" dirty="0" smtClean="0">
                    <a:solidFill>
                      <a:srgbClr val="FF0000"/>
                    </a:solidFill>
                    <a:effectLst>
                      <a:outerShdw blurRad="38100" dist="38100" dir="2700000" algn="tl">
                        <a:srgbClr val="000000">
                          <a:alpha val="43137"/>
                        </a:srgbClr>
                      </a:outerShdw>
                    </a:effectLst>
                  </a:rPr>
                  <a:t>235</a:t>
                </a:r>
                <a:r>
                  <a:rPr lang="fr-FR" sz="2000" b="1" dirty="0" smtClean="0">
                    <a:solidFill>
                      <a:srgbClr val="FF0000"/>
                    </a:solidFill>
                    <a:effectLst>
                      <a:outerShdw blurRad="38100" dist="38100" dir="2700000" algn="tl">
                        <a:srgbClr val="000000">
                          <a:alpha val="43137"/>
                        </a:srgbClr>
                      </a:outerShdw>
                    </a:effectLst>
                  </a:rPr>
                  <a:t>U</a:t>
                </a:r>
                <a:r>
                  <a:rPr lang="fr-FR" sz="2000" dirty="0" smtClean="0">
                    <a:solidFill>
                      <a:schemeClr val="tx1"/>
                    </a:solidFill>
                  </a:rPr>
                  <a:t> plutôt dans </a:t>
                </a:r>
                <a:r>
                  <a:rPr lang="fr-FR" sz="2000" b="1" dirty="0" smtClean="0">
                    <a:solidFill>
                      <a:srgbClr val="FF0000"/>
                    </a:solidFill>
                    <a:effectLst>
                      <a:outerShdw blurRad="38100" dist="38100" dir="2700000" algn="tl">
                        <a:srgbClr val="000000">
                          <a:alpha val="43137"/>
                        </a:srgbClr>
                      </a:outerShdw>
                    </a:effectLst>
                  </a:rPr>
                  <a:t>UO</a:t>
                </a:r>
                <a:r>
                  <a:rPr lang="fr-FR" sz="2000" b="1" baseline="-25000" dirty="0" smtClean="0">
                    <a:solidFill>
                      <a:srgbClr val="FF0000"/>
                    </a:solidFill>
                    <a:effectLst>
                      <a:outerShdw blurRad="38100" dist="38100" dir="2700000" algn="tl">
                        <a:srgbClr val="000000">
                          <a:alpha val="43137"/>
                        </a:srgbClr>
                      </a:outerShdw>
                    </a:effectLst>
                  </a:rPr>
                  <a:t>2</a:t>
                </a:r>
                <a:r>
                  <a:rPr lang="fr-FR" sz="2000" b="1" baseline="30000" dirty="0" smtClean="0">
                    <a:solidFill>
                      <a:srgbClr val="FF0000"/>
                    </a:solidFill>
                    <a:effectLst>
                      <a:outerShdw blurRad="38100" dist="38100" dir="2700000" algn="tl">
                        <a:srgbClr val="000000">
                          <a:alpha val="43137"/>
                        </a:srgbClr>
                      </a:outerShdw>
                    </a:effectLst>
                  </a:rPr>
                  <a:t>2+</a:t>
                </a:r>
                <a:endParaRPr lang="fr-FR" sz="2000" dirty="0" smtClean="0">
                  <a:solidFill>
                    <a:schemeClr val="tx1"/>
                  </a:solidFill>
                </a:endParaRPr>
              </a:p>
              <a:p>
                <a:pPr>
                  <a:buFont typeface="Arial" panose="020B0604020202020204" pitchFamily="34" charset="0"/>
                  <a:buChar char="•"/>
                </a:pPr>
                <a:endParaRPr lang="fr-FR" sz="2000" dirty="0">
                  <a:solidFill>
                    <a:schemeClr val="tx1"/>
                  </a:solidFill>
                </a:endParaRPr>
              </a:p>
              <a:p>
                <a:pPr>
                  <a:buFont typeface="Arial" panose="020B0604020202020204" pitchFamily="34" charset="0"/>
                  <a:buChar char="•"/>
                </a:pPr>
                <a:endParaRPr lang="fr-FR" sz="2000" dirty="0" smtClean="0">
                  <a:solidFill>
                    <a:schemeClr val="tx1"/>
                  </a:solidFill>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1">
                <a:blip r:embed="rId2"/>
                <a:stretch>
                  <a:fillRect l="-1866" r="-1343"/>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57</a:t>
            </a:fld>
            <a:endParaRPr lang="fr-FR" dirty="0"/>
          </a:p>
        </p:txBody>
      </p:sp>
    </p:spTree>
    <p:extLst>
      <p:ext uri="{BB962C8B-B14F-4D97-AF65-F5344CB8AC3E}">
        <p14:creationId xmlns:p14="http://schemas.microsoft.com/office/powerpoint/2010/main" val="3230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Métabolisation U dans les cellules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58</a:t>
            </a:fld>
            <a:endParaRPr lang="fr-FR" dirty="0"/>
          </a:p>
        </p:txBody>
      </p:sp>
      <p:pic>
        <p:nvPicPr>
          <p:cNvPr id="1013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 y="1280563"/>
            <a:ext cx="4519277" cy="247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1034" y="1109113"/>
            <a:ext cx="3598791" cy="332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0" y="6429286"/>
            <a:ext cx="6524625" cy="415498"/>
          </a:xfrm>
          <a:prstGeom prst="rect">
            <a:avLst/>
          </a:prstGeom>
          <a:noFill/>
        </p:spPr>
        <p:txBody>
          <a:bodyPr wrap="square" rtlCol="0">
            <a:spAutoFit/>
          </a:bodyPr>
          <a:lstStyle/>
          <a:p>
            <a:r>
              <a:rPr lang="fr-FR" sz="1050" dirty="0" err="1">
                <a:effectLst>
                  <a:outerShdw blurRad="38100" dist="38100" dir="2700000" algn="tl">
                    <a:srgbClr val="000000">
                      <a:alpha val="43137"/>
                    </a:srgbClr>
                  </a:outerShdw>
                </a:effectLst>
                <a:latin typeface="Cambria" panose="02040503050406030204" pitchFamily="18" charset="0"/>
              </a:rPr>
              <a:t>Paredes</a:t>
            </a:r>
            <a:r>
              <a:rPr lang="fr-FR" sz="1050" dirty="0">
                <a:effectLst>
                  <a:outerShdw blurRad="38100" dist="38100" dir="2700000" algn="tl">
                    <a:srgbClr val="000000">
                      <a:alpha val="43137"/>
                    </a:srgbClr>
                  </a:outerShdw>
                </a:effectLst>
                <a:latin typeface="Cambria" panose="02040503050406030204" pitchFamily="18" charset="0"/>
              </a:rPr>
              <a:t>, E.; </a:t>
            </a:r>
            <a:r>
              <a:rPr lang="fr-FR" sz="1050" dirty="0" err="1">
                <a:effectLst>
                  <a:outerShdw blurRad="38100" dist="38100" dir="2700000" algn="tl">
                    <a:srgbClr val="000000">
                      <a:alpha val="43137"/>
                    </a:srgbClr>
                  </a:outerShdw>
                </a:effectLst>
                <a:latin typeface="Cambria" panose="02040503050406030204" pitchFamily="18" charset="0"/>
              </a:rPr>
              <a:t>Avazeri</a:t>
            </a:r>
            <a:r>
              <a:rPr lang="fr-FR" sz="1050" dirty="0">
                <a:effectLst>
                  <a:outerShdw blurRad="38100" dist="38100" dir="2700000" algn="tl">
                    <a:srgbClr val="000000">
                      <a:alpha val="43137"/>
                    </a:srgbClr>
                  </a:outerShdw>
                </a:effectLst>
                <a:latin typeface="Cambria" panose="02040503050406030204" pitchFamily="18" charset="0"/>
              </a:rPr>
              <a:t>, E.; Malard, V.; </a:t>
            </a:r>
            <a:r>
              <a:rPr lang="fr-FR" sz="1050" dirty="0" err="1">
                <a:effectLst>
                  <a:outerShdw blurRad="38100" dist="38100" dir="2700000" algn="tl">
                    <a:srgbClr val="000000">
                      <a:alpha val="43137"/>
                    </a:srgbClr>
                  </a:outerShdw>
                </a:effectLst>
                <a:latin typeface="Cambria" panose="02040503050406030204" pitchFamily="18" charset="0"/>
              </a:rPr>
              <a:t>Vidaud</a:t>
            </a:r>
            <a:r>
              <a:rPr lang="fr-FR" sz="1050" dirty="0">
                <a:effectLst>
                  <a:outerShdw blurRad="38100" dist="38100" dir="2700000" algn="tl">
                    <a:srgbClr val="000000">
                      <a:alpha val="43137"/>
                    </a:srgbClr>
                  </a:outerShdw>
                </a:effectLst>
                <a:latin typeface="Cambria" panose="02040503050406030204" pitchFamily="18" charset="0"/>
              </a:rPr>
              <a:t>, C.; </a:t>
            </a:r>
            <a:r>
              <a:rPr lang="fr-FR" sz="1050" dirty="0" err="1">
                <a:effectLst>
                  <a:outerShdw blurRad="38100" dist="38100" dir="2700000" algn="tl">
                    <a:srgbClr val="000000">
                      <a:alpha val="43137"/>
                    </a:srgbClr>
                  </a:outerShdw>
                </a:effectLst>
                <a:latin typeface="Cambria" panose="02040503050406030204" pitchFamily="18" charset="0"/>
              </a:rPr>
              <a:t>Reiller</a:t>
            </a:r>
            <a:r>
              <a:rPr lang="fr-FR" sz="1050" dirty="0">
                <a:effectLst>
                  <a:outerShdw blurRad="38100" dist="38100" dir="2700000" algn="tl">
                    <a:srgbClr val="000000">
                      <a:alpha val="43137"/>
                    </a:srgbClr>
                  </a:outerShdw>
                </a:effectLst>
                <a:latin typeface="Cambria" panose="02040503050406030204" pitchFamily="18" charset="0"/>
              </a:rPr>
              <a:t>, P. E.; Ortega, R.; </a:t>
            </a:r>
            <a:r>
              <a:rPr lang="fr-FR" sz="1050" dirty="0" err="1">
                <a:effectLst>
                  <a:outerShdw blurRad="38100" dist="38100" dir="2700000" algn="tl">
                    <a:srgbClr val="000000">
                      <a:alpha val="43137"/>
                    </a:srgbClr>
                  </a:outerShdw>
                </a:effectLst>
                <a:latin typeface="Cambria" panose="02040503050406030204" pitchFamily="18" charset="0"/>
              </a:rPr>
              <a:t>Nonell</a:t>
            </a:r>
            <a:r>
              <a:rPr lang="fr-FR" sz="1050" dirty="0">
                <a:effectLst>
                  <a:outerShdw blurRad="38100" dist="38100" dir="2700000" algn="tl">
                    <a:srgbClr val="000000">
                      <a:alpha val="43137"/>
                    </a:srgbClr>
                  </a:outerShdw>
                </a:effectLst>
                <a:latin typeface="Cambria" panose="02040503050406030204" pitchFamily="18" charset="0"/>
              </a:rPr>
              <a:t>, A.; Isnard, H.; Chartier, F.; Bresson, C. </a:t>
            </a:r>
            <a:r>
              <a:rPr lang="fr-FR" sz="1050" i="1" dirty="0">
                <a:effectLst>
                  <a:outerShdw blurRad="38100" dist="38100" dir="2700000" algn="tl">
                    <a:srgbClr val="000000">
                      <a:alpha val="43137"/>
                    </a:srgbClr>
                  </a:outerShdw>
                </a:effectLst>
                <a:latin typeface="Cambria" panose="02040503050406030204" pitchFamily="18" charset="0"/>
              </a:rPr>
              <a:t>Proc. </a:t>
            </a:r>
            <a:r>
              <a:rPr lang="fr-FR" sz="1050" i="1" dirty="0" err="1">
                <a:effectLst>
                  <a:outerShdw blurRad="38100" dist="38100" dir="2700000" algn="tl">
                    <a:srgbClr val="000000">
                      <a:alpha val="43137"/>
                    </a:srgbClr>
                  </a:outerShdw>
                </a:effectLst>
                <a:latin typeface="Cambria" panose="02040503050406030204" pitchFamily="18" charset="0"/>
              </a:rPr>
              <a:t>Natl</a:t>
            </a:r>
            <a:r>
              <a:rPr lang="fr-FR" sz="1050" i="1" dirty="0">
                <a:effectLst>
                  <a:outerShdw blurRad="38100" dist="38100" dir="2700000" algn="tl">
                    <a:srgbClr val="000000">
                      <a:alpha val="43137"/>
                    </a:srgbClr>
                  </a:outerShdw>
                </a:effectLst>
                <a:latin typeface="Cambria" panose="02040503050406030204" pitchFamily="18" charset="0"/>
              </a:rPr>
              <a:t>. Acad. </a:t>
            </a:r>
            <a:r>
              <a:rPr lang="fr-FR" sz="1050" i="1" dirty="0" err="1">
                <a:effectLst>
                  <a:outerShdw blurRad="38100" dist="38100" dir="2700000" algn="tl">
                    <a:srgbClr val="000000">
                      <a:alpha val="43137"/>
                    </a:srgbClr>
                  </a:outerShdw>
                </a:effectLst>
                <a:latin typeface="Cambria" panose="02040503050406030204" pitchFamily="18" charset="0"/>
              </a:rPr>
              <a:t>Sci</a:t>
            </a:r>
            <a:r>
              <a:rPr lang="fr-FR" sz="1050" i="1" dirty="0">
                <a:effectLst>
                  <a:outerShdw blurRad="38100" dist="38100" dir="2700000" algn="tl">
                    <a:srgbClr val="000000">
                      <a:alpha val="43137"/>
                    </a:srgbClr>
                  </a:outerShdw>
                </a:effectLst>
                <a:latin typeface="Cambria" panose="02040503050406030204" pitchFamily="18" charset="0"/>
              </a:rPr>
              <a:t>. U.S.A.</a:t>
            </a:r>
            <a:r>
              <a:rPr lang="fr-FR" sz="1050" dirty="0">
                <a:effectLst>
                  <a:outerShdw blurRad="38100" dist="38100" dir="2700000" algn="tl">
                    <a:srgbClr val="000000">
                      <a:alpha val="43137"/>
                    </a:srgbClr>
                  </a:outerShdw>
                </a:effectLst>
                <a:latin typeface="Cambria" panose="02040503050406030204" pitchFamily="18" charset="0"/>
              </a:rPr>
              <a:t> </a:t>
            </a:r>
            <a:r>
              <a:rPr lang="fr-FR" sz="1050" b="1" dirty="0">
                <a:effectLst>
                  <a:outerShdw blurRad="38100" dist="38100" dir="2700000" algn="tl">
                    <a:srgbClr val="000000">
                      <a:alpha val="43137"/>
                    </a:srgbClr>
                  </a:outerShdw>
                </a:effectLst>
                <a:latin typeface="Cambria" panose="02040503050406030204" pitchFamily="18" charset="0"/>
              </a:rPr>
              <a:t>2016</a:t>
            </a:r>
            <a:r>
              <a:rPr lang="fr-FR" sz="1050" dirty="0">
                <a:effectLst>
                  <a:outerShdw blurRad="38100" dist="38100" dir="2700000" algn="tl">
                    <a:srgbClr val="000000">
                      <a:alpha val="43137"/>
                    </a:srgbClr>
                  </a:outerShdw>
                </a:effectLst>
                <a:latin typeface="Cambria" panose="02040503050406030204" pitchFamily="18" charset="0"/>
              </a:rPr>
              <a:t>, </a:t>
            </a:r>
            <a:r>
              <a:rPr lang="fr-FR" sz="1050" i="1" dirty="0">
                <a:effectLst>
                  <a:outerShdw blurRad="38100" dist="38100" dir="2700000" algn="tl">
                    <a:srgbClr val="000000">
                      <a:alpha val="43137"/>
                    </a:srgbClr>
                  </a:outerShdw>
                </a:effectLst>
                <a:latin typeface="Cambria" panose="02040503050406030204" pitchFamily="18" charset="0"/>
              </a:rPr>
              <a:t>113</a:t>
            </a:r>
            <a:r>
              <a:rPr lang="fr-FR" sz="1050" dirty="0">
                <a:effectLst>
                  <a:outerShdw blurRad="38100" dist="38100" dir="2700000" algn="tl">
                    <a:srgbClr val="000000">
                      <a:alpha val="43137"/>
                    </a:srgbClr>
                  </a:outerShdw>
                </a:effectLst>
                <a:latin typeface="Cambria" panose="02040503050406030204" pitchFamily="18" charset="0"/>
              </a:rPr>
              <a:t>, 14007</a:t>
            </a:r>
          </a:p>
        </p:txBody>
      </p:sp>
      <p:sp>
        <p:nvSpPr>
          <p:cNvPr id="8" name="ZoneTexte 7"/>
          <p:cNvSpPr txBox="1"/>
          <p:nvPr/>
        </p:nvSpPr>
        <p:spPr>
          <a:xfrm>
            <a:off x="358774" y="4188351"/>
            <a:ext cx="8401051" cy="2246769"/>
          </a:xfrm>
          <a:prstGeom prst="rect">
            <a:avLst/>
          </a:prstGeom>
          <a:noFill/>
        </p:spPr>
        <p:txBody>
          <a:bodyPr wrap="square" rtlCol="0">
            <a:spAutoFit/>
          </a:bodyPr>
          <a:lstStyle/>
          <a:p>
            <a:r>
              <a:rPr lang="fr-FR" sz="2000" dirty="0" smtClean="0"/>
              <a:t>2 hypothèses :</a:t>
            </a:r>
          </a:p>
          <a:p>
            <a:pPr marL="342900" indent="-342900">
              <a:buFont typeface="+mj-lt"/>
              <a:buAutoNum type="arabicPeriod"/>
            </a:pPr>
            <a:r>
              <a:rPr lang="fr-FR" sz="2000" i="1" dirty="0" smtClean="0">
                <a:solidFill>
                  <a:srgbClr val="0000FF"/>
                </a:solidFill>
                <a:effectLst>
                  <a:outerShdw blurRad="38100" dist="38100" dir="2700000" algn="tl">
                    <a:srgbClr val="000000">
                      <a:alpha val="43137"/>
                    </a:srgbClr>
                  </a:outerShdw>
                </a:effectLst>
                <a:latin typeface="Cambria" panose="02040503050406030204" pitchFamily="18" charset="0"/>
              </a:rPr>
              <a:t>Fractionnement dépendant de la masse : </a:t>
            </a:r>
            <a:r>
              <a:rPr lang="fr-FR" sz="2000" i="1" dirty="0" smtClean="0">
                <a:effectLst>
                  <a:outerShdw blurRad="38100" dist="38100" dir="2700000" algn="tl">
                    <a:srgbClr val="000000">
                      <a:alpha val="43137"/>
                    </a:srgbClr>
                  </a:outerShdw>
                </a:effectLst>
                <a:latin typeface="Cambria" panose="02040503050406030204" pitchFamily="18" charset="0"/>
              </a:rPr>
              <a:t>fractionnement isotopique cinétique ( </a:t>
            </a:r>
            <a:r>
              <a:rPr lang="fr-FR" sz="2000" i="1" baseline="30000" dirty="0" smtClean="0">
                <a:effectLst>
                  <a:outerShdw blurRad="38100" dist="38100" dir="2700000" algn="tl">
                    <a:srgbClr val="000000">
                      <a:alpha val="43137"/>
                    </a:srgbClr>
                  </a:outerShdw>
                </a:effectLst>
                <a:latin typeface="Cambria" panose="02040503050406030204" pitchFamily="18" charset="0"/>
              </a:rPr>
              <a:t>235</a:t>
            </a:r>
            <a:r>
              <a:rPr lang="fr-FR" sz="2000" i="1" dirty="0" smtClean="0">
                <a:effectLst>
                  <a:outerShdw blurRad="38100" dist="38100" dir="2700000" algn="tl">
                    <a:srgbClr val="000000">
                      <a:alpha val="43137"/>
                    </a:srgbClr>
                  </a:outerShdw>
                </a:effectLst>
                <a:latin typeface="Cambria" panose="02040503050406030204" pitchFamily="18" charset="0"/>
              </a:rPr>
              <a:t>U diffuse et réagit plus rapidement donc appauvrissement en </a:t>
            </a:r>
            <a:r>
              <a:rPr lang="fr-FR" sz="2000" i="1" baseline="30000" dirty="0" smtClean="0">
                <a:effectLst>
                  <a:outerShdw blurRad="38100" dist="38100" dir="2700000" algn="tl">
                    <a:srgbClr val="000000">
                      <a:alpha val="43137"/>
                    </a:srgbClr>
                  </a:outerShdw>
                </a:effectLst>
                <a:latin typeface="Cambria" panose="02040503050406030204" pitchFamily="18" charset="0"/>
              </a:rPr>
              <a:t>238</a:t>
            </a:r>
            <a:r>
              <a:rPr lang="fr-FR" sz="2000" i="1" dirty="0" smtClean="0">
                <a:effectLst>
                  <a:outerShdw blurRad="38100" dist="38100" dir="2700000" algn="tl">
                    <a:srgbClr val="000000">
                      <a:alpha val="43137"/>
                    </a:srgbClr>
                  </a:outerShdw>
                </a:effectLst>
                <a:latin typeface="Cambria" panose="02040503050406030204" pitchFamily="18" charset="0"/>
              </a:rPr>
              <a:t>U)</a:t>
            </a:r>
          </a:p>
          <a:p>
            <a:pPr marL="342900" indent="-342900">
              <a:buFont typeface="+mj-lt"/>
              <a:buAutoNum type="arabicPeriod"/>
            </a:pPr>
            <a:r>
              <a:rPr lang="fr-FR" sz="2000" i="1" dirty="0" smtClean="0">
                <a:solidFill>
                  <a:srgbClr val="FF0000"/>
                </a:solidFill>
                <a:effectLst>
                  <a:outerShdw blurRad="38100" dist="38100" dir="2700000" algn="tl">
                    <a:srgbClr val="000000">
                      <a:alpha val="43137"/>
                    </a:srgbClr>
                  </a:outerShdw>
                </a:effectLst>
                <a:latin typeface="Cambria" panose="02040503050406030204" pitchFamily="18" charset="0"/>
              </a:rPr>
              <a:t>Fractionnement indépendant de la masse :</a:t>
            </a:r>
            <a:r>
              <a:rPr lang="fr-FR" sz="2000" i="1" dirty="0" smtClean="0">
                <a:effectLst>
                  <a:outerShdw blurRad="38100" dist="38100" dir="2700000" algn="tl">
                    <a:srgbClr val="000000">
                      <a:alpha val="43137"/>
                    </a:srgbClr>
                  </a:outerShdw>
                </a:effectLst>
                <a:latin typeface="Cambria" panose="02040503050406030204" pitchFamily="18" charset="0"/>
              </a:rPr>
              <a:t> mécanisme NFS (</a:t>
            </a:r>
            <a:r>
              <a:rPr lang="fr-FR" sz="2000" i="1" baseline="30000" dirty="0" smtClean="0">
                <a:effectLst>
                  <a:outerShdw blurRad="38100" dist="38100" dir="2700000" algn="tl">
                    <a:srgbClr val="000000">
                      <a:alpha val="43137"/>
                    </a:srgbClr>
                  </a:outerShdw>
                </a:effectLst>
                <a:latin typeface="Cambria" panose="02040503050406030204" pitchFamily="18" charset="0"/>
              </a:rPr>
              <a:t>235</a:t>
            </a:r>
            <a:r>
              <a:rPr lang="fr-FR" sz="2000" i="1" dirty="0" smtClean="0">
                <a:effectLst>
                  <a:outerShdw blurRad="38100" dist="38100" dir="2700000" algn="tl">
                    <a:srgbClr val="000000">
                      <a:alpha val="43137"/>
                    </a:srgbClr>
                  </a:outerShdw>
                </a:effectLst>
                <a:latin typeface="Cambria" panose="02040503050406030204" pitchFamily="18" charset="0"/>
              </a:rPr>
              <a:t>U se lie préférentiellement aux espèces chimiques présentant une plus grande densité électronique au voisinage de son noyau)</a:t>
            </a:r>
            <a:endParaRPr lang="fr-FR" sz="2000" i="1" dirty="0">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23817551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Fractionnement dépendant (</a:t>
            </a:r>
            <a:r>
              <a:rPr lang="fr-FR" dirty="0" err="1" smtClean="0"/>
              <a:t>fdm</a:t>
            </a:r>
            <a:r>
              <a:rPr lang="fr-FR" dirty="0" smtClean="0"/>
              <a:t>) &amp; indépendant de la masse (</a:t>
            </a:r>
            <a:r>
              <a:rPr lang="fr-FR" dirty="0" err="1" smtClean="0"/>
              <a:t>fim</a:t>
            </a:r>
            <a:r>
              <a:rPr lang="fr-FR" dirty="0" smtClean="0"/>
              <a:t>)</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lstStyle/>
              <a:p>
                <a:pPr>
                  <a:buFont typeface="Arial" panose="020B0604020202020204" pitchFamily="34" charset="0"/>
                  <a:buChar char="•"/>
                </a:pPr>
                <a:r>
                  <a:rPr lang="fr-FR" dirty="0" smtClean="0">
                    <a:solidFill>
                      <a:schemeClr val="tx1"/>
                    </a:solidFill>
                  </a:rPr>
                  <a:t>FDM est l’effet dominant pour les éléments légers</a:t>
                </a:r>
              </a:p>
              <a:p>
                <a:pPr>
                  <a:buFont typeface="Arial" panose="020B0604020202020204" pitchFamily="34" charset="0"/>
                  <a:buChar char="•"/>
                </a:pPr>
                <a:r>
                  <a:rPr lang="fr-FR" dirty="0" smtClean="0">
                    <a:solidFill>
                      <a:schemeClr val="tx1"/>
                    </a:solidFill>
                  </a:rPr>
                  <a:t>FIM est dominant pour les éléments lourds</a:t>
                </a:r>
              </a:p>
              <a:p>
                <a:pPr>
                  <a:buFont typeface="Arial" panose="020B0604020202020204" pitchFamily="34" charset="0"/>
                  <a:buChar char="•"/>
                </a:pPr>
                <a:r>
                  <a:rPr lang="fr-FR" dirty="0" smtClean="0">
                    <a:solidFill>
                      <a:schemeClr val="tx1"/>
                    </a:solidFill>
                  </a:rPr>
                  <a:t>FIM s’oppose à FDM (fractionnement inversé)</a:t>
                </a:r>
              </a:p>
              <a:p>
                <a:pPr>
                  <a:buFont typeface="Arial" panose="020B0604020202020204" pitchFamily="34" charset="0"/>
                  <a:buChar char="•"/>
                </a:pPr>
                <a:r>
                  <a:rPr lang="fr-FR" dirty="0" smtClean="0">
                    <a:solidFill>
                      <a:schemeClr val="tx1"/>
                    </a:solidFill>
                  </a:rPr>
                  <a:t>FDM décroît en </a:t>
                </a:r>
                <a14:m>
                  <m:oMath xmlns:m="http://schemas.openxmlformats.org/officeDocument/2006/math">
                    <m:f>
                      <m:fPr>
                        <m:type m:val="skw"/>
                        <m:ctrlPr>
                          <a:rPr lang="fr-FR" i="1" smtClean="0">
                            <a:solidFill>
                              <a:schemeClr val="tx1"/>
                            </a:solidFill>
                            <a:latin typeface="Cambria Math" panose="02040503050406030204" pitchFamily="18" charset="0"/>
                          </a:rPr>
                        </m:ctrlPr>
                      </m:fPr>
                      <m:num>
                        <m:r>
                          <a:rPr lang="fr-FR" b="0" i="1" smtClean="0">
                            <a:solidFill>
                              <a:schemeClr val="tx1"/>
                            </a:solidFill>
                            <a:latin typeface="Cambria Math"/>
                          </a:rPr>
                          <m:t>1</m:t>
                        </m:r>
                      </m:num>
                      <m:den>
                        <m:sSup>
                          <m:sSupPr>
                            <m:ctrlPr>
                              <a:rPr lang="fr-FR" i="1" smtClean="0">
                                <a:solidFill>
                                  <a:schemeClr val="tx1"/>
                                </a:solidFill>
                                <a:latin typeface="Cambria Math" panose="02040503050406030204" pitchFamily="18" charset="0"/>
                              </a:rPr>
                            </m:ctrlPr>
                          </m:sSupPr>
                          <m:e>
                            <m:r>
                              <a:rPr lang="fr-FR" b="0" i="1" smtClean="0">
                                <a:solidFill>
                                  <a:schemeClr val="tx1"/>
                                </a:solidFill>
                                <a:latin typeface="Cambria Math"/>
                              </a:rPr>
                              <m:t>𝑇</m:t>
                            </m:r>
                          </m:e>
                          <m:sup>
                            <m:r>
                              <a:rPr lang="fr-FR" b="0" i="1" smtClean="0">
                                <a:solidFill>
                                  <a:schemeClr val="tx1"/>
                                </a:solidFill>
                                <a:latin typeface="Cambria Math"/>
                              </a:rPr>
                              <m:t>2</m:t>
                            </m:r>
                          </m:sup>
                        </m:sSup>
                      </m:den>
                    </m:f>
                  </m:oMath>
                </a14:m>
                <a:endParaRPr lang="fr-FR" dirty="0" smtClean="0">
                  <a:solidFill>
                    <a:schemeClr val="tx1"/>
                  </a:solidFill>
                </a:endParaRPr>
              </a:p>
              <a:p>
                <a:pPr>
                  <a:buFont typeface="Arial" panose="020B0604020202020204" pitchFamily="34" charset="0"/>
                  <a:buChar char="•"/>
                </a:pPr>
                <a:r>
                  <a:rPr lang="fr-FR" dirty="0" smtClean="0">
                    <a:solidFill>
                      <a:schemeClr val="tx1"/>
                    </a:solidFill>
                  </a:rPr>
                  <a:t>FIM décroît en </a:t>
                </a:r>
                <a14:m>
                  <m:oMath xmlns:m="http://schemas.openxmlformats.org/officeDocument/2006/math">
                    <m:f>
                      <m:fPr>
                        <m:type m:val="skw"/>
                        <m:ctrlPr>
                          <a:rPr lang="fr-FR" i="1" smtClean="0">
                            <a:solidFill>
                              <a:schemeClr val="tx1"/>
                            </a:solidFill>
                            <a:latin typeface="Cambria Math" panose="02040503050406030204" pitchFamily="18" charset="0"/>
                          </a:rPr>
                        </m:ctrlPr>
                      </m:fPr>
                      <m:num>
                        <m:r>
                          <a:rPr lang="fr-FR" b="0" i="1" smtClean="0">
                            <a:solidFill>
                              <a:schemeClr val="tx1"/>
                            </a:solidFill>
                            <a:latin typeface="Cambria Math"/>
                          </a:rPr>
                          <m:t>1</m:t>
                        </m:r>
                      </m:num>
                      <m:den>
                        <m:r>
                          <a:rPr lang="fr-FR" b="0" i="1" smtClean="0">
                            <a:solidFill>
                              <a:schemeClr val="tx1"/>
                            </a:solidFill>
                            <a:latin typeface="Cambria Math"/>
                          </a:rPr>
                          <m:t>𝑇</m:t>
                        </m:r>
                      </m:den>
                    </m:f>
                  </m:oMath>
                </a14:m>
                <a:endParaRPr lang="fr-FR" dirty="0">
                  <a:solidFill>
                    <a:schemeClr val="tx1"/>
                  </a:solidFill>
                </a:endParaRPr>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1">
                <a:blip r:embed="rId2"/>
                <a:stretch>
                  <a:fillRect l="-2313" t="-1963"/>
                </a:stretch>
              </a:blipFill>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59</a:t>
            </a:fld>
            <a:endParaRPr lang="fr-FR" dirty="0"/>
          </a:p>
        </p:txBody>
      </p:sp>
    </p:spTree>
    <p:extLst>
      <p:ext uri="{BB962C8B-B14F-4D97-AF65-F5344CB8AC3E}">
        <p14:creationId xmlns:p14="http://schemas.microsoft.com/office/powerpoint/2010/main" val="1194050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smtClean="0"/>
              <a:t>Variation du Poids atomique du t</a:t>
            </a:r>
            <a:r>
              <a:rPr lang="fr-FR" sz="2400" cap="none" dirty="0" smtClean="0"/>
              <a:t>h</a:t>
            </a:r>
            <a:endParaRPr lang="fr-FR" sz="2400" cap="none"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6</a:t>
            </a:fld>
            <a:endParaRPr lang="fr-FR"/>
          </a:p>
        </p:txBody>
      </p:sp>
      <p:graphicFrame>
        <p:nvGraphicFramePr>
          <p:cNvPr id="3" name="Objet 2"/>
          <p:cNvGraphicFramePr>
            <a:graphicFrameLocks noChangeAspect="1"/>
          </p:cNvGraphicFramePr>
          <p:nvPr>
            <p:extLst>
              <p:ext uri="{D42A27DB-BD31-4B8C-83A1-F6EECF244321}">
                <p14:modId xmlns:p14="http://schemas.microsoft.com/office/powerpoint/2010/main" val="1001127447"/>
              </p:ext>
            </p:extLst>
          </p:nvPr>
        </p:nvGraphicFramePr>
        <p:xfrm>
          <a:off x="563274" y="828732"/>
          <a:ext cx="8264842" cy="5841225"/>
        </p:xfrm>
        <a:graphic>
          <a:graphicData uri="http://schemas.openxmlformats.org/presentationml/2006/ole">
            <mc:AlternateContent xmlns:mc="http://schemas.openxmlformats.org/markup-compatibility/2006">
              <mc:Choice xmlns:v="urn:schemas-microsoft-com:vml" Requires="v">
                <p:oleObj spid="_x0000_s96415" name="Graph" r:id="rId3" imgW="4276800" imgH="3022560" progId="Origin50.Graph">
                  <p:embed/>
                </p:oleObj>
              </mc:Choice>
              <mc:Fallback>
                <p:oleObj name="Graph" r:id="rId3" imgW="4276800" imgH="3022560" progId="Origin50.Graph">
                  <p:embed/>
                  <p:pic>
                    <p:nvPicPr>
                      <p:cNvPr id="0" name=""/>
                      <p:cNvPicPr/>
                      <p:nvPr/>
                    </p:nvPicPr>
                    <p:blipFill>
                      <a:blip r:embed="rId4"/>
                      <a:stretch>
                        <a:fillRect/>
                      </a:stretch>
                    </p:blipFill>
                    <p:spPr>
                      <a:xfrm>
                        <a:off x="563274" y="828732"/>
                        <a:ext cx="8264842" cy="5841225"/>
                      </a:xfrm>
                      <a:prstGeom prst="rect">
                        <a:avLst/>
                      </a:prstGeom>
                    </p:spPr>
                  </p:pic>
                </p:oleObj>
              </mc:Fallback>
            </mc:AlternateContent>
          </a:graphicData>
        </a:graphic>
      </p:graphicFrame>
    </p:spTree>
    <p:extLst>
      <p:ext uri="{BB962C8B-B14F-4D97-AF65-F5344CB8AC3E}">
        <p14:creationId xmlns:p14="http://schemas.microsoft.com/office/powerpoint/2010/main" val="30136106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bibliographie</a:t>
            </a:r>
            <a:endParaRPr lang="fr-FR" dirty="0"/>
          </a:p>
        </p:txBody>
      </p:sp>
      <p:sp>
        <p:nvSpPr>
          <p:cNvPr id="3" name="Espace réservé du contenu 2"/>
          <p:cNvSpPr>
            <a:spLocks noGrp="1"/>
          </p:cNvSpPr>
          <p:nvPr>
            <p:ph idx="1"/>
          </p:nvPr>
        </p:nvSpPr>
        <p:spPr/>
        <p:txBody>
          <a:bodyPr/>
          <a:lstStyle/>
          <a:p>
            <a:pPr>
              <a:spcBef>
                <a:spcPts val="600"/>
              </a:spcBef>
              <a:spcAft>
                <a:spcPts val="600"/>
              </a:spcAft>
              <a:buFont typeface="Arial" panose="020B0604020202020204" pitchFamily="34" charset="0"/>
              <a:buChar char="•"/>
            </a:pPr>
            <a:r>
              <a:rPr lang="fr-FR" sz="2000" i="1" dirty="0" err="1">
                <a:solidFill>
                  <a:schemeClr val="tx1"/>
                </a:solidFill>
                <a:latin typeface="Cambria" panose="02040503050406030204" pitchFamily="18" charset="0"/>
              </a:rPr>
              <a:t>Haïssinsky</a:t>
            </a:r>
            <a:r>
              <a:rPr lang="fr-FR" sz="2000" i="1" dirty="0">
                <a:solidFill>
                  <a:schemeClr val="tx1"/>
                </a:solidFill>
                <a:latin typeface="Cambria" panose="02040503050406030204" pitchFamily="18" charset="0"/>
              </a:rPr>
              <a:t>, M. La Chimie Nucléaire et Ses Applications; Masson et Cie: Paris, 1957.</a:t>
            </a:r>
          </a:p>
          <a:p>
            <a:pPr>
              <a:spcBef>
                <a:spcPts val="600"/>
              </a:spcBef>
              <a:spcAft>
                <a:spcPts val="600"/>
              </a:spcAft>
              <a:buFont typeface="Arial" panose="020B0604020202020204" pitchFamily="34" charset="0"/>
              <a:buChar char="•"/>
            </a:pPr>
            <a:r>
              <a:rPr lang="fr-FR" sz="2000" i="1" dirty="0" smtClean="0">
                <a:solidFill>
                  <a:schemeClr val="tx1"/>
                </a:solidFill>
                <a:latin typeface="Cambria" panose="02040503050406030204" pitchFamily="18" charset="0"/>
              </a:rPr>
              <a:t>Konya J., Nagy N.M., </a:t>
            </a:r>
            <a:r>
              <a:rPr lang="fr-FR" sz="2000" i="1" dirty="0" err="1" smtClean="0">
                <a:solidFill>
                  <a:schemeClr val="tx1"/>
                </a:solidFill>
                <a:latin typeface="Cambria" panose="02040503050406030204" pitchFamily="18" charset="0"/>
              </a:rPr>
              <a:t>Nuclear</a:t>
            </a:r>
            <a:r>
              <a:rPr lang="fr-FR" sz="2000" i="1" dirty="0" smtClean="0">
                <a:solidFill>
                  <a:schemeClr val="tx1"/>
                </a:solidFill>
                <a:latin typeface="Cambria" panose="02040503050406030204" pitchFamily="18" charset="0"/>
              </a:rPr>
              <a:t> and </a:t>
            </a:r>
            <a:r>
              <a:rPr lang="fr-FR" sz="2000" i="1" dirty="0" err="1" smtClean="0">
                <a:solidFill>
                  <a:schemeClr val="tx1"/>
                </a:solidFill>
                <a:latin typeface="Cambria" panose="02040503050406030204" pitchFamily="18" charset="0"/>
              </a:rPr>
              <a:t>Radiochemistry</a:t>
            </a:r>
            <a:r>
              <a:rPr lang="fr-FR" sz="2000" i="1" dirty="0" smtClean="0">
                <a:solidFill>
                  <a:schemeClr val="tx1"/>
                </a:solidFill>
                <a:latin typeface="Cambria" panose="02040503050406030204" pitchFamily="18" charset="0"/>
              </a:rPr>
              <a:t>, Elsevier: Amsterdam, 2012.</a:t>
            </a:r>
          </a:p>
          <a:p>
            <a:pPr>
              <a:spcBef>
                <a:spcPts val="600"/>
              </a:spcBef>
              <a:spcAft>
                <a:spcPts val="600"/>
              </a:spcAft>
              <a:buFont typeface="Arial" panose="020B0604020202020204" pitchFamily="34" charset="0"/>
              <a:buChar char="•"/>
            </a:pPr>
            <a:r>
              <a:rPr lang="fr-FR" sz="2000" i="1" dirty="0" err="1" smtClean="0">
                <a:solidFill>
                  <a:schemeClr val="tx1"/>
                </a:solidFill>
                <a:latin typeface="Cambria" panose="02040503050406030204" pitchFamily="18" charset="0"/>
              </a:rPr>
              <a:t>Choppin</a:t>
            </a:r>
            <a:r>
              <a:rPr lang="fr-FR" sz="2000" i="1" dirty="0" smtClean="0">
                <a:solidFill>
                  <a:schemeClr val="tx1"/>
                </a:solidFill>
                <a:latin typeface="Cambria" panose="02040503050406030204" pitchFamily="18" charset="0"/>
              </a:rPr>
              <a:t> G. et al, </a:t>
            </a:r>
            <a:r>
              <a:rPr lang="fr-FR" sz="2000" i="1" dirty="0" err="1" smtClean="0">
                <a:solidFill>
                  <a:schemeClr val="tx1"/>
                </a:solidFill>
                <a:latin typeface="Cambria" panose="02040503050406030204" pitchFamily="18" charset="0"/>
              </a:rPr>
              <a:t>Radiochemistry</a:t>
            </a:r>
            <a:r>
              <a:rPr lang="fr-FR" sz="2000" i="1" dirty="0" smtClean="0">
                <a:solidFill>
                  <a:schemeClr val="tx1"/>
                </a:solidFill>
                <a:latin typeface="Cambria" panose="02040503050406030204" pitchFamily="18" charset="0"/>
              </a:rPr>
              <a:t> and </a:t>
            </a:r>
            <a:r>
              <a:rPr lang="fr-FR" sz="2000" i="1" dirty="0" err="1" smtClean="0">
                <a:solidFill>
                  <a:schemeClr val="tx1"/>
                </a:solidFill>
                <a:latin typeface="Cambria" panose="02040503050406030204" pitchFamily="18" charset="0"/>
              </a:rPr>
              <a:t>Nuclear</a:t>
            </a:r>
            <a:r>
              <a:rPr lang="fr-FR" sz="2000" i="1" dirty="0" smtClean="0">
                <a:solidFill>
                  <a:schemeClr val="tx1"/>
                </a:solidFill>
                <a:latin typeface="Cambria" panose="02040503050406030204" pitchFamily="18" charset="0"/>
              </a:rPr>
              <a:t> </a:t>
            </a:r>
            <a:r>
              <a:rPr lang="fr-FR" sz="2000" i="1" dirty="0" err="1" smtClean="0">
                <a:solidFill>
                  <a:schemeClr val="tx1"/>
                </a:solidFill>
                <a:latin typeface="Cambria" panose="02040503050406030204" pitchFamily="18" charset="0"/>
              </a:rPr>
              <a:t>Chemistry</a:t>
            </a:r>
            <a:r>
              <a:rPr lang="fr-FR" sz="2000" i="1" dirty="0" smtClean="0">
                <a:solidFill>
                  <a:schemeClr val="tx1"/>
                </a:solidFill>
                <a:latin typeface="Cambria" panose="02040503050406030204" pitchFamily="18" charset="0"/>
              </a:rPr>
              <a:t>, Elsevier, Amsterdam, 2013.</a:t>
            </a:r>
          </a:p>
          <a:p>
            <a:pPr>
              <a:spcBef>
                <a:spcPts val="600"/>
              </a:spcBef>
              <a:spcAft>
                <a:spcPts val="600"/>
              </a:spcAft>
              <a:buFont typeface="Arial" panose="020B0604020202020204" pitchFamily="34" charset="0"/>
              <a:buChar char="•"/>
            </a:pPr>
            <a:r>
              <a:rPr lang="fr-FR" sz="2000" i="1" dirty="0" err="1" smtClean="0">
                <a:solidFill>
                  <a:schemeClr val="tx1"/>
                </a:solidFill>
                <a:latin typeface="Cambria" panose="02040503050406030204" pitchFamily="18" charset="0"/>
              </a:rPr>
              <a:t>Adloff</a:t>
            </a:r>
            <a:r>
              <a:rPr lang="fr-FR" sz="2000" i="1" dirty="0" smtClean="0">
                <a:solidFill>
                  <a:schemeClr val="tx1"/>
                </a:solidFill>
                <a:latin typeface="Cambria" panose="02040503050406030204" pitchFamily="18" charset="0"/>
              </a:rPr>
              <a:t> J.P., </a:t>
            </a:r>
            <a:r>
              <a:rPr lang="fr-FR" sz="2000" i="1" dirty="0" err="1" smtClean="0">
                <a:solidFill>
                  <a:schemeClr val="tx1"/>
                </a:solidFill>
                <a:latin typeface="Cambria" panose="02040503050406030204" pitchFamily="18" charset="0"/>
              </a:rPr>
              <a:t>Guillaumont</a:t>
            </a:r>
            <a:r>
              <a:rPr lang="fr-FR" sz="2000" i="1" dirty="0" smtClean="0">
                <a:solidFill>
                  <a:schemeClr val="tx1"/>
                </a:solidFill>
                <a:latin typeface="Cambria" panose="02040503050406030204" pitchFamily="18" charset="0"/>
              </a:rPr>
              <a:t> R., </a:t>
            </a:r>
            <a:r>
              <a:rPr lang="fr-FR" sz="2000" i="1" dirty="0" err="1" smtClean="0">
                <a:solidFill>
                  <a:schemeClr val="tx1"/>
                </a:solidFill>
                <a:latin typeface="Cambria" panose="02040503050406030204" pitchFamily="18" charset="0"/>
              </a:rPr>
              <a:t>Fundamental</a:t>
            </a:r>
            <a:r>
              <a:rPr lang="fr-FR" sz="2000" i="1" dirty="0" smtClean="0">
                <a:solidFill>
                  <a:schemeClr val="tx1"/>
                </a:solidFill>
                <a:latin typeface="Cambria" panose="02040503050406030204" pitchFamily="18" charset="0"/>
              </a:rPr>
              <a:t> of </a:t>
            </a:r>
            <a:r>
              <a:rPr lang="fr-FR" sz="2000" i="1" dirty="0" err="1" smtClean="0">
                <a:solidFill>
                  <a:schemeClr val="tx1"/>
                </a:solidFill>
                <a:latin typeface="Cambria" panose="02040503050406030204" pitchFamily="18" charset="0"/>
              </a:rPr>
              <a:t>Radiochemistry</a:t>
            </a:r>
            <a:r>
              <a:rPr lang="fr-FR" sz="2000" i="1" dirty="0" smtClean="0">
                <a:solidFill>
                  <a:schemeClr val="tx1"/>
                </a:solidFill>
                <a:latin typeface="Cambria" panose="02040503050406030204" pitchFamily="18" charset="0"/>
              </a:rPr>
              <a:t>, CRC </a:t>
            </a:r>
            <a:r>
              <a:rPr lang="fr-FR" sz="2000" i="1" dirty="0" err="1" smtClean="0">
                <a:solidFill>
                  <a:schemeClr val="tx1"/>
                </a:solidFill>
                <a:latin typeface="Cambria" panose="02040503050406030204" pitchFamily="18" charset="0"/>
              </a:rPr>
              <a:t>Press</a:t>
            </a:r>
            <a:r>
              <a:rPr lang="fr-FR" sz="2000" i="1" dirty="0" smtClean="0">
                <a:solidFill>
                  <a:schemeClr val="tx1"/>
                </a:solidFill>
                <a:latin typeface="Cambria" panose="02040503050406030204" pitchFamily="18" charset="0"/>
              </a:rPr>
              <a:t>, </a:t>
            </a:r>
            <a:r>
              <a:rPr lang="fr-FR" sz="2000" i="1" dirty="0" err="1" smtClean="0">
                <a:solidFill>
                  <a:schemeClr val="tx1"/>
                </a:solidFill>
                <a:latin typeface="Cambria" panose="02040503050406030204" pitchFamily="18" charset="0"/>
              </a:rPr>
              <a:t>Boca</a:t>
            </a:r>
            <a:r>
              <a:rPr lang="fr-FR" sz="2000" i="1" dirty="0" smtClean="0">
                <a:solidFill>
                  <a:schemeClr val="tx1"/>
                </a:solidFill>
                <a:latin typeface="Cambria" panose="02040503050406030204" pitchFamily="18" charset="0"/>
              </a:rPr>
              <a:t> Raton, 1993.</a:t>
            </a:r>
          </a:p>
          <a:p>
            <a:pPr>
              <a:spcBef>
                <a:spcPts val="600"/>
              </a:spcBef>
              <a:spcAft>
                <a:spcPts val="600"/>
              </a:spcAft>
              <a:buFont typeface="Arial" panose="020B0604020202020204" pitchFamily="34" charset="0"/>
              <a:buChar char="•"/>
            </a:pPr>
            <a:r>
              <a:rPr lang="fr-FR" sz="2000" i="1" dirty="0" err="1" smtClean="0">
                <a:solidFill>
                  <a:schemeClr val="tx1"/>
                </a:solidFill>
                <a:latin typeface="Cambria" panose="02040503050406030204" pitchFamily="18" charset="0"/>
              </a:rPr>
              <a:t>Bigeleisen</a:t>
            </a:r>
            <a:r>
              <a:rPr lang="fr-FR" sz="2000" i="1" dirty="0" smtClean="0">
                <a:solidFill>
                  <a:schemeClr val="tx1"/>
                </a:solidFill>
                <a:latin typeface="Cambria" panose="02040503050406030204" pitchFamily="18" charset="0"/>
              </a:rPr>
              <a:t> J., Mayer M.G., JACS 15(5) (1947) 261-267</a:t>
            </a:r>
          </a:p>
          <a:p>
            <a:pPr>
              <a:spcBef>
                <a:spcPts val="600"/>
              </a:spcBef>
              <a:spcAft>
                <a:spcPts val="600"/>
              </a:spcAft>
              <a:buFont typeface="Arial" panose="020B0604020202020204" pitchFamily="34" charset="0"/>
              <a:buChar char="•"/>
            </a:pPr>
            <a:r>
              <a:rPr lang="fr-FR" sz="2000" i="1" dirty="0" smtClean="0">
                <a:solidFill>
                  <a:schemeClr val="tx1"/>
                </a:solidFill>
                <a:latin typeface="Cambria" panose="02040503050406030204" pitchFamily="18" charset="0"/>
              </a:rPr>
              <a:t>Urey H., J. </a:t>
            </a:r>
            <a:r>
              <a:rPr lang="fr-FR" sz="2000" i="1" dirty="0" err="1" smtClean="0">
                <a:solidFill>
                  <a:schemeClr val="tx1"/>
                </a:solidFill>
                <a:latin typeface="Cambria" panose="02040503050406030204" pitchFamily="18" charset="0"/>
              </a:rPr>
              <a:t>Chem</a:t>
            </a:r>
            <a:r>
              <a:rPr lang="fr-FR" sz="2000" i="1" dirty="0" smtClean="0">
                <a:solidFill>
                  <a:schemeClr val="tx1"/>
                </a:solidFill>
                <a:latin typeface="Cambria" panose="02040503050406030204" pitchFamily="18" charset="0"/>
              </a:rPr>
              <a:t>. Soc., (1947) 562-581</a:t>
            </a:r>
            <a:endParaRPr lang="fr-FR" sz="2000" i="1" dirty="0">
              <a:solidFill>
                <a:schemeClr val="tx1"/>
              </a:solidFill>
              <a:latin typeface="Cambria" panose="02040503050406030204" pitchFamily="18" charset="0"/>
            </a:endParaRPr>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60</a:t>
            </a:fld>
            <a:endParaRPr lang="fr-FR" dirty="0"/>
          </a:p>
        </p:txBody>
      </p:sp>
    </p:spTree>
    <p:extLst>
      <p:ext uri="{BB962C8B-B14F-4D97-AF65-F5344CB8AC3E}">
        <p14:creationId xmlns:p14="http://schemas.microsoft.com/office/powerpoint/2010/main" val="7891469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0734" y="52389"/>
            <a:ext cx="7537982" cy="909637"/>
          </a:xfrm>
        </p:spPr>
        <p:txBody>
          <a:bodyPr/>
          <a:lstStyle/>
          <a:p>
            <a:r>
              <a:rPr lang="fr-FR" dirty="0" smtClean="0"/>
              <a:t>Caractéristiques des orbitales 7</a:t>
            </a:r>
            <a:r>
              <a:rPr lang="fr-FR" i="1" cap="none" dirty="0" smtClean="0"/>
              <a:t>s</a:t>
            </a:r>
            <a:r>
              <a:rPr lang="fr-FR" cap="none" dirty="0" smtClean="0"/>
              <a:t> &amp; 6</a:t>
            </a:r>
            <a:r>
              <a:rPr lang="fr-FR" i="1" cap="none" dirty="0" smtClean="0"/>
              <a:t>d</a:t>
            </a:r>
            <a:endParaRPr lang="fr-FR" i="1" cap="none"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61</a:t>
            </a:fld>
            <a:endParaRPr lang="fr-FR" dirty="0"/>
          </a:p>
        </p:txBody>
      </p:sp>
      <p:grpSp>
        <p:nvGrpSpPr>
          <p:cNvPr id="18" name="Groupe 17"/>
          <p:cNvGrpSpPr/>
          <p:nvPr/>
        </p:nvGrpSpPr>
        <p:grpSpPr>
          <a:xfrm>
            <a:off x="357716" y="1007531"/>
            <a:ext cx="8663518" cy="5367869"/>
            <a:chOff x="357716" y="1007531"/>
            <a:chExt cx="8663518" cy="5367869"/>
          </a:xfrm>
        </p:grpSpPr>
        <p:grpSp>
          <p:nvGrpSpPr>
            <p:cNvPr id="11" name="Groupe 10"/>
            <p:cNvGrpSpPr/>
            <p:nvPr/>
          </p:nvGrpSpPr>
          <p:grpSpPr>
            <a:xfrm>
              <a:off x="1445681" y="1007531"/>
              <a:ext cx="6148917" cy="2954868"/>
              <a:chOff x="218016" y="1117599"/>
              <a:chExt cx="4031116" cy="2006600"/>
            </a:xfrm>
          </p:grpSpPr>
          <p:pic>
            <p:nvPicPr>
              <p:cNvPr id="8" name="7s.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8"/>
              <a:stretch>
                <a:fillRect/>
              </a:stretch>
            </p:blipFill>
            <p:spPr>
              <a:xfrm>
                <a:off x="218016" y="1117599"/>
                <a:ext cx="4031116" cy="2006600"/>
              </a:xfrm>
              <a:prstGeom prst="rect">
                <a:avLst/>
              </a:prstGeom>
            </p:spPr>
          </p:pic>
          <p:sp>
            <p:nvSpPr>
              <p:cNvPr id="10" name="ZoneTexte 9"/>
              <p:cNvSpPr txBox="1"/>
              <p:nvPr/>
            </p:nvSpPr>
            <p:spPr>
              <a:xfrm>
                <a:off x="3632200" y="1134533"/>
                <a:ext cx="441146"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rPr>
                  <a:t>7s</a:t>
                </a:r>
                <a:endParaRPr lang="fr-FR" b="1" dirty="0">
                  <a:solidFill>
                    <a:schemeClr val="bg1"/>
                  </a:solidFill>
                  <a:effectLst>
                    <a:outerShdw blurRad="38100" dist="38100" dir="2700000" algn="tl">
                      <a:srgbClr val="000000">
                        <a:alpha val="43137"/>
                      </a:srgbClr>
                    </a:outerShdw>
                  </a:effectLst>
                </a:endParaRPr>
              </a:p>
            </p:txBody>
          </p:sp>
        </p:grpSp>
        <p:grpSp>
          <p:nvGrpSpPr>
            <p:cNvPr id="16" name="Groupe 15"/>
            <p:cNvGrpSpPr/>
            <p:nvPr/>
          </p:nvGrpSpPr>
          <p:grpSpPr>
            <a:xfrm>
              <a:off x="357716" y="4317999"/>
              <a:ext cx="4136013" cy="2057401"/>
              <a:chOff x="4768849" y="1100665"/>
              <a:chExt cx="4136013" cy="2057401"/>
            </a:xfrm>
          </p:grpSpPr>
          <p:pic>
            <p:nvPicPr>
              <p:cNvPr id="12" name="6d.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768849" y="1100665"/>
                <a:ext cx="4136013" cy="2057401"/>
              </a:xfrm>
              <a:prstGeom prst="rect">
                <a:avLst/>
              </a:prstGeom>
            </p:spPr>
          </p:pic>
          <p:sp>
            <p:nvSpPr>
              <p:cNvPr id="13" name="ZoneTexte 12"/>
              <p:cNvSpPr txBox="1"/>
              <p:nvPr/>
            </p:nvSpPr>
            <p:spPr>
              <a:xfrm>
                <a:off x="7772399" y="1100667"/>
                <a:ext cx="1124731" cy="307777"/>
              </a:xfrm>
              <a:prstGeom prst="rect">
                <a:avLst/>
              </a:prstGeom>
              <a:noFill/>
            </p:spPr>
            <p:txBody>
              <a:bodyPr wrap="none" rtlCol="0">
                <a:spAutoFit/>
              </a:bodyPr>
              <a:lstStyle/>
              <a:p>
                <a:r>
                  <a:rPr lang="fr-FR" sz="1400" dirty="0" smtClean="0">
                    <a:solidFill>
                      <a:schemeClr val="bg1"/>
                    </a:solidFill>
                  </a:rPr>
                  <a:t>6d</a:t>
                </a:r>
                <a:r>
                  <a:rPr lang="fr-FR" sz="1400" baseline="-25000" dirty="0" smtClean="0">
                    <a:solidFill>
                      <a:schemeClr val="bg1"/>
                    </a:solidFill>
                  </a:rPr>
                  <a:t>xy,xz,yz,x2-y2</a:t>
                </a:r>
                <a:endParaRPr lang="fr-FR" sz="1400" dirty="0">
                  <a:solidFill>
                    <a:schemeClr val="bg1"/>
                  </a:solidFill>
                </a:endParaRPr>
              </a:p>
            </p:txBody>
          </p:sp>
        </p:grpSp>
        <p:grpSp>
          <p:nvGrpSpPr>
            <p:cNvPr id="17" name="Groupe 16"/>
            <p:cNvGrpSpPr/>
            <p:nvPr/>
          </p:nvGrpSpPr>
          <p:grpSpPr>
            <a:xfrm>
              <a:off x="4906434" y="4258733"/>
              <a:ext cx="4114800" cy="2057400"/>
              <a:chOff x="4813300" y="3572933"/>
              <a:chExt cx="4114800" cy="2057400"/>
            </a:xfrm>
          </p:grpSpPr>
          <p:pic>
            <p:nvPicPr>
              <p:cNvPr id="14" name="6dz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813300" y="3572933"/>
                <a:ext cx="4114800" cy="2057400"/>
              </a:xfrm>
              <a:prstGeom prst="rect">
                <a:avLst/>
              </a:prstGeom>
            </p:spPr>
          </p:pic>
          <p:sp>
            <p:nvSpPr>
              <p:cNvPr id="15" name="ZoneTexte 14"/>
              <p:cNvSpPr txBox="1"/>
              <p:nvPr/>
            </p:nvSpPr>
            <p:spPr>
              <a:xfrm>
                <a:off x="8229601" y="3581399"/>
                <a:ext cx="615874"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rPr>
                  <a:t>6d</a:t>
                </a:r>
                <a:r>
                  <a:rPr lang="fr-FR" b="1" baseline="-25000" dirty="0" smtClean="0">
                    <a:solidFill>
                      <a:schemeClr val="bg1"/>
                    </a:solidFill>
                    <a:effectLst>
                      <a:outerShdw blurRad="38100" dist="38100" dir="2700000" algn="tl">
                        <a:srgbClr val="000000">
                          <a:alpha val="43137"/>
                        </a:srgbClr>
                      </a:outerShdw>
                    </a:effectLst>
                  </a:rPr>
                  <a:t>z2</a:t>
                </a:r>
                <a:endParaRPr lang="fr-FR" b="1" dirty="0">
                  <a:solidFill>
                    <a:schemeClr val="bg1"/>
                  </a:solidFill>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1123520992"/>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8"/>
                </p:tgtEl>
              </p:cMediaNode>
            </p:video>
            <p:video>
              <p:cMediaNode vol="80000">
                <p:cTn id="3" repeatCount="indefinite" fill="hold" display="0">
                  <p:stCondLst>
                    <p:cond delay="indefinite"/>
                  </p:stCondLst>
                </p:cTn>
                <p:tgtEl>
                  <p:spTgt spid="12"/>
                </p:tgtEl>
              </p:cMediaNode>
            </p:video>
            <p:video>
              <p:cMediaNode vol="80000">
                <p:cTn id="4" repeatCount="indefinite" fill="hold" display="0">
                  <p:stCondLst>
                    <p:cond delay="indefinite"/>
                  </p:stCondLst>
                </p:cTn>
                <p:tgtEl>
                  <p:spTgt spid="14"/>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Caractéristiques des orbitales </a:t>
            </a:r>
            <a:r>
              <a:rPr lang="fr-FR" dirty="0" smtClean="0"/>
              <a:t>5</a:t>
            </a:r>
            <a:r>
              <a:rPr lang="fr-FR" i="1" cap="none" dirty="0" smtClean="0"/>
              <a:t>f</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62</a:t>
            </a:fld>
            <a:endParaRPr lang="fr-FR" dirty="0"/>
          </a:p>
        </p:txBody>
      </p:sp>
      <p:grpSp>
        <p:nvGrpSpPr>
          <p:cNvPr id="19" name="Groupe 18"/>
          <p:cNvGrpSpPr/>
          <p:nvPr/>
        </p:nvGrpSpPr>
        <p:grpSpPr>
          <a:xfrm>
            <a:off x="71967" y="1024467"/>
            <a:ext cx="8978900" cy="5257800"/>
            <a:chOff x="71967" y="1024467"/>
            <a:chExt cx="8978900" cy="5257800"/>
          </a:xfrm>
        </p:grpSpPr>
        <p:grpSp>
          <p:nvGrpSpPr>
            <p:cNvPr id="10" name="Groupe 9"/>
            <p:cNvGrpSpPr/>
            <p:nvPr/>
          </p:nvGrpSpPr>
          <p:grpSpPr>
            <a:xfrm>
              <a:off x="76199" y="1024467"/>
              <a:ext cx="4452250" cy="2218266"/>
              <a:chOff x="110066" y="1100667"/>
              <a:chExt cx="4452250" cy="2218266"/>
            </a:xfrm>
          </p:grpSpPr>
          <p:pic>
            <p:nvPicPr>
              <p:cNvPr id="7" name="5fxyz.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0"/>
              <a:stretch>
                <a:fillRect/>
              </a:stretch>
            </p:blipFill>
            <p:spPr>
              <a:xfrm>
                <a:off x="110066" y="1100667"/>
                <a:ext cx="4436532" cy="2218266"/>
              </a:xfrm>
              <a:prstGeom prst="rect">
                <a:avLst/>
              </a:prstGeom>
            </p:spPr>
          </p:pic>
          <p:sp>
            <p:nvSpPr>
              <p:cNvPr id="8" name="ZoneTexte 7"/>
              <p:cNvSpPr txBox="1"/>
              <p:nvPr/>
            </p:nvSpPr>
            <p:spPr>
              <a:xfrm>
                <a:off x="3114484" y="1142533"/>
                <a:ext cx="1447832"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rPr>
                  <a:t>5</a:t>
                </a:r>
                <a:r>
                  <a:rPr lang="fr-FR" b="1" i="1" dirty="0" smtClean="0">
                    <a:solidFill>
                      <a:schemeClr val="bg1"/>
                    </a:solidFill>
                    <a:effectLst>
                      <a:outerShdw blurRad="38100" dist="38100" dir="2700000" algn="tl">
                        <a:srgbClr val="000000">
                          <a:alpha val="43137"/>
                        </a:srgbClr>
                      </a:outerShdw>
                    </a:effectLst>
                  </a:rPr>
                  <a:t>f</a:t>
                </a:r>
                <a:r>
                  <a:rPr lang="fr-FR" b="1" baseline="-25000" dirty="0" smtClean="0">
                    <a:solidFill>
                      <a:schemeClr val="bg1"/>
                    </a:solidFill>
                    <a:effectLst>
                      <a:outerShdw blurRad="38100" dist="38100" dir="2700000" algn="tl">
                        <a:srgbClr val="000000">
                          <a:alpha val="43137"/>
                        </a:srgbClr>
                      </a:outerShdw>
                    </a:effectLst>
                  </a:rPr>
                  <a:t>xyz,x(z2-y2),…</a:t>
                </a:r>
                <a:endParaRPr lang="fr-FR" b="1" dirty="0">
                  <a:solidFill>
                    <a:schemeClr val="bg1"/>
                  </a:solidFill>
                  <a:effectLst>
                    <a:outerShdw blurRad="38100" dist="38100" dir="2700000" algn="tl">
                      <a:srgbClr val="000000">
                        <a:alpha val="43137"/>
                      </a:srgbClr>
                    </a:outerShdw>
                  </a:effectLst>
                </a:endParaRPr>
              </a:p>
            </p:txBody>
          </p:sp>
        </p:grpSp>
        <p:grpSp>
          <p:nvGrpSpPr>
            <p:cNvPr id="12" name="Groupe 11"/>
            <p:cNvGrpSpPr/>
            <p:nvPr/>
          </p:nvGrpSpPr>
          <p:grpSpPr>
            <a:xfrm>
              <a:off x="4610805" y="1049867"/>
              <a:ext cx="4440062" cy="2209800"/>
              <a:chOff x="4610805" y="1049867"/>
              <a:chExt cx="4440062" cy="2209800"/>
            </a:xfrm>
          </p:grpSpPr>
          <p:pic>
            <p:nvPicPr>
              <p:cNvPr id="9" name="5fxz2.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4610805" y="1049867"/>
                <a:ext cx="4440062" cy="2209800"/>
              </a:xfrm>
              <a:prstGeom prst="rect">
                <a:avLst/>
              </a:prstGeom>
            </p:spPr>
          </p:pic>
          <p:sp>
            <p:nvSpPr>
              <p:cNvPr id="11" name="ZoneTexte 10"/>
              <p:cNvSpPr txBox="1"/>
              <p:nvPr/>
            </p:nvSpPr>
            <p:spPr>
              <a:xfrm>
                <a:off x="8118283" y="1066333"/>
                <a:ext cx="926857"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rPr>
                  <a:t>5</a:t>
                </a:r>
                <a:r>
                  <a:rPr lang="fr-FR" b="1" i="1" dirty="0" smtClean="0">
                    <a:solidFill>
                      <a:schemeClr val="bg1"/>
                    </a:solidFill>
                    <a:effectLst>
                      <a:outerShdw blurRad="38100" dist="38100" dir="2700000" algn="tl">
                        <a:srgbClr val="000000">
                          <a:alpha val="43137"/>
                        </a:srgbClr>
                      </a:outerShdw>
                    </a:effectLst>
                  </a:rPr>
                  <a:t>f</a:t>
                </a:r>
                <a:r>
                  <a:rPr lang="fr-FR" b="1" baseline="-25000" dirty="0" smtClean="0">
                    <a:solidFill>
                      <a:schemeClr val="bg1"/>
                    </a:solidFill>
                    <a:effectLst>
                      <a:outerShdw blurRad="38100" dist="38100" dir="2700000" algn="tl">
                        <a:srgbClr val="000000">
                          <a:alpha val="43137"/>
                        </a:srgbClr>
                      </a:outerShdw>
                    </a:effectLst>
                  </a:rPr>
                  <a:t>xz2,yz2</a:t>
                </a:r>
                <a:endParaRPr lang="fr-FR" b="1" dirty="0">
                  <a:solidFill>
                    <a:schemeClr val="bg1"/>
                  </a:solidFill>
                  <a:effectLst>
                    <a:outerShdw blurRad="38100" dist="38100" dir="2700000" algn="tl">
                      <a:srgbClr val="000000">
                        <a:alpha val="43137"/>
                      </a:srgbClr>
                    </a:outerShdw>
                  </a:effectLst>
                </a:endParaRPr>
              </a:p>
            </p:txBody>
          </p:sp>
        </p:grpSp>
        <p:grpSp>
          <p:nvGrpSpPr>
            <p:cNvPr id="15" name="Groupe 14"/>
            <p:cNvGrpSpPr/>
            <p:nvPr/>
          </p:nvGrpSpPr>
          <p:grpSpPr>
            <a:xfrm>
              <a:off x="71967" y="4063999"/>
              <a:ext cx="4438868" cy="2218268"/>
              <a:chOff x="131234" y="3699932"/>
              <a:chExt cx="4438868" cy="2218268"/>
            </a:xfrm>
          </p:grpSpPr>
          <p:pic>
            <p:nvPicPr>
              <p:cNvPr id="13" name="5fy-3x2-y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31234" y="3699932"/>
                <a:ext cx="4436535" cy="2218268"/>
              </a:xfrm>
              <a:prstGeom prst="rect">
                <a:avLst/>
              </a:prstGeom>
            </p:spPr>
          </p:pic>
          <p:sp>
            <p:nvSpPr>
              <p:cNvPr id="14" name="ZoneTexte 13"/>
              <p:cNvSpPr txBox="1"/>
              <p:nvPr/>
            </p:nvSpPr>
            <p:spPr>
              <a:xfrm>
                <a:off x="2809684" y="3707933"/>
                <a:ext cx="1760418"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rPr>
                  <a:t>5</a:t>
                </a:r>
                <a:r>
                  <a:rPr lang="fr-FR" b="1" i="1" dirty="0" smtClean="0">
                    <a:solidFill>
                      <a:schemeClr val="bg1"/>
                    </a:solidFill>
                    <a:effectLst>
                      <a:outerShdw blurRad="38100" dist="38100" dir="2700000" algn="tl">
                        <a:srgbClr val="000000">
                          <a:alpha val="43137"/>
                        </a:srgbClr>
                      </a:outerShdw>
                    </a:effectLst>
                  </a:rPr>
                  <a:t>f</a:t>
                </a:r>
                <a:r>
                  <a:rPr lang="fr-FR" b="1" baseline="-25000" dirty="0" smtClean="0">
                    <a:solidFill>
                      <a:schemeClr val="bg1"/>
                    </a:solidFill>
                    <a:effectLst>
                      <a:outerShdw blurRad="38100" dist="38100" dir="2700000" algn="tl">
                        <a:srgbClr val="000000">
                          <a:alpha val="43137"/>
                        </a:srgbClr>
                      </a:outerShdw>
                    </a:effectLst>
                  </a:rPr>
                  <a:t>y(3x2-y2),x(x2-3y2)</a:t>
                </a:r>
                <a:endParaRPr lang="fr-FR" b="1" dirty="0">
                  <a:solidFill>
                    <a:schemeClr val="bg1"/>
                  </a:solidFill>
                  <a:effectLst>
                    <a:outerShdw blurRad="38100" dist="38100" dir="2700000" algn="tl">
                      <a:srgbClr val="000000">
                        <a:alpha val="43137"/>
                      </a:srgbClr>
                    </a:outerShdw>
                  </a:effectLst>
                </a:endParaRPr>
              </a:p>
            </p:txBody>
          </p:sp>
        </p:grpSp>
        <p:grpSp>
          <p:nvGrpSpPr>
            <p:cNvPr id="18" name="Groupe 17"/>
            <p:cNvGrpSpPr/>
            <p:nvPr/>
          </p:nvGrpSpPr>
          <p:grpSpPr>
            <a:xfrm>
              <a:off x="4567767" y="3513665"/>
              <a:ext cx="4419602" cy="2209801"/>
              <a:chOff x="4567767" y="3513665"/>
              <a:chExt cx="4419602" cy="2209801"/>
            </a:xfrm>
          </p:grpSpPr>
          <p:pic>
            <p:nvPicPr>
              <p:cNvPr id="16" name="5fz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567767" y="3513665"/>
                <a:ext cx="4419602" cy="2209801"/>
              </a:xfrm>
              <a:prstGeom prst="rect">
                <a:avLst/>
              </a:prstGeom>
            </p:spPr>
          </p:pic>
          <p:sp>
            <p:nvSpPr>
              <p:cNvPr id="17" name="ZoneTexte 16"/>
              <p:cNvSpPr txBox="1"/>
              <p:nvPr/>
            </p:nvSpPr>
            <p:spPr>
              <a:xfrm>
                <a:off x="8414616" y="3530133"/>
                <a:ext cx="551754" cy="369332"/>
              </a:xfrm>
              <a:prstGeom prst="rect">
                <a:avLst/>
              </a:prstGeom>
              <a:noFill/>
            </p:spPr>
            <p:txBody>
              <a:bodyPr wrap="none" rtlCol="0">
                <a:spAutoFit/>
              </a:bodyPr>
              <a:lstStyle/>
              <a:p>
                <a:r>
                  <a:rPr lang="fr-FR" b="1" dirty="0" smtClean="0">
                    <a:solidFill>
                      <a:schemeClr val="bg1"/>
                    </a:solidFill>
                    <a:effectLst>
                      <a:outerShdw blurRad="38100" dist="38100" dir="2700000" algn="tl">
                        <a:srgbClr val="000000">
                          <a:alpha val="43137"/>
                        </a:srgbClr>
                      </a:outerShdw>
                    </a:effectLst>
                  </a:rPr>
                  <a:t>5</a:t>
                </a:r>
                <a:r>
                  <a:rPr lang="fr-FR" b="1" i="1" dirty="0" smtClean="0">
                    <a:solidFill>
                      <a:schemeClr val="bg1"/>
                    </a:solidFill>
                    <a:effectLst>
                      <a:outerShdw blurRad="38100" dist="38100" dir="2700000" algn="tl">
                        <a:srgbClr val="000000">
                          <a:alpha val="43137"/>
                        </a:srgbClr>
                      </a:outerShdw>
                    </a:effectLst>
                  </a:rPr>
                  <a:t>f</a:t>
                </a:r>
                <a:r>
                  <a:rPr lang="fr-FR" b="1" baseline="-25000" dirty="0" smtClean="0">
                    <a:solidFill>
                      <a:schemeClr val="bg1"/>
                    </a:solidFill>
                    <a:effectLst>
                      <a:outerShdw blurRad="38100" dist="38100" dir="2700000" algn="tl">
                        <a:srgbClr val="000000">
                          <a:alpha val="43137"/>
                        </a:srgbClr>
                      </a:outerShdw>
                    </a:effectLst>
                  </a:rPr>
                  <a:t>z3</a:t>
                </a:r>
                <a:endParaRPr lang="fr-FR" b="1" dirty="0">
                  <a:solidFill>
                    <a:schemeClr val="bg1"/>
                  </a:solidFill>
                  <a:effectLst>
                    <a:outerShdw blurRad="38100" dist="38100" dir="2700000" algn="tl">
                      <a:srgbClr val="000000">
                        <a:alpha val="43137"/>
                      </a:srgbClr>
                    </a:outerShdw>
                  </a:effectLst>
                </a:endParaRPr>
              </a:p>
            </p:txBody>
          </p:sp>
        </p:grpSp>
      </p:grpSp>
      <p:sp>
        <p:nvSpPr>
          <p:cNvPr id="21" name="Bouton d'action : Retour 20">
            <a:hlinkClick r:id="rId14" action="ppaction://hlinksldjump" highlightClick="1"/>
          </p:cNvPr>
          <p:cNvSpPr/>
          <p:nvPr/>
        </p:nvSpPr>
        <p:spPr>
          <a:xfrm>
            <a:off x="8542867" y="5867400"/>
            <a:ext cx="448733" cy="431800"/>
          </a:xfrm>
          <a:prstGeom prst="actionButtonReturn">
            <a:avLst/>
          </a:prstGeom>
          <a:solidFill>
            <a:schemeClr val="tx2"/>
          </a:solidFill>
          <a:ln w="3175">
            <a:solidFill>
              <a:schemeClr val="tx1"/>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0107121"/>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7"/>
                </p:tgtEl>
              </p:cMediaNode>
            </p:video>
            <p:video>
              <p:cMediaNode vol="80000">
                <p:cTn id="3" repeatCount="indefinite" fill="hold" display="0">
                  <p:stCondLst>
                    <p:cond delay="indefinite"/>
                  </p:stCondLst>
                </p:cTn>
                <p:tgtEl>
                  <p:spTgt spid="9"/>
                </p:tgtEl>
              </p:cMediaNode>
            </p:video>
            <p:video>
              <p:cMediaNode vol="80000">
                <p:cTn id="4" repeatCount="indefinite" fill="hold" display="0">
                  <p:stCondLst>
                    <p:cond delay="indefinite"/>
                  </p:stCondLst>
                </p:cTn>
                <p:tgtEl>
                  <p:spTgt spid="13"/>
                </p:tgtEl>
              </p:cMediaNode>
            </p:video>
            <p:video>
              <p:cMediaNode vol="80000">
                <p:cTn id="5" repeatCount="indefinite" fill="hold" display="0">
                  <p:stCondLst>
                    <p:cond delay="indefinite"/>
                  </p:stCondLst>
                </p:cTn>
                <p:tgtEl>
                  <p:spTgt spid="1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a:t>Variation du Poids atomique </a:t>
            </a:r>
            <a:r>
              <a:rPr lang="fr-FR" sz="2800" dirty="0" smtClean="0"/>
              <a:t>de u</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7</a:t>
            </a:fld>
            <a:endParaRPr lang="fr-FR"/>
          </a:p>
        </p:txBody>
      </p:sp>
      <p:graphicFrame>
        <p:nvGraphicFramePr>
          <p:cNvPr id="7" name="Objet 6"/>
          <p:cNvGraphicFramePr>
            <a:graphicFrameLocks noChangeAspect="1"/>
          </p:cNvGraphicFramePr>
          <p:nvPr>
            <p:extLst>
              <p:ext uri="{D42A27DB-BD31-4B8C-83A1-F6EECF244321}">
                <p14:modId xmlns:p14="http://schemas.microsoft.com/office/powerpoint/2010/main" val="903499632"/>
              </p:ext>
            </p:extLst>
          </p:nvPr>
        </p:nvGraphicFramePr>
        <p:xfrm>
          <a:off x="347144" y="1040276"/>
          <a:ext cx="8231591" cy="5817724"/>
        </p:xfrm>
        <a:graphic>
          <a:graphicData uri="http://schemas.openxmlformats.org/presentationml/2006/ole">
            <mc:AlternateContent xmlns:mc="http://schemas.openxmlformats.org/markup-compatibility/2006">
              <mc:Choice xmlns:v="urn:schemas-microsoft-com:vml" Requires="v">
                <p:oleObj spid="_x0000_s97437" name="Graph" r:id="rId3" imgW="4276800" imgH="3022560" progId="Origin50.Graph">
                  <p:embed/>
                </p:oleObj>
              </mc:Choice>
              <mc:Fallback>
                <p:oleObj name="Graph" r:id="rId3" imgW="4276800" imgH="3022560" progId="Origin50.Graph">
                  <p:embed/>
                  <p:pic>
                    <p:nvPicPr>
                      <p:cNvPr id="0" name=""/>
                      <p:cNvPicPr/>
                      <p:nvPr/>
                    </p:nvPicPr>
                    <p:blipFill>
                      <a:blip r:embed="rId4"/>
                      <a:stretch>
                        <a:fillRect/>
                      </a:stretch>
                    </p:blipFill>
                    <p:spPr>
                      <a:xfrm>
                        <a:off x="347144" y="1040276"/>
                        <a:ext cx="8231591" cy="5817724"/>
                      </a:xfrm>
                      <a:prstGeom prst="rect">
                        <a:avLst/>
                      </a:prstGeom>
                    </p:spPr>
                  </p:pic>
                </p:oleObj>
              </mc:Fallback>
            </mc:AlternateContent>
          </a:graphicData>
        </a:graphic>
      </p:graphicFrame>
    </p:spTree>
    <p:extLst>
      <p:ext uri="{BB962C8B-B14F-4D97-AF65-F5344CB8AC3E}">
        <p14:creationId xmlns:p14="http://schemas.microsoft.com/office/powerpoint/2010/main" val="1915574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Quelques notions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8</a:t>
            </a:fld>
            <a:endParaRPr lang="fr-FR"/>
          </a:p>
        </p:txBody>
      </p:sp>
      <p:sp>
        <p:nvSpPr>
          <p:cNvPr id="7" name="ZoneTexte 6"/>
          <p:cNvSpPr txBox="1"/>
          <p:nvPr/>
        </p:nvSpPr>
        <p:spPr>
          <a:xfrm>
            <a:off x="1066800" y="1354666"/>
            <a:ext cx="6893105" cy="4154984"/>
          </a:xfrm>
          <a:prstGeom prst="rect">
            <a:avLst/>
          </a:prstGeom>
          <a:noFill/>
        </p:spPr>
        <p:txBody>
          <a:bodyPr wrap="none" rtlCol="0">
            <a:spAutoFit/>
          </a:bodyPr>
          <a:lstStyle/>
          <a:p>
            <a:pPr marL="285750" indent="-285750">
              <a:buFont typeface="Arial" panose="020B0604020202020204" pitchFamily="34" charset="0"/>
              <a:buChar char="•"/>
            </a:pPr>
            <a:r>
              <a:rPr lang="fr-FR" sz="4000" dirty="0" smtClean="0"/>
              <a:t>Abondance isotopique</a:t>
            </a:r>
          </a:p>
          <a:p>
            <a:endParaRPr lang="fr-FR" sz="4000" dirty="0"/>
          </a:p>
          <a:p>
            <a:endParaRPr lang="fr-FR" sz="3600" dirty="0" smtClean="0"/>
          </a:p>
          <a:p>
            <a:endParaRPr lang="fr-FR" sz="3600" dirty="0" smtClean="0"/>
          </a:p>
          <a:p>
            <a:r>
              <a:rPr lang="fr-FR" sz="3600" i="1" dirty="0" smtClean="0">
                <a:latin typeface="Cambria" panose="02040503050406030204" pitchFamily="18" charset="0"/>
              </a:rPr>
              <a:t>     </a:t>
            </a:r>
            <a:r>
              <a:rPr lang="fr-FR" i="1" dirty="0" smtClean="0">
                <a:latin typeface="Cambria" panose="02040503050406030204" pitchFamily="18" charset="0"/>
              </a:rPr>
              <a:t>ne pas confondre  rapport isotopique et concentration isotopique</a:t>
            </a:r>
          </a:p>
          <a:p>
            <a:endParaRPr lang="fr-FR" sz="3600" i="1" dirty="0" smtClean="0">
              <a:latin typeface="Cambria" panose="02040503050406030204" pitchFamily="18" charset="0"/>
            </a:endParaRPr>
          </a:p>
          <a:p>
            <a:endParaRPr lang="fr-FR" sz="4000" dirty="0"/>
          </a:p>
        </p:txBody>
      </p:sp>
      <mc:AlternateContent xmlns:mc="http://schemas.openxmlformats.org/markup-compatibility/2006" xmlns:a14="http://schemas.microsoft.com/office/drawing/2010/main">
        <mc:Choice Requires="a14">
          <p:sp>
            <p:nvSpPr>
              <p:cNvPr id="3" name="ZoneTexte 2"/>
              <p:cNvSpPr txBox="1"/>
              <p:nvPr/>
            </p:nvSpPr>
            <p:spPr>
              <a:xfrm>
                <a:off x="2660072" y="2123902"/>
                <a:ext cx="3725251" cy="675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a:rPr>
                        <m:t>𝑅</m:t>
                      </m:r>
                      <m:r>
                        <a:rPr lang="fr-FR" b="0" i="1" smtClean="0">
                          <a:latin typeface="Cambria Math"/>
                        </a:rPr>
                        <m:t>=</m:t>
                      </m:r>
                      <m:f>
                        <m:fPr>
                          <m:ctrlPr>
                            <a:rPr lang="fr-FR" b="0" i="1" smtClean="0">
                              <a:latin typeface="Cambria Math" panose="02040503050406030204" pitchFamily="18" charset="0"/>
                            </a:rPr>
                          </m:ctrlPr>
                        </m:fPr>
                        <m:num>
                          <m:r>
                            <a:rPr lang="fr-FR" b="0" i="1" smtClean="0">
                              <a:latin typeface="Cambria Math"/>
                            </a:rPr>
                            <m:t>𝑡𝑒𝑛𝑒𝑢𝑟</m:t>
                          </m:r>
                          <m:r>
                            <a:rPr lang="fr-FR" b="0" i="1" smtClean="0">
                              <a:latin typeface="Cambria Math"/>
                            </a:rPr>
                            <m:t> </m:t>
                          </m:r>
                          <m:r>
                            <a:rPr lang="fr-FR" b="0" i="1" smtClean="0">
                              <a:latin typeface="Cambria Math"/>
                            </a:rPr>
                            <m:t>𝑑𝑒</m:t>
                          </m:r>
                          <m:r>
                            <a:rPr lang="fr-FR" b="0" i="1" smtClean="0">
                              <a:latin typeface="Cambria Math"/>
                            </a:rPr>
                            <m:t> </m:t>
                          </m:r>
                          <m:sSup>
                            <m:sSupPr>
                              <m:ctrlPr>
                                <a:rPr lang="fr-FR" b="0" i="1" smtClean="0">
                                  <a:latin typeface="Cambria Math" panose="02040503050406030204" pitchFamily="18" charset="0"/>
                                </a:rPr>
                              </m:ctrlPr>
                            </m:sSupPr>
                            <m:e>
                              <m:r>
                                <a:rPr lang="fr-FR" b="0" i="1" smtClean="0">
                                  <a:latin typeface="Cambria Math"/>
                                </a:rPr>
                                <m:t>𝑙</m:t>
                              </m:r>
                            </m:e>
                            <m:sup>
                              <m:r>
                                <a:rPr lang="fr-FR" b="0" i="1" smtClean="0">
                                  <a:latin typeface="Cambria Math"/>
                                </a:rPr>
                                <m:t>′</m:t>
                              </m:r>
                            </m:sup>
                          </m:sSup>
                          <m:r>
                            <a:rPr lang="fr-FR" b="0" i="1" smtClean="0">
                              <a:latin typeface="Cambria Math"/>
                            </a:rPr>
                            <m:t>𝑖𝑠𝑜𝑡𝑜𝑝𝑒</m:t>
                          </m:r>
                          <m:r>
                            <a:rPr lang="fr-FR" b="0" i="1" smtClean="0">
                              <a:latin typeface="Cambria Math"/>
                            </a:rPr>
                            <m:t> </m:t>
                          </m:r>
                          <m:r>
                            <a:rPr lang="fr-FR" b="0" i="1" smtClean="0">
                              <a:latin typeface="Cambria Math"/>
                            </a:rPr>
                            <m:t>𝑟𝑎𝑟𝑒</m:t>
                          </m:r>
                        </m:num>
                        <m:den>
                          <m:r>
                            <a:rPr lang="fr-FR" b="0" i="1" smtClean="0">
                              <a:latin typeface="Cambria Math"/>
                            </a:rPr>
                            <m:t>𝑡𝑒𝑛𝑒𝑢𝑟</m:t>
                          </m:r>
                          <m:r>
                            <a:rPr lang="fr-FR" b="0" i="1" smtClean="0">
                              <a:latin typeface="Cambria Math"/>
                            </a:rPr>
                            <m:t> </m:t>
                          </m:r>
                          <m:r>
                            <a:rPr lang="fr-FR" b="0" i="1" smtClean="0">
                              <a:latin typeface="Cambria Math"/>
                            </a:rPr>
                            <m:t>𝑑𝑒</m:t>
                          </m:r>
                          <m:r>
                            <a:rPr lang="fr-FR" b="0" i="1" smtClean="0">
                              <a:latin typeface="Cambria Math"/>
                            </a:rPr>
                            <m:t> </m:t>
                          </m:r>
                          <m:sSup>
                            <m:sSupPr>
                              <m:ctrlPr>
                                <a:rPr lang="fr-FR" b="0" i="1" smtClean="0">
                                  <a:latin typeface="Cambria Math" panose="02040503050406030204" pitchFamily="18" charset="0"/>
                                </a:rPr>
                              </m:ctrlPr>
                            </m:sSupPr>
                            <m:e>
                              <m:r>
                                <a:rPr lang="fr-FR" b="0" i="1" smtClean="0">
                                  <a:latin typeface="Cambria Math"/>
                                </a:rPr>
                                <m:t>𝑙</m:t>
                              </m:r>
                            </m:e>
                            <m:sup>
                              <m:r>
                                <a:rPr lang="fr-FR" b="0" i="1" smtClean="0">
                                  <a:latin typeface="Cambria Math"/>
                                </a:rPr>
                                <m:t>′</m:t>
                              </m:r>
                            </m:sup>
                          </m:sSup>
                          <m:r>
                            <a:rPr lang="fr-FR" b="0" i="1" smtClean="0">
                              <a:latin typeface="Cambria Math"/>
                            </a:rPr>
                            <m:t>𝑖𝑠𝑜𝑡𝑜𝑝𝑒</m:t>
                          </m:r>
                          <m:r>
                            <a:rPr lang="fr-FR" b="0" i="1" smtClean="0">
                              <a:latin typeface="Cambria Math"/>
                            </a:rPr>
                            <m:t> </m:t>
                          </m:r>
                          <m:r>
                            <a:rPr lang="fr-FR" b="0" i="1" smtClean="0">
                              <a:latin typeface="Cambria Math"/>
                            </a:rPr>
                            <m:t>𝑎𝑏𝑜𝑛𝑑𝑎𝑛𝑡</m:t>
                          </m:r>
                        </m:den>
                      </m:f>
                    </m:oMath>
                  </m:oMathPara>
                </a14:m>
                <a:endParaRPr lang="fr-FR" dirty="0"/>
              </a:p>
            </p:txBody>
          </p:sp>
        </mc:Choice>
        <mc:Fallback xmlns="">
          <p:sp>
            <p:nvSpPr>
              <p:cNvPr id="3" name="ZoneTexte 2"/>
              <p:cNvSpPr txBox="1">
                <a:spLocks noRot="1" noChangeAspect="1" noMove="1" noResize="1" noEditPoints="1" noAdjustHandles="1" noChangeArrowheads="1" noChangeShapeType="1" noTextEdit="1"/>
              </p:cNvSpPr>
              <p:nvPr/>
            </p:nvSpPr>
            <p:spPr>
              <a:xfrm>
                <a:off x="2660072" y="2123902"/>
                <a:ext cx="3725251" cy="675441"/>
              </a:xfrm>
              <a:prstGeom prst="rect">
                <a:avLst/>
              </a:prstGeom>
              <a:blipFill rotWithShape="1">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 name="ZoneTexte 7"/>
              <p:cNvSpPr txBox="1"/>
              <p:nvPr/>
            </p:nvSpPr>
            <p:spPr>
              <a:xfrm>
                <a:off x="2377440" y="3075710"/>
                <a:ext cx="2248884" cy="6935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fr-FR" i="1" smtClean="0">
                              <a:solidFill>
                                <a:srgbClr val="002060"/>
                              </a:solidFill>
                              <a:latin typeface="Cambria Math" panose="02040503050406030204" pitchFamily="18" charset="0"/>
                            </a:rPr>
                          </m:ctrlPr>
                        </m:sPrePr>
                        <m:sub/>
                        <m:sup>
                          <m:r>
                            <a:rPr lang="fr-FR" b="0" i="1" smtClean="0">
                              <a:solidFill>
                                <a:srgbClr val="002060"/>
                              </a:solidFill>
                              <a:latin typeface="Cambria Math"/>
                            </a:rPr>
                            <m:t>13</m:t>
                          </m:r>
                        </m:sup>
                        <m:e>
                          <m:r>
                            <a:rPr lang="fr-FR" b="0" i="1" smtClean="0">
                              <a:solidFill>
                                <a:srgbClr val="002060"/>
                              </a:solidFill>
                              <a:latin typeface="Cambria Math"/>
                            </a:rPr>
                            <m:t>𝑅</m:t>
                          </m:r>
                          <m:d>
                            <m:dPr>
                              <m:ctrlPr>
                                <a:rPr lang="fr-FR" b="0" i="1" smtClean="0">
                                  <a:solidFill>
                                    <a:srgbClr val="002060"/>
                                  </a:solidFill>
                                  <a:latin typeface="Cambria Math" panose="02040503050406030204" pitchFamily="18" charset="0"/>
                                </a:rPr>
                              </m:ctrlPr>
                            </m:dPr>
                            <m:e>
                              <m:sSub>
                                <m:sSubPr>
                                  <m:ctrlPr>
                                    <a:rPr lang="fr-FR" b="0" i="1" smtClean="0">
                                      <a:solidFill>
                                        <a:srgbClr val="002060"/>
                                      </a:solidFill>
                                      <a:latin typeface="Cambria Math" panose="02040503050406030204" pitchFamily="18" charset="0"/>
                                    </a:rPr>
                                  </m:ctrlPr>
                                </m:sSubPr>
                                <m:e>
                                  <m:r>
                                    <a:rPr lang="fr-FR" b="0" i="1" smtClean="0">
                                      <a:solidFill>
                                        <a:srgbClr val="002060"/>
                                      </a:solidFill>
                                      <a:latin typeface="Cambria Math"/>
                                    </a:rPr>
                                    <m:t>𝐶𝑂</m:t>
                                  </m:r>
                                </m:e>
                                <m:sub>
                                  <m:r>
                                    <a:rPr lang="fr-FR" b="0" i="1" smtClean="0">
                                      <a:solidFill>
                                        <a:srgbClr val="002060"/>
                                      </a:solidFill>
                                      <a:latin typeface="Cambria Math"/>
                                    </a:rPr>
                                    <m:t>2</m:t>
                                  </m:r>
                                </m:sub>
                              </m:sSub>
                            </m:e>
                          </m:d>
                          <m:r>
                            <a:rPr lang="fr-FR" b="0" i="1" smtClean="0">
                              <a:solidFill>
                                <a:srgbClr val="002060"/>
                              </a:solidFill>
                              <a:latin typeface="Cambria Math"/>
                            </a:rPr>
                            <m:t>=</m:t>
                          </m:r>
                          <m:f>
                            <m:fPr>
                              <m:ctrlPr>
                                <a:rPr lang="fr-FR" b="0" i="1" smtClean="0">
                                  <a:solidFill>
                                    <a:srgbClr val="002060"/>
                                  </a:solidFill>
                                  <a:latin typeface="Cambria Math" panose="02040503050406030204" pitchFamily="18" charset="0"/>
                                </a:rPr>
                              </m:ctrlPr>
                            </m:fPr>
                            <m:num>
                              <m:d>
                                <m:dPr>
                                  <m:begChr m:val="["/>
                                  <m:endChr m:val="]"/>
                                  <m:ctrlPr>
                                    <a:rPr lang="fr-FR" b="0" i="1" smtClean="0">
                                      <a:solidFill>
                                        <a:srgbClr val="002060"/>
                                      </a:solidFill>
                                      <a:latin typeface="Cambria Math" panose="02040503050406030204" pitchFamily="18" charset="0"/>
                                    </a:rPr>
                                  </m:ctrlPr>
                                </m:dPr>
                                <m:e>
                                  <m:sPre>
                                    <m:sPrePr>
                                      <m:ctrlPr>
                                        <a:rPr lang="fr-FR" b="0" i="1" smtClean="0">
                                          <a:solidFill>
                                            <a:srgbClr val="002060"/>
                                          </a:solidFill>
                                          <a:latin typeface="Cambria Math" panose="02040503050406030204" pitchFamily="18" charset="0"/>
                                        </a:rPr>
                                      </m:ctrlPr>
                                    </m:sPrePr>
                                    <m:sub/>
                                    <m:sup>
                                      <m:r>
                                        <a:rPr lang="fr-FR" b="0" i="1" smtClean="0">
                                          <a:solidFill>
                                            <a:srgbClr val="002060"/>
                                          </a:solidFill>
                                          <a:latin typeface="Cambria Math"/>
                                        </a:rPr>
                                        <m:t>13</m:t>
                                      </m:r>
                                    </m:sup>
                                    <m:e>
                                      <m:sSub>
                                        <m:sSubPr>
                                          <m:ctrlPr>
                                            <a:rPr lang="fr-FR" i="1" smtClean="0">
                                              <a:solidFill>
                                                <a:srgbClr val="002060"/>
                                              </a:solidFill>
                                              <a:latin typeface="Cambria Math" panose="02040503050406030204" pitchFamily="18" charset="0"/>
                                            </a:rPr>
                                          </m:ctrlPr>
                                        </m:sSubPr>
                                        <m:e>
                                          <m:r>
                                            <a:rPr lang="fr-FR" b="0" i="1" smtClean="0">
                                              <a:solidFill>
                                                <a:srgbClr val="002060"/>
                                              </a:solidFill>
                                              <a:latin typeface="Cambria Math"/>
                                            </a:rPr>
                                            <m:t>𝐶𝑂</m:t>
                                          </m:r>
                                        </m:e>
                                        <m:sub>
                                          <m:r>
                                            <a:rPr lang="fr-FR" b="0" i="1" smtClean="0">
                                              <a:solidFill>
                                                <a:srgbClr val="002060"/>
                                              </a:solidFill>
                                              <a:latin typeface="Cambria Math"/>
                                            </a:rPr>
                                            <m:t>2</m:t>
                                          </m:r>
                                        </m:sub>
                                      </m:sSub>
                                    </m:e>
                                  </m:sPre>
                                </m:e>
                              </m:d>
                            </m:num>
                            <m:den>
                              <m:d>
                                <m:dPr>
                                  <m:begChr m:val="["/>
                                  <m:endChr m:val="]"/>
                                  <m:ctrlPr>
                                    <a:rPr lang="fr-FR" i="1">
                                      <a:solidFill>
                                        <a:srgbClr val="002060"/>
                                      </a:solidFill>
                                      <a:latin typeface="Cambria Math" panose="02040503050406030204" pitchFamily="18" charset="0"/>
                                    </a:rPr>
                                  </m:ctrlPr>
                                </m:dPr>
                                <m:e>
                                  <m:sPre>
                                    <m:sPrePr>
                                      <m:ctrlPr>
                                        <a:rPr lang="fr-FR" i="1">
                                          <a:solidFill>
                                            <a:srgbClr val="002060"/>
                                          </a:solidFill>
                                          <a:latin typeface="Cambria Math" panose="02040503050406030204" pitchFamily="18" charset="0"/>
                                        </a:rPr>
                                      </m:ctrlPr>
                                    </m:sPrePr>
                                    <m:sub/>
                                    <m:sup>
                                      <m:r>
                                        <a:rPr lang="fr-FR" i="1">
                                          <a:solidFill>
                                            <a:srgbClr val="002060"/>
                                          </a:solidFill>
                                          <a:latin typeface="Cambria Math"/>
                                        </a:rPr>
                                        <m:t>1</m:t>
                                      </m:r>
                                      <m:r>
                                        <a:rPr lang="fr-FR" b="0" i="1" smtClean="0">
                                          <a:solidFill>
                                            <a:srgbClr val="002060"/>
                                          </a:solidFill>
                                          <a:latin typeface="Cambria Math"/>
                                        </a:rPr>
                                        <m:t>2</m:t>
                                      </m:r>
                                    </m:sup>
                                    <m:e>
                                      <m:sSub>
                                        <m:sSubPr>
                                          <m:ctrlPr>
                                            <a:rPr lang="fr-FR" i="1">
                                              <a:solidFill>
                                                <a:srgbClr val="002060"/>
                                              </a:solidFill>
                                              <a:latin typeface="Cambria Math" panose="02040503050406030204" pitchFamily="18" charset="0"/>
                                            </a:rPr>
                                          </m:ctrlPr>
                                        </m:sSubPr>
                                        <m:e>
                                          <m:r>
                                            <a:rPr lang="fr-FR" i="1">
                                              <a:solidFill>
                                                <a:srgbClr val="002060"/>
                                              </a:solidFill>
                                              <a:latin typeface="Cambria Math"/>
                                            </a:rPr>
                                            <m:t>𝐶𝑂</m:t>
                                          </m:r>
                                        </m:e>
                                        <m:sub>
                                          <m:r>
                                            <a:rPr lang="fr-FR" i="1">
                                              <a:solidFill>
                                                <a:srgbClr val="002060"/>
                                              </a:solidFill>
                                              <a:latin typeface="Cambria Math"/>
                                            </a:rPr>
                                            <m:t>2</m:t>
                                          </m:r>
                                        </m:sub>
                                      </m:sSub>
                                    </m:e>
                                  </m:sPre>
                                </m:e>
                              </m:d>
                            </m:den>
                          </m:f>
                        </m:e>
                      </m:sPre>
                    </m:oMath>
                  </m:oMathPara>
                </a14:m>
                <a:endParaRPr lang="fr-FR" dirty="0">
                  <a:solidFill>
                    <a:srgbClr val="002060"/>
                  </a:solidFill>
                </a:endParaRPr>
              </a:p>
            </p:txBody>
          </p:sp>
        </mc:Choice>
        <mc:Fallback xmlns="">
          <p:sp>
            <p:nvSpPr>
              <p:cNvPr id="8" name="ZoneTexte 7"/>
              <p:cNvSpPr txBox="1">
                <a:spLocks noRot="1" noChangeAspect="1" noMove="1" noResize="1" noEditPoints="1" noAdjustHandles="1" noChangeArrowheads="1" noChangeShapeType="1" noTextEdit="1"/>
              </p:cNvSpPr>
              <p:nvPr/>
            </p:nvSpPr>
            <p:spPr>
              <a:xfrm>
                <a:off x="2377440" y="3075710"/>
                <a:ext cx="2248884" cy="693523"/>
              </a:xfrm>
              <a:prstGeom prst="rect">
                <a:avLst/>
              </a:prstGeom>
              <a:blipFill rotWithShape="1">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p:cNvSpPr txBox="1"/>
              <p:nvPr/>
            </p:nvSpPr>
            <p:spPr>
              <a:xfrm>
                <a:off x="4915592" y="3071554"/>
                <a:ext cx="2533707" cy="6935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fr-FR" i="1" smtClean="0">
                              <a:solidFill>
                                <a:srgbClr val="002060"/>
                              </a:solidFill>
                              <a:latin typeface="Cambria Math" panose="02040503050406030204" pitchFamily="18" charset="0"/>
                            </a:rPr>
                          </m:ctrlPr>
                        </m:sPrePr>
                        <m:sub/>
                        <m:sup>
                          <m:r>
                            <a:rPr lang="fr-FR" b="0" i="1" smtClean="0">
                              <a:solidFill>
                                <a:srgbClr val="002060"/>
                              </a:solidFill>
                              <a:latin typeface="Cambria Math"/>
                            </a:rPr>
                            <m:t>18</m:t>
                          </m:r>
                        </m:sup>
                        <m:e>
                          <m:r>
                            <a:rPr lang="fr-FR" b="0" i="1" smtClean="0">
                              <a:solidFill>
                                <a:srgbClr val="002060"/>
                              </a:solidFill>
                              <a:latin typeface="Cambria Math"/>
                            </a:rPr>
                            <m:t>𝑅</m:t>
                          </m:r>
                          <m:d>
                            <m:dPr>
                              <m:ctrlPr>
                                <a:rPr lang="fr-FR" b="0" i="1" smtClean="0">
                                  <a:solidFill>
                                    <a:srgbClr val="002060"/>
                                  </a:solidFill>
                                  <a:latin typeface="Cambria Math" panose="02040503050406030204" pitchFamily="18" charset="0"/>
                                </a:rPr>
                              </m:ctrlPr>
                            </m:dPr>
                            <m:e>
                              <m:sSub>
                                <m:sSubPr>
                                  <m:ctrlPr>
                                    <a:rPr lang="fr-FR" b="0" i="1" smtClean="0">
                                      <a:solidFill>
                                        <a:srgbClr val="002060"/>
                                      </a:solidFill>
                                      <a:latin typeface="Cambria Math" panose="02040503050406030204" pitchFamily="18" charset="0"/>
                                    </a:rPr>
                                  </m:ctrlPr>
                                </m:sSubPr>
                                <m:e>
                                  <m:r>
                                    <a:rPr lang="fr-FR" b="0" i="1" smtClean="0">
                                      <a:solidFill>
                                        <a:srgbClr val="002060"/>
                                      </a:solidFill>
                                      <a:latin typeface="Cambria Math"/>
                                    </a:rPr>
                                    <m:t>𝐶𝑂</m:t>
                                  </m:r>
                                </m:e>
                                <m:sub>
                                  <m:r>
                                    <a:rPr lang="fr-FR" b="0" i="1" smtClean="0">
                                      <a:solidFill>
                                        <a:srgbClr val="002060"/>
                                      </a:solidFill>
                                      <a:latin typeface="Cambria Math"/>
                                    </a:rPr>
                                    <m:t>2</m:t>
                                  </m:r>
                                </m:sub>
                              </m:sSub>
                            </m:e>
                          </m:d>
                          <m:r>
                            <a:rPr lang="fr-FR" b="0" i="1" smtClean="0">
                              <a:solidFill>
                                <a:srgbClr val="002060"/>
                              </a:solidFill>
                              <a:latin typeface="Cambria Math"/>
                            </a:rPr>
                            <m:t>=</m:t>
                          </m:r>
                          <m:f>
                            <m:fPr>
                              <m:ctrlPr>
                                <a:rPr lang="fr-FR" b="0" i="1" smtClean="0">
                                  <a:solidFill>
                                    <a:srgbClr val="002060"/>
                                  </a:solidFill>
                                  <a:latin typeface="Cambria Math" panose="02040503050406030204" pitchFamily="18" charset="0"/>
                                </a:rPr>
                              </m:ctrlPr>
                            </m:fPr>
                            <m:num>
                              <m:d>
                                <m:dPr>
                                  <m:begChr m:val="["/>
                                  <m:endChr m:val="]"/>
                                  <m:ctrlPr>
                                    <a:rPr lang="fr-FR" b="0" i="1" smtClean="0">
                                      <a:solidFill>
                                        <a:srgbClr val="002060"/>
                                      </a:solidFill>
                                      <a:latin typeface="Cambria Math" panose="02040503050406030204" pitchFamily="18" charset="0"/>
                                    </a:rPr>
                                  </m:ctrlPr>
                                </m:dPr>
                                <m:e>
                                  <m:r>
                                    <a:rPr lang="fr-FR" b="0" i="1" smtClean="0">
                                      <a:solidFill>
                                        <a:srgbClr val="002060"/>
                                      </a:solidFill>
                                      <a:latin typeface="Cambria Math"/>
                                    </a:rPr>
                                    <m:t>𝐶</m:t>
                                  </m:r>
                                  <m:sPre>
                                    <m:sPrePr>
                                      <m:ctrlPr>
                                        <a:rPr lang="fr-FR" b="0" i="1" smtClean="0">
                                          <a:solidFill>
                                            <a:srgbClr val="002060"/>
                                          </a:solidFill>
                                          <a:latin typeface="Cambria Math" panose="02040503050406030204" pitchFamily="18" charset="0"/>
                                        </a:rPr>
                                      </m:ctrlPr>
                                    </m:sPrePr>
                                    <m:sub/>
                                    <m:sup>
                                      <m:r>
                                        <a:rPr lang="fr-FR" b="0" i="1" smtClean="0">
                                          <a:latin typeface="Cambria Math"/>
                                        </a:rPr>
                                        <m:t>18</m:t>
                                      </m:r>
                                    </m:sup>
                                    <m:e>
                                      <m:r>
                                        <a:rPr lang="fr-FR" b="0" i="1" smtClean="0">
                                          <a:latin typeface="Cambria Math"/>
                                        </a:rPr>
                                        <m:t>𝑂</m:t>
                                      </m:r>
                                      <m:sPre>
                                        <m:sPrePr>
                                          <m:ctrlPr>
                                            <a:rPr lang="fr-FR" b="0" i="1" smtClean="0">
                                              <a:latin typeface="Cambria Math" panose="02040503050406030204" pitchFamily="18" charset="0"/>
                                            </a:rPr>
                                          </m:ctrlPr>
                                        </m:sPrePr>
                                        <m:sub/>
                                        <m:sup>
                                          <m:r>
                                            <a:rPr lang="fr-FR" b="0" i="1" smtClean="0">
                                              <a:latin typeface="Cambria Math"/>
                                            </a:rPr>
                                            <m:t>16</m:t>
                                          </m:r>
                                        </m:sup>
                                        <m:e>
                                          <m:r>
                                            <a:rPr lang="fr-FR" b="0" i="1" smtClean="0">
                                              <a:latin typeface="Cambria Math"/>
                                            </a:rPr>
                                            <m:t>𝑂</m:t>
                                          </m:r>
                                        </m:e>
                                      </m:sPre>
                                    </m:e>
                                  </m:sPre>
                                </m:e>
                              </m:d>
                            </m:num>
                            <m:den>
                              <m:d>
                                <m:dPr>
                                  <m:begChr m:val="["/>
                                  <m:endChr m:val="]"/>
                                  <m:ctrlPr>
                                    <a:rPr lang="fr-FR" i="1">
                                      <a:solidFill>
                                        <a:srgbClr val="002060"/>
                                      </a:solidFill>
                                      <a:latin typeface="Cambria Math" panose="02040503050406030204" pitchFamily="18" charset="0"/>
                                    </a:rPr>
                                  </m:ctrlPr>
                                </m:dPr>
                                <m:e>
                                  <m:r>
                                    <a:rPr lang="fr-FR" b="0" i="1" smtClean="0">
                                      <a:solidFill>
                                        <a:srgbClr val="002060"/>
                                      </a:solidFill>
                                      <a:latin typeface="Cambria Math"/>
                                    </a:rPr>
                                    <m:t>𝐶</m:t>
                                  </m:r>
                                  <m:sPre>
                                    <m:sPrePr>
                                      <m:ctrlPr>
                                        <a:rPr lang="fr-FR" b="0" i="1" smtClean="0">
                                          <a:solidFill>
                                            <a:srgbClr val="002060"/>
                                          </a:solidFill>
                                          <a:latin typeface="Cambria Math" panose="02040503050406030204" pitchFamily="18" charset="0"/>
                                        </a:rPr>
                                      </m:ctrlPr>
                                    </m:sPrePr>
                                    <m:sub/>
                                    <m:sup>
                                      <m:r>
                                        <a:rPr lang="fr-FR" b="0" i="1" smtClean="0">
                                          <a:latin typeface="Cambria Math"/>
                                        </a:rPr>
                                        <m:t>16</m:t>
                                      </m:r>
                                    </m:sup>
                                    <m:e>
                                      <m:sSub>
                                        <m:sSubPr>
                                          <m:ctrlPr>
                                            <a:rPr lang="fr-FR" i="1" smtClean="0">
                                              <a:latin typeface="Cambria Math" panose="02040503050406030204" pitchFamily="18" charset="0"/>
                                            </a:rPr>
                                          </m:ctrlPr>
                                        </m:sSubPr>
                                        <m:e>
                                          <m:r>
                                            <a:rPr lang="fr-FR" b="0" i="1" smtClean="0">
                                              <a:latin typeface="Cambria Math"/>
                                            </a:rPr>
                                            <m:t>𝑂</m:t>
                                          </m:r>
                                        </m:e>
                                        <m:sub>
                                          <m:r>
                                            <a:rPr lang="fr-FR" b="0" i="1" smtClean="0">
                                              <a:latin typeface="Cambria Math"/>
                                            </a:rPr>
                                            <m:t>2</m:t>
                                          </m:r>
                                        </m:sub>
                                      </m:sSub>
                                    </m:e>
                                  </m:sPre>
                                </m:e>
                              </m:d>
                            </m:den>
                          </m:f>
                        </m:e>
                      </m:sPre>
                    </m:oMath>
                  </m:oMathPara>
                </a14:m>
                <a:endParaRPr lang="fr-FR" dirty="0">
                  <a:solidFill>
                    <a:srgbClr val="002060"/>
                  </a:solidFill>
                </a:endParaRPr>
              </a:p>
            </p:txBody>
          </p:sp>
        </mc:Choice>
        <mc:Fallback xmlns="">
          <p:sp>
            <p:nvSpPr>
              <p:cNvPr id="9" name="ZoneTexte 8"/>
              <p:cNvSpPr txBox="1">
                <a:spLocks noRot="1" noChangeAspect="1" noMove="1" noResize="1" noEditPoints="1" noAdjustHandles="1" noChangeArrowheads="1" noChangeShapeType="1" noTextEdit="1"/>
              </p:cNvSpPr>
              <p:nvPr/>
            </p:nvSpPr>
            <p:spPr>
              <a:xfrm>
                <a:off x="4915592" y="3071554"/>
                <a:ext cx="2533707" cy="693523"/>
              </a:xfrm>
              <a:prstGeom prst="rect">
                <a:avLst/>
              </a:prstGeom>
              <a:blipFill rotWithShape="1">
                <a:blip r:embed="rId4"/>
                <a:stretch>
                  <a:fillRect/>
                </a:stretch>
              </a:blipFill>
            </p:spPr>
            <p:txBody>
              <a:bodyPr/>
              <a:lstStyle/>
              <a:p>
                <a:r>
                  <a:rPr lang="fr-FR">
                    <a:noFill/>
                  </a:rPr>
                  <a:t> </a:t>
                </a:r>
              </a:p>
            </p:txBody>
          </p:sp>
        </mc:Fallback>
      </mc:AlternateContent>
      <p:pic>
        <p:nvPicPr>
          <p:cNvPr id="10" name="Picture 3" descr="C:\Users\Utilisateur\AppData\Local\Microsoft\Windows\INetCache\IE\SP4ING10\628px-Attention_Sign.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3769233"/>
            <a:ext cx="501842" cy="4395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ZoneTexte 10"/>
              <p:cNvSpPr txBox="1"/>
              <p:nvPr/>
            </p:nvSpPr>
            <p:spPr>
              <a:xfrm>
                <a:off x="2834445" y="4466438"/>
                <a:ext cx="4162293" cy="6935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i="1" smtClean="0">
                              <a:solidFill>
                                <a:srgbClr val="002060"/>
                              </a:solidFill>
                              <a:latin typeface="Cambria Math" panose="02040503050406030204" pitchFamily="18" charset="0"/>
                            </a:rPr>
                          </m:ctrlPr>
                        </m:fPr>
                        <m:num>
                          <m:d>
                            <m:dPr>
                              <m:begChr m:val="["/>
                              <m:endChr m:val="]"/>
                              <m:ctrlPr>
                                <a:rPr lang="fr-FR" i="1">
                                  <a:solidFill>
                                    <a:srgbClr val="002060"/>
                                  </a:solidFill>
                                  <a:latin typeface="Cambria Math" panose="02040503050406030204" pitchFamily="18" charset="0"/>
                                </a:rPr>
                              </m:ctrlPr>
                            </m:dPr>
                            <m:e>
                              <m:sPre>
                                <m:sPrePr>
                                  <m:ctrlPr>
                                    <a:rPr lang="fr-FR" i="1">
                                      <a:solidFill>
                                        <a:srgbClr val="002060"/>
                                      </a:solidFill>
                                      <a:latin typeface="Cambria Math" panose="02040503050406030204" pitchFamily="18" charset="0"/>
                                    </a:rPr>
                                  </m:ctrlPr>
                                </m:sPrePr>
                                <m:sub/>
                                <m:sup>
                                  <m:r>
                                    <a:rPr lang="fr-FR" i="1">
                                      <a:solidFill>
                                        <a:srgbClr val="002060"/>
                                      </a:solidFill>
                                      <a:latin typeface="Cambria Math"/>
                                    </a:rPr>
                                    <m:t>13</m:t>
                                  </m:r>
                                </m:sup>
                                <m:e>
                                  <m:sSub>
                                    <m:sSubPr>
                                      <m:ctrlPr>
                                        <a:rPr lang="fr-FR" i="1">
                                          <a:solidFill>
                                            <a:srgbClr val="002060"/>
                                          </a:solidFill>
                                          <a:latin typeface="Cambria Math" panose="02040503050406030204" pitchFamily="18" charset="0"/>
                                        </a:rPr>
                                      </m:ctrlPr>
                                    </m:sSubPr>
                                    <m:e>
                                      <m:r>
                                        <a:rPr lang="fr-FR" i="1">
                                          <a:solidFill>
                                            <a:srgbClr val="002060"/>
                                          </a:solidFill>
                                          <a:latin typeface="Cambria Math"/>
                                        </a:rPr>
                                        <m:t>𝐶𝑂</m:t>
                                      </m:r>
                                    </m:e>
                                    <m:sub>
                                      <m:r>
                                        <a:rPr lang="fr-FR" i="1">
                                          <a:solidFill>
                                            <a:srgbClr val="002060"/>
                                          </a:solidFill>
                                          <a:latin typeface="Cambria Math"/>
                                        </a:rPr>
                                        <m:t>2</m:t>
                                      </m:r>
                                    </m:sub>
                                  </m:sSub>
                                </m:e>
                              </m:sPre>
                            </m:e>
                          </m:d>
                        </m:num>
                        <m:den>
                          <m:d>
                            <m:dPr>
                              <m:begChr m:val="["/>
                              <m:endChr m:val="]"/>
                              <m:ctrlPr>
                                <a:rPr lang="fr-FR" i="1">
                                  <a:solidFill>
                                    <a:srgbClr val="002060"/>
                                  </a:solidFill>
                                  <a:latin typeface="Cambria Math" panose="02040503050406030204" pitchFamily="18" charset="0"/>
                                </a:rPr>
                              </m:ctrlPr>
                            </m:dPr>
                            <m:e>
                              <m:sPre>
                                <m:sPrePr>
                                  <m:ctrlPr>
                                    <a:rPr lang="fr-FR" i="1">
                                      <a:solidFill>
                                        <a:srgbClr val="002060"/>
                                      </a:solidFill>
                                      <a:latin typeface="Cambria Math" panose="02040503050406030204" pitchFamily="18" charset="0"/>
                                    </a:rPr>
                                  </m:ctrlPr>
                                </m:sPrePr>
                                <m:sub/>
                                <m:sup>
                                  <m:r>
                                    <a:rPr lang="fr-FR" i="1">
                                      <a:solidFill>
                                        <a:srgbClr val="002060"/>
                                      </a:solidFill>
                                      <a:latin typeface="Cambria Math"/>
                                    </a:rPr>
                                    <m:t>13</m:t>
                                  </m:r>
                                </m:sup>
                                <m:e>
                                  <m:sSub>
                                    <m:sSubPr>
                                      <m:ctrlPr>
                                        <a:rPr lang="fr-FR" i="1">
                                          <a:solidFill>
                                            <a:srgbClr val="002060"/>
                                          </a:solidFill>
                                          <a:latin typeface="Cambria Math" panose="02040503050406030204" pitchFamily="18" charset="0"/>
                                        </a:rPr>
                                      </m:ctrlPr>
                                    </m:sSubPr>
                                    <m:e>
                                      <m:r>
                                        <a:rPr lang="fr-FR" i="1">
                                          <a:solidFill>
                                            <a:srgbClr val="002060"/>
                                          </a:solidFill>
                                          <a:latin typeface="Cambria Math"/>
                                        </a:rPr>
                                        <m:t>𝐶𝑂</m:t>
                                      </m:r>
                                    </m:e>
                                    <m:sub>
                                      <m:r>
                                        <a:rPr lang="fr-FR" i="1">
                                          <a:solidFill>
                                            <a:srgbClr val="002060"/>
                                          </a:solidFill>
                                          <a:latin typeface="Cambria Math"/>
                                        </a:rPr>
                                        <m:t>2</m:t>
                                      </m:r>
                                    </m:sub>
                                  </m:sSub>
                                </m:e>
                              </m:sPre>
                            </m:e>
                          </m:d>
                          <m:r>
                            <a:rPr lang="fr-FR" i="1">
                              <a:solidFill>
                                <a:srgbClr val="002060"/>
                              </a:solidFill>
                              <a:latin typeface="Cambria Math"/>
                            </a:rPr>
                            <m:t>+</m:t>
                          </m:r>
                          <m:d>
                            <m:dPr>
                              <m:begChr m:val="["/>
                              <m:endChr m:val="]"/>
                              <m:ctrlPr>
                                <a:rPr lang="fr-FR" i="1">
                                  <a:solidFill>
                                    <a:srgbClr val="002060"/>
                                  </a:solidFill>
                                  <a:latin typeface="Cambria Math" panose="02040503050406030204" pitchFamily="18" charset="0"/>
                                </a:rPr>
                              </m:ctrlPr>
                            </m:dPr>
                            <m:e>
                              <m:sPre>
                                <m:sPrePr>
                                  <m:ctrlPr>
                                    <a:rPr lang="fr-FR" i="1">
                                      <a:solidFill>
                                        <a:srgbClr val="002060"/>
                                      </a:solidFill>
                                      <a:latin typeface="Cambria Math" panose="02040503050406030204" pitchFamily="18" charset="0"/>
                                    </a:rPr>
                                  </m:ctrlPr>
                                </m:sPrePr>
                                <m:sub/>
                                <m:sup>
                                  <m:r>
                                    <a:rPr lang="fr-FR" i="1">
                                      <a:solidFill>
                                        <a:srgbClr val="002060"/>
                                      </a:solidFill>
                                      <a:latin typeface="Cambria Math"/>
                                    </a:rPr>
                                    <m:t>12</m:t>
                                  </m:r>
                                </m:sup>
                                <m:e>
                                  <m:sSub>
                                    <m:sSubPr>
                                      <m:ctrlPr>
                                        <a:rPr lang="fr-FR" i="1">
                                          <a:solidFill>
                                            <a:srgbClr val="002060"/>
                                          </a:solidFill>
                                          <a:latin typeface="Cambria Math" panose="02040503050406030204" pitchFamily="18" charset="0"/>
                                        </a:rPr>
                                      </m:ctrlPr>
                                    </m:sSubPr>
                                    <m:e>
                                      <m:r>
                                        <a:rPr lang="fr-FR" i="1">
                                          <a:solidFill>
                                            <a:srgbClr val="002060"/>
                                          </a:solidFill>
                                          <a:latin typeface="Cambria Math"/>
                                        </a:rPr>
                                        <m:t>𝐶𝑂</m:t>
                                      </m:r>
                                    </m:e>
                                    <m:sub>
                                      <m:r>
                                        <a:rPr lang="fr-FR" i="1">
                                          <a:solidFill>
                                            <a:srgbClr val="002060"/>
                                          </a:solidFill>
                                          <a:latin typeface="Cambria Math"/>
                                        </a:rPr>
                                        <m:t>2</m:t>
                                      </m:r>
                                    </m:sub>
                                  </m:sSub>
                                </m:e>
                              </m:sPre>
                            </m:e>
                          </m:d>
                        </m:den>
                      </m:f>
                      <m:r>
                        <a:rPr lang="fr-FR" i="1">
                          <a:solidFill>
                            <a:srgbClr val="002060"/>
                          </a:solidFill>
                          <a:latin typeface="Cambria Math"/>
                        </a:rPr>
                        <m:t>=</m:t>
                      </m:r>
                      <m:f>
                        <m:fPr>
                          <m:ctrlPr>
                            <a:rPr lang="fr-FR" i="1">
                              <a:solidFill>
                                <a:srgbClr val="002060"/>
                              </a:solidFill>
                              <a:latin typeface="Cambria Math" panose="02040503050406030204" pitchFamily="18" charset="0"/>
                            </a:rPr>
                          </m:ctrlPr>
                        </m:fPr>
                        <m:num>
                          <m:d>
                            <m:dPr>
                              <m:begChr m:val="["/>
                              <m:endChr m:val="]"/>
                              <m:ctrlPr>
                                <a:rPr lang="fr-FR" i="1">
                                  <a:solidFill>
                                    <a:srgbClr val="002060"/>
                                  </a:solidFill>
                                  <a:latin typeface="Cambria Math" panose="02040503050406030204" pitchFamily="18" charset="0"/>
                                </a:rPr>
                              </m:ctrlPr>
                            </m:dPr>
                            <m:e>
                              <m:sPre>
                                <m:sPrePr>
                                  <m:ctrlPr>
                                    <a:rPr lang="fr-FR" i="1">
                                      <a:solidFill>
                                        <a:srgbClr val="002060"/>
                                      </a:solidFill>
                                      <a:latin typeface="Cambria Math" panose="02040503050406030204" pitchFamily="18" charset="0"/>
                                    </a:rPr>
                                  </m:ctrlPr>
                                </m:sPrePr>
                                <m:sub/>
                                <m:sup>
                                  <m:r>
                                    <a:rPr lang="fr-FR" i="1">
                                      <a:solidFill>
                                        <a:srgbClr val="002060"/>
                                      </a:solidFill>
                                      <a:latin typeface="Cambria Math"/>
                                    </a:rPr>
                                    <m:t>13</m:t>
                                  </m:r>
                                </m:sup>
                                <m:e>
                                  <m:sSub>
                                    <m:sSubPr>
                                      <m:ctrlPr>
                                        <a:rPr lang="fr-FR" i="1">
                                          <a:solidFill>
                                            <a:srgbClr val="002060"/>
                                          </a:solidFill>
                                          <a:latin typeface="Cambria Math" panose="02040503050406030204" pitchFamily="18" charset="0"/>
                                        </a:rPr>
                                      </m:ctrlPr>
                                    </m:sSubPr>
                                    <m:e>
                                      <m:r>
                                        <a:rPr lang="fr-FR" i="1">
                                          <a:solidFill>
                                            <a:srgbClr val="002060"/>
                                          </a:solidFill>
                                          <a:latin typeface="Cambria Math"/>
                                        </a:rPr>
                                        <m:t>𝐶𝑂</m:t>
                                      </m:r>
                                    </m:e>
                                    <m:sub>
                                      <m:r>
                                        <a:rPr lang="fr-FR" i="1">
                                          <a:solidFill>
                                            <a:srgbClr val="002060"/>
                                          </a:solidFill>
                                          <a:latin typeface="Cambria Math"/>
                                        </a:rPr>
                                        <m:t>2</m:t>
                                      </m:r>
                                    </m:sub>
                                  </m:sSub>
                                </m:e>
                              </m:sPre>
                            </m:e>
                          </m:d>
                        </m:num>
                        <m:den>
                          <m:d>
                            <m:dPr>
                              <m:begChr m:val="["/>
                              <m:endChr m:val="]"/>
                              <m:ctrlPr>
                                <a:rPr lang="fr-FR" i="1">
                                  <a:solidFill>
                                    <a:srgbClr val="002060"/>
                                  </a:solidFill>
                                  <a:latin typeface="Cambria Math" panose="02040503050406030204" pitchFamily="18" charset="0"/>
                                </a:rPr>
                              </m:ctrlPr>
                            </m:dPr>
                            <m:e>
                              <m:sSub>
                                <m:sSubPr>
                                  <m:ctrlPr>
                                    <a:rPr lang="fr-FR" i="1">
                                      <a:solidFill>
                                        <a:srgbClr val="002060"/>
                                      </a:solidFill>
                                      <a:latin typeface="Cambria Math" panose="02040503050406030204" pitchFamily="18" charset="0"/>
                                    </a:rPr>
                                  </m:ctrlPr>
                                </m:sSubPr>
                                <m:e>
                                  <m:r>
                                    <a:rPr lang="fr-FR" i="1">
                                      <a:solidFill>
                                        <a:srgbClr val="002060"/>
                                      </a:solidFill>
                                      <a:latin typeface="Cambria Math"/>
                                    </a:rPr>
                                    <m:t>𝐶𝑂</m:t>
                                  </m:r>
                                </m:e>
                                <m:sub>
                                  <m:r>
                                    <a:rPr lang="fr-FR" i="1">
                                      <a:solidFill>
                                        <a:srgbClr val="002060"/>
                                      </a:solidFill>
                                      <a:latin typeface="Cambria Math"/>
                                    </a:rPr>
                                    <m:t>2</m:t>
                                  </m:r>
                                </m:sub>
                              </m:sSub>
                            </m:e>
                          </m:d>
                        </m:den>
                      </m:f>
                      <m:r>
                        <a:rPr lang="fr-FR" b="0" i="1" smtClean="0">
                          <a:solidFill>
                            <a:srgbClr val="002060"/>
                          </a:solidFill>
                          <a:latin typeface="Cambria Math"/>
                        </a:rPr>
                        <m:t>=</m:t>
                      </m:r>
                      <m:f>
                        <m:fPr>
                          <m:ctrlPr>
                            <a:rPr lang="fr-FR" b="0" i="1" smtClean="0">
                              <a:solidFill>
                                <a:srgbClr val="002060"/>
                              </a:solidFill>
                              <a:latin typeface="Cambria Math" panose="02040503050406030204" pitchFamily="18" charset="0"/>
                            </a:rPr>
                          </m:ctrlPr>
                        </m:fPr>
                        <m:num>
                          <m:sPre>
                            <m:sPrePr>
                              <m:ctrlPr>
                                <a:rPr lang="fr-FR" b="0" i="1" smtClean="0">
                                  <a:solidFill>
                                    <a:srgbClr val="002060"/>
                                  </a:solidFill>
                                  <a:latin typeface="Cambria Math" panose="02040503050406030204" pitchFamily="18" charset="0"/>
                                </a:rPr>
                              </m:ctrlPr>
                            </m:sPrePr>
                            <m:sub/>
                            <m:sup>
                              <m:r>
                                <a:rPr lang="fr-FR" b="0" i="1" smtClean="0">
                                  <a:latin typeface="Cambria Math"/>
                                </a:rPr>
                                <m:t>13</m:t>
                              </m:r>
                            </m:sup>
                            <m:e>
                              <m:r>
                                <a:rPr lang="fr-FR" b="0" i="1" smtClean="0">
                                  <a:latin typeface="Cambria Math"/>
                                </a:rPr>
                                <m:t>𝑅</m:t>
                              </m:r>
                            </m:e>
                          </m:sPre>
                        </m:num>
                        <m:den>
                          <m:r>
                            <a:rPr lang="fr-FR" b="0" i="1" smtClean="0">
                              <a:solidFill>
                                <a:srgbClr val="002060"/>
                              </a:solidFill>
                              <a:latin typeface="Cambria Math"/>
                            </a:rPr>
                            <m:t>1+</m:t>
                          </m:r>
                          <m:sPre>
                            <m:sPrePr>
                              <m:ctrlPr>
                                <a:rPr lang="fr-FR" b="0" i="1" smtClean="0">
                                  <a:solidFill>
                                    <a:srgbClr val="002060"/>
                                  </a:solidFill>
                                  <a:latin typeface="Cambria Math" panose="02040503050406030204" pitchFamily="18" charset="0"/>
                                </a:rPr>
                              </m:ctrlPr>
                            </m:sPrePr>
                            <m:sub/>
                            <m:sup>
                              <m:r>
                                <a:rPr lang="fr-FR" b="0" i="1" smtClean="0">
                                  <a:latin typeface="Cambria Math"/>
                                </a:rPr>
                                <m:t>13</m:t>
                              </m:r>
                            </m:sup>
                            <m:e>
                              <m:r>
                                <a:rPr lang="fr-FR" b="0" i="1" smtClean="0">
                                  <a:latin typeface="Cambria Math"/>
                                </a:rPr>
                                <m:t>𝑅</m:t>
                              </m:r>
                            </m:e>
                          </m:sPre>
                        </m:den>
                      </m:f>
                    </m:oMath>
                  </m:oMathPara>
                </a14:m>
                <a:endParaRPr lang="fr-FR" dirty="0">
                  <a:solidFill>
                    <a:srgbClr val="002060"/>
                  </a:solidFill>
                </a:endParaRPr>
              </a:p>
            </p:txBody>
          </p:sp>
        </mc:Choice>
        <mc:Fallback xmlns="">
          <p:sp>
            <p:nvSpPr>
              <p:cNvPr id="11" name="ZoneTexte 10"/>
              <p:cNvSpPr txBox="1">
                <a:spLocks noRot="1" noChangeAspect="1" noMove="1" noResize="1" noEditPoints="1" noAdjustHandles="1" noChangeArrowheads="1" noChangeShapeType="1" noTextEdit="1"/>
              </p:cNvSpPr>
              <p:nvPr/>
            </p:nvSpPr>
            <p:spPr>
              <a:xfrm>
                <a:off x="2834445" y="4466438"/>
                <a:ext cx="4162293" cy="693523"/>
              </a:xfrm>
              <a:prstGeom prst="rect">
                <a:avLst/>
              </a:prstGeom>
              <a:blipFill rotWithShape="1">
                <a:blip r:embed="rId6"/>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9109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Abondances isotopiques</a:t>
            </a:r>
            <a:endParaRPr lang="fr-FR" dirty="0"/>
          </a:p>
        </p:txBody>
      </p:sp>
      <p:sp>
        <p:nvSpPr>
          <p:cNvPr id="4" name="Espace réservé de la date 3"/>
          <p:cNvSpPr>
            <a:spLocks noGrp="1"/>
          </p:cNvSpPr>
          <p:nvPr>
            <p:ph type="dt" sz="half" idx="10"/>
          </p:nvPr>
        </p:nvSpPr>
        <p:spPr/>
        <p:txBody>
          <a:bodyPr/>
          <a:lstStyle/>
          <a:p>
            <a:pPr>
              <a:defRPr/>
            </a:pPr>
            <a:fld id="{9D9BC103-40A2-4C2E-83AA-A48F7CEFC6DA}" type="datetime4">
              <a:rPr lang="fr-FR" smtClean="0"/>
              <a:pPr>
                <a:defRPr/>
              </a:pPr>
              <a:t>15 novembre 2019</a:t>
            </a:fld>
            <a:endParaRPr lang="fr-FR" dirty="0"/>
          </a:p>
        </p:txBody>
      </p:sp>
      <p:sp>
        <p:nvSpPr>
          <p:cNvPr id="5" name="Espace réservé du pied de page 4"/>
          <p:cNvSpPr>
            <a:spLocks noGrp="1"/>
          </p:cNvSpPr>
          <p:nvPr>
            <p:ph type="ftr" sz="quarter" idx="11"/>
          </p:nvPr>
        </p:nvSpPr>
        <p:spPr/>
        <p:txBody>
          <a:bodyPr/>
          <a:lstStyle/>
          <a:p>
            <a:pPr>
              <a:defRPr/>
            </a:pPr>
            <a:r>
              <a:rPr lang="fr-FR" smtClean="0"/>
              <a:t>Chimie &amp; Isotopie</a:t>
            </a:r>
            <a:endParaRPr lang="fr-FR" dirty="0"/>
          </a:p>
        </p:txBody>
      </p:sp>
      <p:sp>
        <p:nvSpPr>
          <p:cNvPr id="6" name="Espace réservé du numéro de diapositive 5"/>
          <p:cNvSpPr>
            <a:spLocks noGrp="1"/>
          </p:cNvSpPr>
          <p:nvPr>
            <p:ph type="sldNum" sz="quarter" idx="12"/>
          </p:nvPr>
        </p:nvSpPr>
        <p:spPr/>
        <p:txBody>
          <a:bodyPr/>
          <a:lstStyle/>
          <a:p>
            <a:pPr>
              <a:defRPr/>
            </a:pPr>
            <a:r>
              <a:rPr lang="fr-FR" smtClean="0"/>
              <a:t>|  PAGE </a:t>
            </a:r>
            <a:fld id="{D100F22A-CFAC-4345-993E-C06491F10625}" type="slidenum">
              <a:rPr lang="fr-FR" smtClean="0"/>
              <a:pPr>
                <a:defRPr/>
              </a:pPr>
              <a:t>9</a:t>
            </a:fld>
            <a:endParaRPr lang="fr-F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303" y="1063517"/>
            <a:ext cx="6010102" cy="3928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67" y="5205597"/>
            <a:ext cx="8249603" cy="776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860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Masque principal">
  <a:themeElements>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10421</TotalTime>
  <Words>2974</Words>
  <Application>Microsoft Office PowerPoint</Application>
  <PresentationFormat>Affichage à l'écran (4:3)</PresentationFormat>
  <Paragraphs>557</Paragraphs>
  <Slides>62</Slides>
  <Notes>2</Notes>
  <HiddenSlides>0</HiddenSlides>
  <MMClips>7</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2</vt:i4>
      </vt:variant>
      <vt:variant>
        <vt:lpstr>Titres des diapositives</vt:lpstr>
      </vt:variant>
      <vt:variant>
        <vt:i4>62</vt:i4>
      </vt:variant>
    </vt:vector>
  </HeadingPairs>
  <TitlesOfParts>
    <vt:vector size="73" baseType="lpstr">
      <vt:lpstr>Arial</vt:lpstr>
      <vt:lpstr>Book Antiqua</vt:lpstr>
      <vt:lpstr>Calibri</vt:lpstr>
      <vt:lpstr>Cambria</vt:lpstr>
      <vt:lpstr>Cambria Math</vt:lpstr>
      <vt:lpstr>Symbol</vt:lpstr>
      <vt:lpstr>Times New Roman</vt:lpstr>
      <vt:lpstr>Wingdings</vt:lpstr>
      <vt:lpstr>Masque principal</vt:lpstr>
      <vt:lpstr>Graph</vt:lpstr>
      <vt:lpstr>Document</vt:lpstr>
      <vt:lpstr>Chimie  &amp;  Isotopie Application à la dilution isotopique</vt:lpstr>
      <vt:lpstr>définitions</vt:lpstr>
      <vt:lpstr>Protons et neutrons – quelques définitions</vt:lpstr>
      <vt:lpstr>Protons et neutrons – quelques definitions</vt:lpstr>
      <vt:lpstr>Quelques notions</vt:lpstr>
      <vt:lpstr>Variation du Poids atomique du th</vt:lpstr>
      <vt:lpstr>Variation du Poids atomique de u</vt:lpstr>
      <vt:lpstr>Quelques notions</vt:lpstr>
      <vt:lpstr>Abondances isotopiques</vt:lpstr>
      <vt:lpstr>Exemples  - actinides</vt:lpstr>
      <vt:lpstr>Tableau périodique</vt:lpstr>
      <vt:lpstr>Quelques notions</vt:lpstr>
      <vt:lpstr>Standard pour les isotopes de l’eau</vt:lpstr>
      <vt:lpstr>Standards internationaux</vt:lpstr>
      <vt:lpstr>Le fractionnement isotopique est commun</vt:lpstr>
      <vt:lpstr>Europe – moyenne annuelle</vt:lpstr>
      <vt:lpstr>Applications – cheveux humains</vt:lpstr>
      <vt:lpstr>Applications – mobilité humaine aux temps préhistoriques</vt:lpstr>
      <vt:lpstr>constats</vt:lpstr>
      <vt:lpstr>Effets physiques isotopiques</vt:lpstr>
      <vt:lpstr>Effets physiques isotopiques</vt:lpstr>
      <vt:lpstr>Effets physiques isotopiques</vt:lpstr>
      <vt:lpstr>Application – enrichissement 235U</vt:lpstr>
      <vt:lpstr>Quels outils pour l’analyste ?</vt:lpstr>
      <vt:lpstr>appareils</vt:lpstr>
      <vt:lpstr>MC-ICPMS</vt:lpstr>
      <vt:lpstr>Précisions MC-ICPMS</vt:lpstr>
      <vt:lpstr>Fractionnement isotopique</vt:lpstr>
      <vt:lpstr>Relation entre grandeurs thermodynamiques et molécules</vt:lpstr>
      <vt:lpstr>Exemples</vt:lpstr>
      <vt:lpstr>Fractionnement isotopique thermodynamique  échange isotopique</vt:lpstr>
      <vt:lpstr>Thermodynamique vs cinétique</vt:lpstr>
      <vt:lpstr>formulation</vt:lpstr>
      <vt:lpstr>Exemple – échange entre U(VI) &amp; U(IV)</vt:lpstr>
      <vt:lpstr>Quelques considérations générales</vt:lpstr>
      <vt:lpstr>Fractionnement isotopique cinétique</vt:lpstr>
      <vt:lpstr>Fractionnement cinétique - causes</vt:lpstr>
      <vt:lpstr>Exemple fractionnement cinétique</vt:lpstr>
      <vt:lpstr>Exemple d’application – r.i. 235u/238U dans météorites</vt:lpstr>
      <vt:lpstr>Dilution isotopique</vt:lpstr>
      <vt:lpstr>historique</vt:lpstr>
      <vt:lpstr>Dilution isotopique</vt:lpstr>
      <vt:lpstr>Hypothèse </vt:lpstr>
      <vt:lpstr>Principe simplifié</vt:lpstr>
      <vt:lpstr>échange ISOTOPIQUE</vt:lpstr>
      <vt:lpstr>Exemple – échange entre U(VI) &amp; U(IV)</vt:lpstr>
      <vt:lpstr>échange ISOTOPIQUE</vt:lpstr>
      <vt:lpstr>Application au dosage de 238U par 233U</vt:lpstr>
      <vt:lpstr>Traceur et échantillon non monoisotopiques</vt:lpstr>
      <vt:lpstr>Fractionnement indépendant de la masse </vt:lpstr>
      <vt:lpstr>Nuclear field shift effect (NFSE)</vt:lpstr>
      <vt:lpstr>Déplacement du champ de charge du noyau</vt:lpstr>
      <vt:lpstr>La réalité du physicien</vt:lpstr>
      <vt:lpstr>Orbitales U [Rn] 7s2 5f3 6d1</vt:lpstr>
      <vt:lpstr>Extension des orbitales de U</vt:lpstr>
      <vt:lpstr>Règles générales</vt:lpstr>
      <vt:lpstr>Exemple – échange U(VI)-U(IV)</vt:lpstr>
      <vt:lpstr>Métabolisation U dans les cellules</vt:lpstr>
      <vt:lpstr>Fractionnement dépendant (fdm) &amp; indépendant de la masse (fim)</vt:lpstr>
      <vt:lpstr>bibliographie</vt:lpstr>
      <vt:lpstr>Caractéristiques des orbitales 7s &amp; 6d</vt:lpstr>
      <vt:lpstr>Caractéristiques des orbitales 5f</vt:lpstr>
    </vt:vector>
  </TitlesOfParts>
  <Company>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dc:creator>
  <cp:lastModifiedBy>mireille le guennec</cp:lastModifiedBy>
  <cp:revision>496</cp:revision>
  <dcterms:created xsi:type="dcterms:W3CDTF">2012-05-16T13:45:41Z</dcterms:created>
  <dcterms:modified xsi:type="dcterms:W3CDTF">2019-11-15T10:51:54Z</dcterms:modified>
</cp:coreProperties>
</file>