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84890" autoAdjust="0"/>
  </p:normalViewPr>
  <p:slideViewPr>
    <p:cSldViewPr snapToGrid="0" showGuides="1">
      <p:cViewPr>
        <p:scale>
          <a:sx n="80" d="100"/>
          <a:sy n="80" d="100"/>
        </p:scale>
        <p:origin x="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9154F-CEB2-4950-9BF3-07D83F957912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05AB-CFBB-49CB-A12A-35F0D6F30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01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Idée, tu pourrais faire « glisser » les termes</a:t>
            </a:r>
            <a:r>
              <a:rPr lang="fr-FR" baseline="0" dirty="0" smtClean="0"/>
              <a:t> « solution mère » et « solution fille » des bulles à sous les bouteilles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A05AB-CFBB-49CB-A12A-35F0D6F3029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798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5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97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89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23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22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85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1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95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11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73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CFC3A-730B-4E37-9544-B9950A40E5B0}" type="datetimeFigureOut">
              <a:rPr lang="fr-FR" smtClean="0"/>
              <a:t>17/07/2017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51CA-F0D5-40E8-83D1-1BD2EF2F6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64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9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>
            <a:off x="363556" y="1139456"/>
            <a:ext cx="8087063" cy="5724058"/>
            <a:chOff x="363556" y="1139456"/>
            <a:chExt cx="8087063" cy="5724058"/>
          </a:xfrm>
        </p:grpSpPr>
        <p:pic>
          <p:nvPicPr>
            <p:cNvPr id="4" name="Image 3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844" y="5306171"/>
              <a:ext cx="800100" cy="828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ZoneTexte 4"/>
            <p:cNvSpPr txBox="1"/>
            <p:nvPr/>
          </p:nvSpPr>
          <p:spPr>
            <a:xfrm>
              <a:off x="363556" y="5397342"/>
              <a:ext cx="15057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Solution mère</a:t>
              </a:r>
            </a:p>
            <a:p>
              <a:r>
                <a:rPr lang="fr-FR" dirty="0" err="1" smtClean="0"/>
                <a:t>C</a:t>
              </a:r>
              <a:r>
                <a:rPr lang="fr-FR" baseline="-25000" dirty="0" err="1" smtClean="0"/>
                <a:t>mère</a:t>
              </a:r>
              <a:endParaRPr lang="fr-FR" baseline="-25000" dirty="0"/>
            </a:p>
          </p:txBody>
        </p:sp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3"/>
            <a:srcRect r="54182"/>
            <a:stretch/>
          </p:blipFill>
          <p:spPr>
            <a:xfrm>
              <a:off x="1945970" y="2566241"/>
              <a:ext cx="257480" cy="2628900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462708" y="3569465"/>
              <a:ext cx="138723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Prélève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mère</a:t>
              </a:r>
              <a:endParaRPr lang="fr-FR" baseline="-25000" dirty="0" smtClean="0"/>
            </a:p>
            <a:p>
              <a:endParaRPr lang="fr-FR" baseline="-25000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2644349" y="6243880"/>
              <a:ext cx="34516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Verse dans la fiole de volume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14155" y="1912302"/>
              <a:ext cx="314325" cy="2628900"/>
            </a:xfrm>
            <a:prstGeom prst="rect">
              <a:avLst/>
            </a:prstGeom>
          </p:spPr>
        </p:pic>
        <p:pic>
          <p:nvPicPr>
            <p:cNvPr id="34" name="Image 3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28479" y="4597203"/>
              <a:ext cx="638175" cy="1590675"/>
            </a:xfrm>
            <a:prstGeom prst="rect">
              <a:avLst/>
            </a:prstGeom>
          </p:spPr>
        </p:pic>
        <p:sp>
          <p:nvSpPr>
            <p:cNvPr id="35" name="Flèche courbée vers le bas 34"/>
            <p:cNvSpPr/>
            <p:nvPr/>
          </p:nvSpPr>
          <p:spPr>
            <a:xfrm>
              <a:off x="1945970" y="1583140"/>
              <a:ext cx="2068185" cy="57320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ZoneTexte 35"/>
                <p:cNvSpPr txBox="1"/>
                <p:nvPr/>
              </p:nvSpPr>
              <p:spPr>
                <a:xfrm>
                  <a:off x="1156327" y="1139456"/>
                  <a:ext cx="4396845" cy="3629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nombre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de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moles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lev</m:t>
                        </m:r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é=</m:t>
                        </m:r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è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𝑟𝑒</m:t>
                            </m:r>
                          </m:sub>
                        </m:sSub>
                        <m: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è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𝑟𝑒</m:t>
                            </m:r>
                          </m:sub>
                        </m:sSub>
                      </m:oMath>
                    </m:oMathPara>
                  </a14:m>
                  <a:endParaRPr lang="fr-FR" baseline="-25000" dirty="0"/>
                </a:p>
              </p:txBody>
            </p:sp>
          </mc:Choice>
          <mc:Fallback xmlns="">
            <p:sp>
              <p:nvSpPr>
                <p:cNvPr id="36" name="ZoneTexte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6327" y="1139456"/>
                  <a:ext cx="4396845" cy="36298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864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37" name="Image 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459300" y="4597202"/>
              <a:ext cx="638175" cy="1590675"/>
            </a:xfrm>
            <a:prstGeom prst="rect">
              <a:avLst/>
            </a:prstGeom>
          </p:spPr>
        </p:pic>
        <p:sp>
          <p:nvSpPr>
            <p:cNvPr id="38" name="ZoneTexte 37"/>
            <p:cNvSpPr txBox="1"/>
            <p:nvPr/>
          </p:nvSpPr>
          <p:spPr>
            <a:xfrm>
              <a:off x="6096000" y="6217183"/>
              <a:ext cx="23546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Ajuste au trait de jauge</a:t>
              </a:r>
            </a:p>
            <a:p>
              <a:r>
                <a:rPr lang="fr-FR" dirty="0" smtClean="0"/>
                <a:t> </a:t>
              </a:r>
              <a:r>
                <a:rPr lang="fr-FR" dirty="0" err="1" smtClean="0"/>
                <a:t>V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  <p:sp>
          <p:nvSpPr>
            <p:cNvPr id="39" name="Flèche courbée vers le bas 38"/>
            <p:cNvSpPr/>
            <p:nvPr/>
          </p:nvSpPr>
          <p:spPr>
            <a:xfrm>
              <a:off x="4480899" y="3674329"/>
              <a:ext cx="2068185" cy="57320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271635" y="3200133"/>
              <a:ext cx="3421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Conservation du nombre de moles</a:t>
              </a:r>
              <a:endParaRPr lang="fr-FR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6944886" y="5110925"/>
              <a:ext cx="13580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Solution fille</a:t>
              </a:r>
            </a:p>
            <a:p>
              <a:r>
                <a:rPr lang="fr-FR" dirty="0" err="1" smtClean="0"/>
                <a:t>C</a:t>
              </a:r>
              <a:r>
                <a:rPr lang="fr-FR" baseline="-25000" dirty="0" err="1" smtClean="0"/>
                <a:t>fille</a:t>
              </a:r>
              <a:endParaRPr lang="fr-FR" baseline="-25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7728435" y="1415346"/>
                <a:ext cx="3161443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435" y="1415346"/>
                <a:ext cx="3161443" cy="391582"/>
              </a:xfrm>
              <a:prstGeom prst="rect">
                <a:avLst/>
              </a:prstGeom>
              <a:blipFill rotWithShape="0">
                <a:blip r:embed="rId8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ZoneTexte 44"/>
              <p:cNvSpPr txBox="1"/>
              <p:nvPr/>
            </p:nvSpPr>
            <p:spPr>
              <a:xfrm>
                <a:off x="8596172" y="1116097"/>
                <a:ext cx="1425968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ZoneText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6172" y="1116097"/>
                <a:ext cx="1425968" cy="299249"/>
              </a:xfrm>
              <a:prstGeom prst="rect">
                <a:avLst/>
              </a:prstGeom>
              <a:blipFill rotWithShape="0">
                <a:blip r:embed="rId9"/>
                <a:stretch>
                  <a:fillRect l="-2137" r="-2991" b="-3061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77118" y="75655"/>
            <a:ext cx="151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animation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935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9" y="4822749"/>
            <a:ext cx="638175" cy="1590675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3392" y="3051175"/>
            <a:ext cx="711200" cy="755650"/>
            <a:chOff x="1291" y="611"/>
            <a:chExt cx="1120" cy="1190"/>
          </a:xfrm>
        </p:grpSpPr>
        <p:sp>
          <p:nvSpPr>
            <p:cNvPr id="3" name="Line 3"/>
            <p:cNvSpPr>
              <a:spLocks noChangeShapeType="1"/>
            </p:cNvSpPr>
            <p:nvPr/>
          </p:nvSpPr>
          <p:spPr bwMode="auto">
            <a:xfrm>
              <a:off x="2300" y="727"/>
              <a:ext cx="1" cy="9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 flipH="1">
              <a:off x="2302" y="623"/>
              <a:ext cx="109" cy="1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3064"/>
                <a:gd name="T2" fmla="*/ 21550 w 21600"/>
                <a:gd name="T3" fmla="*/ 23064 h 23064"/>
                <a:gd name="T4" fmla="*/ 0 w 21600"/>
                <a:gd name="T5" fmla="*/ 21600 h 23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06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8"/>
                    <a:pt x="21583" y="22576"/>
                    <a:pt x="21550" y="23064"/>
                  </a:cubicBezTo>
                </a:path>
                <a:path w="21600" h="2306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8"/>
                    <a:pt x="21583" y="22576"/>
                    <a:pt x="21550" y="2306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1400" y="727"/>
              <a:ext cx="1" cy="9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Arc 6"/>
            <p:cNvSpPr>
              <a:spLocks/>
            </p:cNvSpPr>
            <p:nvPr/>
          </p:nvSpPr>
          <p:spPr bwMode="auto">
            <a:xfrm>
              <a:off x="1291" y="623"/>
              <a:ext cx="109" cy="1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3051"/>
                <a:gd name="T2" fmla="*/ 21551 w 21600"/>
                <a:gd name="T3" fmla="*/ 23051 h 23051"/>
                <a:gd name="T4" fmla="*/ 0 w 21600"/>
                <a:gd name="T5" fmla="*/ 21600 h 23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051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4"/>
                    <a:pt x="21583" y="22568"/>
                    <a:pt x="21551" y="23051"/>
                  </a:cubicBezTo>
                </a:path>
                <a:path w="21600" h="23051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84"/>
                    <a:pt x="21583" y="22568"/>
                    <a:pt x="21551" y="23051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1296" y="611"/>
              <a:ext cx="111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 rot="-5400000">
              <a:off x="1793" y="1295"/>
              <a:ext cx="113" cy="900"/>
            </a:xfrm>
            <a:prstGeom prst="leftBracket">
              <a:avLst>
                <a:gd name="adj" fmla="val 77839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2736913" y="613579"/>
            <a:ext cx="239712" cy="2611437"/>
            <a:chOff x="3938" y="975"/>
            <a:chExt cx="376" cy="4113"/>
          </a:xfrm>
        </p:grpSpPr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073" y="1011"/>
              <a:ext cx="106" cy="384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auto">
            <a:xfrm>
              <a:off x="3938" y="2226"/>
              <a:ext cx="376" cy="1216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4073" y="1926"/>
              <a:ext cx="10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4073" y="4131"/>
              <a:ext cx="10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>
              <a:off x="3999" y="1320"/>
              <a:ext cx="252" cy="192"/>
            </a:xfrm>
            <a:prstGeom prst="bracketPair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4086" y="975"/>
              <a:ext cx="84" cy="5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4086" y="2808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4086" y="2193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4086" y="3405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4086" y="4170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4086" y="4770"/>
              <a:ext cx="84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4074" y="4857"/>
              <a:ext cx="39" cy="231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36 h 231"/>
                <a:gd name="T4" fmla="*/ 39 w 39"/>
                <a:gd name="T5" fmla="*/ 159 h 231"/>
                <a:gd name="T6" fmla="*/ 39 w 39"/>
                <a:gd name="T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lnTo>
                    <a:pt x="0" y="36"/>
                  </a:lnTo>
                  <a:lnTo>
                    <a:pt x="39" y="159"/>
                  </a:lnTo>
                  <a:lnTo>
                    <a:pt x="39" y="23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Freeform 22"/>
            <p:cNvSpPr>
              <a:spLocks/>
            </p:cNvSpPr>
            <p:nvPr/>
          </p:nvSpPr>
          <p:spPr bwMode="auto">
            <a:xfrm flipH="1">
              <a:off x="4140" y="4857"/>
              <a:ext cx="39" cy="231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36 h 231"/>
                <a:gd name="T4" fmla="*/ 39 w 39"/>
                <a:gd name="T5" fmla="*/ 159 h 231"/>
                <a:gd name="T6" fmla="*/ 39 w 39"/>
                <a:gd name="T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lnTo>
                    <a:pt x="0" y="36"/>
                  </a:lnTo>
                  <a:lnTo>
                    <a:pt x="39" y="159"/>
                  </a:lnTo>
                  <a:lnTo>
                    <a:pt x="39" y="23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452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665" y="686844"/>
            <a:ext cx="11659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Nous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souhaitons préparer 100 mL d’une solution d’acide nitrique (HNO</a:t>
            </a:r>
            <a:r>
              <a:rPr lang="fr-FR" sz="16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à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0,500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mol/L à partir d’une solution concentrée à 14,3 mol/L. Quel volume doit-on prélever 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quel est le facteur de dilution ? »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77118" y="75655"/>
            <a:ext cx="15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animation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6665" y="1326400"/>
            <a:ext cx="3319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 Il faut identifier les informations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8026988" y="494603"/>
            <a:ext cx="3503952" cy="689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037972" y="125271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Solution mère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440339" y="494603"/>
            <a:ext cx="5052991" cy="689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162507" y="133432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Solution fille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7671732" y="2727490"/>
                <a:ext cx="2334806" cy="667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è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732" y="2727490"/>
                <a:ext cx="2334806" cy="6674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ZoneTexte 15"/>
              <p:cNvSpPr txBox="1"/>
              <p:nvPr/>
            </p:nvSpPr>
            <p:spPr>
              <a:xfrm>
                <a:off x="8179038" y="2191091"/>
                <a:ext cx="1425968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𝑓𝑖𝑙𝑙𝑒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038" y="2191091"/>
                <a:ext cx="1425968" cy="299249"/>
              </a:xfrm>
              <a:prstGeom prst="rect">
                <a:avLst/>
              </a:prstGeom>
              <a:blipFill rotWithShape="0">
                <a:blip r:embed="rId4"/>
                <a:stretch>
                  <a:fillRect l="-2137" r="-2564" b="-28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7589433" y="3632067"/>
                <a:ext cx="5019131" cy="6476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è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0,500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0,100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14,3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=3,50.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=3,50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𝑚𝐿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433" y="3632067"/>
                <a:ext cx="5019131" cy="64761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Imag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92" y="1695732"/>
            <a:ext cx="1428750" cy="33623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03009" y="5128130"/>
            <a:ext cx="1505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 mère</a:t>
            </a:r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1149" y="2918418"/>
            <a:ext cx="638175" cy="15906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86191" y="5060509"/>
            <a:ext cx="1358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 fille</a:t>
            </a:r>
            <a:endParaRPr lang="fr-FR" dirty="0"/>
          </a:p>
        </p:txBody>
      </p:sp>
      <p:sp>
        <p:nvSpPr>
          <p:cNvPr id="20" name="Flèche courbée vers le bas 19"/>
          <p:cNvSpPr/>
          <p:nvPr/>
        </p:nvSpPr>
        <p:spPr>
          <a:xfrm>
            <a:off x="2418006" y="2231600"/>
            <a:ext cx="2068185" cy="5732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208742" y="1757404"/>
            <a:ext cx="3421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Conservation du nombre de moles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541490" y="5686027"/>
                <a:ext cx="2341988" cy="3903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=14,3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𝑚𝑜𝑙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90" y="5686027"/>
                <a:ext cx="2341988" cy="390363"/>
              </a:xfrm>
              <a:prstGeom prst="rect">
                <a:avLst/>
              </a:prstGeom>
              <a:blipFill rotWithShape="0">
                <a:blip r:embed="rId8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541490" y="6084188"/>
                <a:ext cx="1228477" cy="3903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è</m:t>
                          </m:r>
                          <m:r>
                            <m:rPr>
                              <m:nor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𝑟𝑒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90" y="6084188"/>
                <a:ext cx="1228477" cy="390363"/>
              </a:xfrm>
              <a:prstGeom prst="rect">
                <a:avLst/>
              </a:prstGeom>
              <a:blipFill rotWithShape="0">
                <a:blip r:embed="rId9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4297704" y="5675866"/>
                <a:ext cx="2445734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=0,500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/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704" y="5675866"/>
                <a:ext cx="2445734" cy="391582"/>
              </a:xfrm>
              <a:prstGeom prst="rect">
                <a:avLst/>
              </a:prstGeom>
              <a:blipFill rotWithShape="0">
                <a:blip r:embed="rId10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4372400" y="6101034"/>
                <a:ext cx="1576585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𝑓𝑖𝑙𝑙𝑒</m:t>
                        </m:r>
                      </m:sub>
                    </m:sSub>
                  </m:oMath>
                </a14:m>
                <a:r>
                  <a:rPr lang="fr-FR" dirty="0" smtClean="0"/>
                  <a:t> = 100 mL</a:t>
                </a:r>
                <a:endParaRPr lang="fr-FR" dirty="0"/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00" y="6101034"/>
                <a:ext cx="1576585" cy="391582"/>
              </a:xfrm>
              <a:prstGeom prst="rect">
                <a:avLst/>
              </a:prstGeom>
              <a:blipFill rotWithShape="0">
                <a:blip r:embed="rId11"/>
                <a:stretch>
                  <a:fillRect t="-7813" r="-2703" b="-203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ZoneTexte 25"/>
          <p:cNvSpPr txBox="1"/>
          <p:nvPr/>
        </p:nvSpPr>
        <p:spPr>
          <a:xfrm>
            <a:off x="7327407" y="4509093"/>
            <a:ext cx="2110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Facteur de dilution ?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7724619" y="4920005"/>
                <a:ext cx="2844561" cy="690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è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𝑓𝑖𝑙𝑙𝑒</m:t>
                              </m:r>
                            </m:sub>
                          </m:sSub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14,3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0,500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=28,6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4619" y="4920005"/>
                <a:ext cx="2844561" cy="69083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ZoneTexte 27"/>
          <p:cNvSpPr txBox="1"/>
          <p:nvPr/>
        </p:nvSpPr>
        <p:spPr>
          <a:xfrm>
            <a:off x="7179321" y="1269997"/>
            <a:ext cx="215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/>
              <a:t>- Puis faire les calculs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17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3" grpId="0" animBg="1"/>
      <p:bldP spid="14" grpId="0"/>
      <p:bldP spid="15" grpId="0"/>
      <p:bldP spid="16" grpId="0"/>
      <p:bldP spid="17" grpId="0"/>
      <p:bldP spid="2" grpId="0"/>
      <p:bldP spid="3" grpId="0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77</Words>
  <Application>Microsoft Office PowerPoint</Application>
  <PresentationFormat>Grand écran</PresentationFormat>
  <Paragraphs>33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 Couzinet</dc:creator>
  <cp:lastModifiedBy>Aurélie Couzinet</cp:lastModifiedBy>
  <cp:revision>9</cp:revision>
  <dcterms:created xsi:type="dcterms:W3CDTF">2017-07-12T14:28:38Z</dcterms:created>
  <dcterms:modified xsi:type="dcterms:W3CDTF">2017-07-17T15:46:06Z</dcterms:modified>
</cp:coreProperties>
</file>