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92" autoAdjust="0"/>
    <p:restoredTop sz="84890" autoAdjust="0"/>
  </p:normalViewPr>
  <p:slideViewPr>
    <p:cSldViewPr snapToGrid="0" showGuides="1">
      <p:cViewPr>
        <p:scale>
          <a:sx n="80" d="100"/>
          <a:sy n="80" d="100"/>
        </p:scale>
        <p:origin x="906" y="4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79154F-CEB2-4950-9BF3-07D83F957912}" type="datetimeFigureOut">
              <a:rPr lang="fr-FR" smtClean="0"/>
              <a:t>19/07/2017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FA05AB-CFBB-49CB-A12A-35F0D6F30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0011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Idée, tu pourrais faire « glisser » les termes</a:t>
            </a:r>
            <a:r>
              <a:rPr lang="fr-FR" baseline="0" dirty="0" smtClean="0"/>
              <a:t> « solution mère » et « solution fille » des bulles à sous les bouteilles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FA05AB-CFBB-49CB-A12A-35F0D6F3029C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3798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CFC3A-730B-4E37-9544-B9950A40E5B0}" type="datetimeFigureOut">
              <a:rPr lang="fr-FR" smtClean="0"/>
              <a:t>19/07/2017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51CA-F0D5-40E8-83D1-1BD2EF2F6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56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CFC3A-730B-4E37-9544-B9950A40E5B0}" type="datetimeFigureOut">
              <a:rPr lang="fr-FR" smtClean="0"/>
              <a:t>19/07/2017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51CA-F0D5-40E8-83D1-1BD2EF2F6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7974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CFC3A-730B-4E37-9544-B9950A40E5B0}" type="datetimeFigureOut">
              <a:rPr lang="fr-FR" smtClean="0"/>
              <a:t>19/07/2017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51CA-F0D5-40E8-83D1-1BD2EF2F6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0899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CFC3A-730B-4E37-9544-B9950A40E5B0}" type="datetimeFigureOut">
              <a:rPr lang="fr-FR" smtClean="0"/>
              <a:t>19/07/2017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51CA-F0D5-40E8-83D1-1BD2EF2F6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1232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CFC3A-730B-4E37-9544-B9950A40E5B0}" type="datetimeFigureOut">
              <a:rPr lang="fr-FR" smtClean="0"/>
              <a:t>19/07/2017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51CA-F0D5-40E8-83D1-1BD2EF2F6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5221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CFC3A-730B-4E37-9544-B9950A40E5B0}" type="datetimeFigureOut">
              <a:rPr lang="fr-FR" smtClean="0"/>
              <a:t>19/07/2017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51CA-F0D5-40E8-83D1-1BD2EF2F6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2856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CFC3A-730B-4E37-9544-B9950A40E5B0}" type="datetimeFigureOut">
              <a:rPr lang="fr-FR" smtClean="0"/>
              <a:t>19/07/2017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51CA-F0D5-40E8-83D1-1BD2EF2F6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5211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CFC3A-730B-4E37-9544-B9950A40E5B0}" type="datetimeFigureOut">
              <a:rPr lang="fr-FR" smtClean="0"/>
              <a:t>19/07/2017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51CA-F0D5-40E8-83D1-1BD2EF2F6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4956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CFC3A-730B-4E37-9544-B9950A40E5B0}" type="datetimeFigureOut">
              <a:rPr lang="fr-FR" smtClean="0"/>
              <a:t>19/07/2017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51CA-F0D5-40E8-83D1-1BD2EF2F6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202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CFC3A-730B-4E37-9544-B9950A40E5B0}" type="datetimeFigureOut">
              <a:rPr lang="fr-FR" smtClean="0"/>
              <a:t>19/07/2017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51CA-F0D5-40E8-83D1-1BD2EF2F6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8112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CFC3A-730B-4E37-9544-B9950A40E5B0}" type="datetimeFigureOut">
              <a:rPr lang="fr-FR" smtClean="0"/>
              <a:t>19/07/2017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51CA-F0D5-40E8-83D1-1BD2EF2F6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9730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CFC3A-730B-4E37-9544-B9950A40E5B0}" type="datetimeFigureOut">
              <a:rPr lang="fr-FR" smtClean="0"/>
              <a:t>19/07/2017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D51CA-F0D5-40E8-83D1-1BD2EF2F6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2640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0.png"/><Relationship Id="rId7" Type="http://schemas.openxmlformats.org/officeDocument/2006/relationships/image" Target="../media/image9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g"/><Relationship Id="rId11" Type="http://schemas.openxmlformats.org/officeDocument/2006/relationships/image" Target="../media/image17.png"/><Relationship Id="rId5" Type="http://schemas.openxmlformats.org/officeDocument/2006/relationships/image" Target="../media/image12.png"/><Relationship Id="rId10" Type="http://schemas.openxmlformats.org/officeDocument/2006/relationships/image" Target="../media/image16.png"/><Relationship Id="rId4" Type="http://schemas.openxmlformats.org/officeDocument/2006/relationships/image" Target="../media/image11.png"/><Relationship Id="rId9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e 45"/>
          <p:cNvGrpSpPr/>
          <p:nvPr/>
        </p:nvGrpSpPr>
        <p:grpSpPr>
          <a:xfrm>
            <a:off x="363556" y="1139456"/>
            <a:ext cx="8087063" cy="5724058"/>
            <a:chOff x="363556" y="1139456"/>
            <a:chExt cx="8087063" cy="5724058"/>
          </a:xfrm>
        </p:grpSpPr>
        <p:pic>
          <p:nvPicPr>
            <p:cNvPr id="4" name="Image 3"/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7844" y="5306171"/>
              <a:ext cx="800100" cy="8286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" name="ZoneTexte 4"/>
            <p:cNvSpPr txBox="1"/>
            <p:nvPr/>
          </p:nvSpPr>
          <p:spPr>
            <a:xfrm>
              <a:off x="363556" y="5397342"/>
              <a:ext cx="150573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Solution mère</a:t>
              </a:r>
            </a:p>
            <a:p>
              <a:r>
                <a:rPr lang="fr-FR" dirty="0" err="1" smtClean="0"/>
                <a:t>C</a:t>
              </a:r>
              <a:r>
                <a:rPr lang="fr-FR" baseline="-25000" dirty="0" err="1" smtClean="0"/>
                <a:t>mère</a:t>
              </a:r>
              <a:endParaRPr lang="fr-FR" baseline="-25000" dirty="0"/>
            </a:p>
          </p:txBody>
        </p:sp>
        <p:pic>
          <p:nvPicPr>
            <p:cNvPr id="7" name="Image 6"/>
            <p:cNvPicPr>
              <a:picLocks noChangeAspect="1"/>
            </p:cNvPicPr>
            <p:nvPr/>
          </p:nvPicPr>
          <p:blipFill rotWithShape="1">
            <a:blip r:embed="rId3"/>
            <a:srcRect r="54182"/>
            <a:stretch/>
          </p:blipFill>
          <p:spPr>
            <a:xfrm>
              <a:off x="1945970" y="2566241"/>
              <a:ext cx="257480" cy="2628900"/>
            </a:xfrm>
            <a:prstGeom prst="rect">
              <a:avLst/>
            </a:prstGeom>
          </p:spPr>
        </p:pic>
        <p:sp>
          <p:nvSpPr>
            <p:cNvPr id="8" name="ZoneTexte 7"/>
            <p:cNvSpPr txBox="1"/>
            <p:nvPr/>
          </p:nvSpPr>
          <p:spPr>
            <a:xfrm>
              <a:off x="462708" y="3569465"/>
              <a:ext cx="1387239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Prélève </a:t>
              </a:r>
              <a:r>
                <a:rPr lang="fr-FR" dirty="0" err="1" smtClean="0"/>
                <a:t>V</a:t>
              </a:r>
              <a:r>
                <a:rPr lang="fr-FR" baseline="-25000" dirty="0" err="1" smtClean="0"/>
                <a:t>mère</a:t>
              </a:r>
              <a:endParaRPr lang="fr-FR" baseline="-25000" dirty="0" smtClean="0"/>
            </a:p>
            <a:p>
              <a:endParaRPr lang="fr-FR" baseline="-25000" dirty="0"/>
            </a:p>
          </p:txBody>
        </p:sp>
        <p:sp>
          <p:nvSpPr>
            <p:cNvPr id="17" name="ZoneTexte 16"/>
            <p:cNvSpPr txBox="1"/>
            <p:nvPr/>
          </p:nvSpPr>
          <p:spPr>
            <a:xfrm>
              <a:off x="2644349" y="6243880"/>
              <a:ext cx="34516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Verse dans la fiole de volume </a:t>
              </a:r>
              <a:r>
                <a:rPr lang="fr-FR" dirty="0" err="1" smtClean="0"/>
                <a:t>V</a:t>
              </a:r>
              <a:r>
                <a:rPr lang="fr-FR" baseline="-25000" dirty="0" err="1" smtClean="0"/>
                <a:t>fille</a:t>
              </a:r>
              <a:endParaRPr lang="fr-FR" baseline="-25000" dirty="0"/>
            </a:p>
          </p:txBody>
        </p:sp>
        <p:pic>
          <p:nvPicPr>
            <p:cNvPr id="32" name="Image 3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014155" y="1912302"/>
              <a:ext cx="314325" cy="2628900"/>
            </a:xfrm>
            <a:prstGeom prst="rect">
              <a:avLst/>
            </a:prstGeom>
          </p:spPr>
        </p:pic>
        <p:pic>
          <p:nvPicPr>
            <p:cNvPr id="34" name="Image 33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828479" y="4597203"/>
              <a:ext cx="638175" cy="1590675"/>
            </a:xfrm>
            <a:prstGeom prst="rect">
              <a:avLst/>
            </a:prstGeom>
          </p:spPr>
        </p:pic>
        <p:sp>
          <p:nvSpPr>
            <p:cNvPr id="35" name="Flèche courbée vers le bas 34"/>
            <p:cNvSpPr/>
            <p:nvPr/>
          </p:nvSpPr>
          <p:spPr>
            <a:xfrm>
              <a:off x="1945970" y="1583140"/>
              <a:ext cx="2068185" cy="573206"/>
            </a:xfrm>
            <a:prstGeom prst="curved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ZoneTexte 35"/>
                <p:cNvSpPr txBox="1"/>
                <p:nvPr/>
              </p:nvSpPr>
              <p:spPr>
                <a:xfrm>
                  <a:off x="1156327" y="1139456"/>
                  <a:ext cx="4396845" cy="36298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fr-FR" b="0" i="0" smtClean="0">
                            <a:latin typeface="Cambria Math" panose="02040503050406030204" pitchFamily="18" charset="0"/>
                          </a:rPr>
                          <m:t>nombre</m:t>
                        </m:r>
                        <m:r>
                          <a:rPr lang="fr-FR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fr-FR" b="0" i="0" smtClean="0">
                            <a:latin typeface="Cambria Math" panose="02040503050406030204" pitchFamily="18" charset="0"/>
                          </a:rPr>
                          <m:t>de</m:t>
                        </m:r>
                        <m:r>
                          <a:rPr lang="fr-FR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fr-FR" b="0" i="0" smtClean="0">
                            <a:latin typeface="Cambria Math" panose="02040503050406030204" pitchFamily="18" charset="0"/>
                          </a:rPr>
                          <m:t>moles</m:t>
                        </m:r>
                        <m:r>
                          <a:rPr lang="fr-FR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fr-FR" b="0" i="0" smtClean="0">
                            <a:latin typeface="Cambria Math" panose="02040503050406030204" pitchFamily="18" charset="0"/>
                          </a:rPr>
                          <m:t>pr</m:t>
                        </m:r>
                        <m:r>
                          <a:rPr lang="fr-FR" b="0" i="0" smtClean="0">
                            <a:latin typeface="Cambria Math" panose="02040503050406030204" pitchFamily="18" charset="0"/>
                          </a:rPr>
                          <m:t>é</m:t>
                        </m:r>
                        <m:r>
                          <m:rPr>
                            <m:sty m:val="p"/>
                          </m:rPr>
                          <a:rPr lang="fr-FR" b="0" i="0" smtClean="0">
                            <a:latin typeface="Cambria Math" panose="02040503050406030204" pitchFamily="18" charset="0"/>
                          </a:rPr>
                          <m:t>lev</m:t>
                        </m:r>
                        <m:r>
                          <a:rPr lang="fr-FR" b="0" i="0" smtClean="0">
                            <a:latin typeface="Cambria Math" panose="02040503050406030204" pitchFamily="18" charset="0"/>
                          </a:rPr>
                          <m:t>é=</m:t>
                        </m:r>
                        <m:sSub>
                          <m:sSubPr>
                            <m:ctrlPr>
                              <a:rPr lang="fr-FR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è</m:t>
                            </m:r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𝑟𝑒</m:t>
                            </m:r>
                          </m:sub>
                        </m:sSub>
                        <m:r>
                          <a:rPr lang="fr-FR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sSub>
                          <m:sSubPr>
                            <m:ctrlPr>
                              <a:rPr lang="fr-FR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è</m:t>
                            </m:r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𝑟𝑒</m:t>
                            </m:r>
                          </m:sub>
                        </m:sSub>
                      </m:oMath>
                    </m:oMathPara>
                  </a14:m>
                  <a:endParaRPr lang="fr-FR" baseline="-25000" dirty="0"/>
                </a:p>
              </p:txBody>
            </p:sp>
          </mc:Choice>
          <mc:Fallback xmlns="">
            <p:sp>
              <p:nvSpPr>
                <p:cNvPr id="36" name="ZoneTexte 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56327" y="1139456"/>
                  <a:ext cx="4396845" cy="362984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b="-18644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pic>
          <p:nvPicPr>
            <p:cNvPr id="37" name="Image 36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459300" y="4597202"/>
              <a:ext cx="638175" cy="1590675"/>
            </a:xfrm>
            <a:prstGeom prst="rect">
              <a:avLst/>
            </a:prstGeom>
          </p:spPr>
        </p:pic>
        <p:sp>
          <p:nvSpPr>
            <p:cNvPr id="38" name="ZoneTexte 37"/>
            <p:cNvSpPr txBox="1"/>
            <p:nvPr/>
          </p:nvSpPr>
          <p:spPr>
            <a:xfrm>
              <a:off x="6096000" y="6217183"/>
              <a:ext cx="235461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Ajuste au trait de jauge</a:t>
              </a:r>
            </a:p>
            <a:p>
              <a:r>
                <a:rPr lang="fr-FR" dirty="0" smtClean="0"/>
                <a:t> </a:t>
              </a:r>
              <a:r>
                <a:rPr lang="fr-FR" dirty="0" err="1" smtClean="0"/>
                <a:t>V</a:t>
              </a:r>
              <a:r>
                <a:rPr lang="fr-FR" baseline="-25000" dirty="0" err="1" smtClean="0"/>
                <a:t>fille</a:t>
              </a:r>
              <a:endParaRPr lang="fr-FR" baseline="-25000" dirty="0"/>
            </a:p>
          </p:txBody>
        </p:sp>
        <p:sp>
          <p:nvSpPr>
            <p:cNvPr id="39" name="Flèche courbée vers le bas 38"/>
            <p:cNvSpPr/>
            <p:nvPr/>
          </p:nvSpPr>
          <p:spPr>
            <a:xfrm>
              <a:off x="4480899" y="3674329"/>
              <a:ext cx="2068185" cy="573206"/>
            </a:xfrm>
            <a:prstGeom prst="curved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40" name="ZoneTexte 39"/>
            <p:cNvSpPr txBox="1"/>
            <p:nvPr/>
          </p:nvSpPr>
          <p:spPr>
            <a:xfrm>
              <a:off x="4271635" y="3200133"/>
              <a:ext cx="34211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Conservation du nombre de moles</a:t>
              </a:r>
              <a:endParaRPr lang="fr-FR" dirty="0"/>
            </a:p>
          </p:txBody>
        </p:sp>
        <p:sp>
          <p:nvSpPr>
            <p:cNvPr id="41" name="ZoneTexte 40"/>
            <p:cNvSpPr txBox="1"/>
            <p:nvPr/>
          </p:nvSpPr>
          <p:spPr>
            <a:xfrm>
              <a:off x="6944886" y="5110925"/>
              <a:ext cx="135806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Solution fille</a:t>
              </a:r>
            </a:p>
            <a:p>
              <a:r>
                <a:rPr lang="fr-FR" dirty="0" err="1" smtClean="0"/>
                <a:t>C</a:t>
              </a:r>
              <a:r>
                <a:rPr lang="fr-FR" baseline="-25000" dirty="0" err="1" smtClean="0"/>
                <a:t>fille</a:t>
              </a:r>
              <a:endParaRPr lang="fr-FR" baseline="-250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ctangle 43"/>
              <p:cNvSpPr/>
              <p:nvPr/>
            </p:nvSpPr>
            <p:spPr>
              <a:xfrm>
                <a:off x="7728435" y="1415346"/>
                <a:ext cx="3161443" cy="3915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fr-FR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è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𝑟𝑒</m:t>
                              </m:r>
                            </m:sub>
                          </m:sSub>
                          <m:r>
                            <a:rPr lang="fr-F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sSub>
                            <m:sSubPr>
                              <m:ctrlPr>
                                <a:rPr lang="fr-FR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è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𝑟𝑒</m:t>
                              </m:r>
                            </m:sub>
                          </m:sSub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𝑓𝑖𝑙𝑙𝑒</m:t>
                              </m:r>
                            </m:sub>
                          </m:sSub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𝑓𝑖𝑙𝑙𝑒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4" name="Rectangle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8435" y="1415346"/>
                <a:ext cx="3161443" cy="391582"/>
              </a:xfrm>
              <a:prstGeom prst="rect">
                <a:avLst/>
              </a:prstGeom>
              <a:blipFill rotWithShape="0">
                <a:blip r:embed="rId8"/>
                <a:stretch>
                  <a:fillRect b="-1093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ZoneTexte 44"/>
              <p:cNvSpPr txBox="1"/>
              <p:nvPr/>
            </p:nvSpPr>
            <p:spPr>
              <a:xfrm>
                <a:off x="8596172" y="1116097"/>
                <a:ext cx="1425968" cy="2992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è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𝑟𝑒</m:t>
                          </m:r>
                        </m:sub>
                      </m:sSub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𝑓𝑖𝑙𝑙𝑒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5" name="ZoneTexte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96172" y="1116097"/>
                <a:ext cx="1425968" cy="299249"/>
              </a:xfrm>
              <a:prstGeom prst="rect">
                <a:avLst/>
              </a:prstGeom>
              <a:blipFill rotWithShape="0">
                <a:blip r:embed="rId9"/>
                <a:stretch>
                  <a:fillRect l="-2137" r="-2991" b="-3061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ZoneTexte 1"/>
          <p:cNvSpPr txBox="1"/>
          <p:nvPr/>
        </p:nvSpPr>
        <p:spPr>
          <a:xfrm>
            <a:off x="77118" y="75655"/>
            <a:ext cx="1510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</a:t>
            </a:r>
            <a:r>
              <a:rPr lang="fr-FR" baseline="30000" dirty="0" smtClean="0"/>
              <a:t>ère</a:t>
            </a:r>
            <a:r>
              <a:rPr lang="fr-FR" dirty="0" smtClean="0"/>
              <a:t> animation</a:t>
            </a:r>
            <a:endParaRPr lang="fr-FR" dirty="0"/>
          </a:p>
        </p:txBody>
      </p:sp>
      <p:pic>
        <p:nvPicPr>
          <p:cNvPr id="20" name="Imag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2240" y="4597201"/>
            <a:ext cx="638175" cy="1590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35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8409" y="4822749"/>
            <a:ext cx="638175" cy="1590675"/>
          </a:xfrm>
          <a:prstGeom prst="rect">
            <a:avLst/>
          </a:prstGeom>
        </p:spPr>
      </p:pic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33392" y="3051175"/>
            <a:ext cx="711200" cy="755650"/>
            <a:chOff x="1291" y="611"/>
            <a:chExt cx="1120" cy="1190"/>
          </a:xfrm>
        </p:grpSpPr>
        <p:sp>
          <p:nvSpPr>
            <p:cNvPr id="3" name="Line 3"/>
            <p:cNvSpPr>
              <a:spLocks noChangeShapeType="1"/>
            </p:cNvSpPr>
            <p:nvPr/>
          </p:nvSpPr>
          <p:spPr bwMode="auto">
            <a:xfrm>
              <a:off x="2300" y="727"/>
              <a:ext cx="1" cy="96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 flipH="1">
              <a:off x="2302" y="623"/>
              <a:ext cx="109" cy="127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3064"/>
                <a:gd name="T2" fmla="*/ 21550 w 21600"/>
                <a:gd name="T3" fmla="*/ 23064 h 23064"/>
                <a:gd name="T4" fmla="*/ 0 w 21600"/>
                <a:gd name="T5" fmla="*/ 21600 h 230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3064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2088"/>
                    <a:pt x="21583" y="22576"/>
                    <a:pt x="21550" y="23064"/>
                  </a:cubicBezTo>
                </a:path>
                <a:path w="21600" h="23064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2088"/>
                    <a:pt x="21583" y="22576"/>
                    <a:pt x="21550" y="23064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" name="Line 5"/>
            <p:cNvSpPr>
              <a:spLocks noChangeShapeType="1"/>
            </p:cNvSpPr>
            <p:nvPr/>
          </p:nvSpPr>
          <p:spPr bwMode="auto">
            <a:xfrm>
              <a:off x="1400" y="727"/>
              <a:ext cx="1" cy="96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" name="Arc 6"/>
            <p:cNvSpPr>
              <a:spLocks/>
            </p:cNvSpPr>
            <p:nvPr/>
          </p:nvSpPr>
          <p:spPr bwMode="auto">
            <a:xfrm>
              <a:off x="1291" y="623"/>
              <a:ext cx="109" cy="127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3051"/>
                <a:gd name="T2" fmla="*/ 21551 w 21600"/>
                <a:gd name="T3" fmla="*/ 23051 h 23051"/>
                <a:gd name="T4" fmla="*/ 0 w 21600"/>
                <a:gd name="T5" fmla="*/ 21600 h 230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3051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2084"/>
                    <a:pt x="21583" y="22568"/>
                    <a:pt x="21551" y="23051"/>
                  </a:cubicBezTo>
                </a:path>
                <a:path w="21600" h="23051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2084"/>
                    <a:pt x="21583" y="22568"/>
                    <a:pt x="21551" y="23051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" name="Line 7"/>
            <p:cNvSpPr>
              <a:spLocks noChangeShapeType="1"/>
            </p:cNvSpPr>
            <p:nvPr/>
          </p:nvSpPr>
          <p:spPr bwMode="auto">
            <a:xfrm>
              <a:off x="1296" y="611"/>
              <a:ext cx="1112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2" name="AutoShape 8"/>
            <p:cNvSpPr>
              <a:spLocks/>
            </p:cNvSpPr>
            <p:nvPr/>
          </p:nvSpPr>
          <p:spPr bwMode="auto">
            <a:xfrm rot="-5400000">
              <a:off x="1793" y="1295"/>
              <a:ext cx="113" cy="900"/>
            </a:xfrm>
            <a:prstGeom prst="leftBracket">
              <a:avLst>
                <a:gd name="adj" fmla="val 77839"/>
              </a:avLst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grpSp>
        <p:nvGrpSpPr>
          <p:cNvPr id="13" name="Group 9"/>
          <p:cNvGrpSpPr>
            <a:grpSpLocks/>
          </p:cNvGrpSpPr>
          <p:nvPr/>
        </p:nvGrpSpPr>
        <p:grpSpPr bwMode="auto">
          <a:xfrm>
            <a:off x="2736913" y="613579"/>
            <a:ext cx="239712" cy="2611437"/>
            <a:chOff x="3938" y="975"/>
            <a:chExt cx="376" cy="4113"/>
          </a:xfrm>
        </p:grpSpPr>
        <p:sp>
          <p:nvSpPr>
            <p:cNvPr id="14" name="Rectangle 10"/>
            <p:cNvSpPr>
              <a:spLocks noChangeArrowheads="1"/>
            </p:cNvSpPr>
            <p:nvPr/>
          </p:nvSpPr>
          <p:spPr bwMode="auto">
            <a:xfrm>
              <a:off x="4073" y="1011"/>
              <a:ext cx="106" cy="3841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6" name="AutoShape 11"/>
            <p:cNvSpPr>
              <a:spLocks noChangeArrowheads="1"/>
            </p:cNvSpPr>
            <p:nvPr/>
          </p:nvSpPr>
          <p:spPr bwMode="auto">
            <a:xfrm>
              <a:off x="3938" y="2226"/>
              <a:ext cx="376" cy="1216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" name="Line 12"/>
            <p:cNvSpPr>
              <a:spLocks noChangeShapeType="1"/>
            </p:cNvSpPr>
            <p:nvPr/>
          </p:nvSpPr>
          <p:spPr bwMode="auto">
            <a:xfrm>
              <a:off x="4073" y="1926"/>
              <a:ext cx="106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" name="Line 13"/>
            <p:cNvSpPr>
              <a:spLocks noChangeShapeType="1"/>
            </p:cNvSpPr>
            <p:nvPr/>
          </p:nvSpPr>
          <p:spPr bwMode="auto">
            <a:xfrm>
              <a:off x="4073" y="4131"/>
              <a:ext cx="106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" name="AutoShape 14"/>
            <p:cNvSpPr>
              <a:spLocks noChangeArrowheads="1"/>
            </p:cNvSpPr>
            <p:nvPr/>
          </p:nvSpPr>
          <p:spPr bwMode="auto">
            <a:xfrm>
              <a:off x="3999" y="1320"/>
              <a:ext cx="252" cy="192"/>
            </a:xfrm>
            <a:prstGeom prst="bracketPair">
              <a:avLst>
                <a:gd name="adj" fmla="val 50000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1" name="Rectangle 15"/>
            <p:cNvSpPr>
              <a:spLocks noChangeArrowheads="1"/>
            </p:cNvSpPr>
            <p:nvPr/>
          </p:nvSpPr>
          <p:spPr bwMode="auto">
            <a:xfrm>
              <a:off x="4086" y="975"/>
              <a:ext cx="84" cy="5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2" name="Rectangle 16"/>
            <p:cNvSpPr>
              <a:spLocks noChangeArrowheads="1"/>
            </p:cNvSpPr>
            <p:nvPr/>
          </p:nvSpPr>
          <p:spPr bwMode="auto">
            <a:xfrm>
              <a:off x="4086" y="2808"/>
              <a:ext cx="84" cy="9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" name="Rectangle 17"/>
            <p:cNvSpPr>
              <a:spLocks noChangeArrowheads="1"/>
            </p:cNvSpPr>
            <p:nvPr/>
          </p:nvSpPr>
          <p:spPr bwMode="auto">
            <a:xfrm>
              <a:off x="4086" y="2193"/>
              <a:ext cx="84" cy="9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4" name="Rectangle 18"/>
            <p:cNvSpPr>
              <a:spLocks noChangeArrowheads="1"/>
            </p:cNvSpPr>
            <p:nvPr/>
          </p:nvSpPr>
          <p:spPr bwMode="auto">
            <a:xfrm>
              <a:off x="4086" y="3405"/>
              <a:ext cx="84" cy="9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5" name="Rectangle 19"/>
            <p:cNvSpPr>
              <a:spLocks noChangeArrowheads="1"/>
            </p:cNvSpPr>
            <p:nvPr/>
          </p:nvSpPr>
          <p:spPr bwMode="auto">
            <a:xfrm>
              <a:off x="4086" y="4170"/>
              <a:ext cx="84" cy="9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6" name="Rectangle 20"/>
            <p:cNvSpPr>
              <a:spLocks noChangeArrowheads="1"/>
            </p:cNvSpPr>
            <p:nvPr/>
          </p:nvSpPr>
          <p:spPr bwMode="auto">
            <a:xfrm>
              <a:off x="4086" y="4770"/>
              <a:ext cx="84" cy="9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7" name="Freeform 21"/>
            <p:cNvSpPr>
              <a:spLocks/>
            </p:cNvSpPr>
            <p:nvPr/>
          </p:nvSpPr>
          <p:spPr bwMode="auto">
            <a:xfrm>
              <a:off x="4074" y="4857"/>
              <a:ext cx="39" cy="231"/>
            </a:xfrm>
            <a:custGeom>
              <a:avLst/>
              <a:gdLst>
                <a:gd name="T0" fmla="*/ 0 w 39"/>
                <a:gd name="T1" fmla="*/ 0 h 231"/>
                <a:gd name="T2" fmla="*/ 0 w 39"/>
                <a:gd name="T3" fmla="*/ 36 h 231"/>
                <a:gd name="T4" fmla="*/ 39 w 39"/>
                <a:gd name="T5" fmla="*/ 159 h 231"/>
                <a:gd name="T6" fmla="*/ 39 w 39"/>
                <a:gd name="T7" fmla="*/ 231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" h="231">
                  <a:moveTo>
                    <a:pt x="0" y="0"/>
                  </a:moveTo>
                  <a:lnTo>
                    <a:pt x="0" y="36"/>
                  </a:lnTo>
                  <a:lnTo>
                    <a:pt x="39" y="159"/>
                  </a:lnTo>
                  <a:lnTo>
                    <a:pt x="39" y="231"/>
                  </a:lnTo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8" name="Freeform 22"/>
            <p:cNvSpPr>
              <a:spLocks/>
            </p:cNvSpPr>
            <p:nvPr/>
          </p:nvSpPr>
          <p:spPr bwMode="auto">
            <a:xfrm flipH="1">
              <a:off x="4140" y="4857"/>
              <a:ext cx="39" cy="231"/>
            </a:xfrm>
            <a:custGeom>
              <a:avLst/>
              <a:gdLst>
                <a:gd name="T0" fmla="*/ 0 w 39"/>
                <a:gd name="T1" fmla="*/ 0 h 231"/>
                <a:gd name="T2" fmla="*/ 0 w 39"/>
                <a:gd name="T3" fmla="*/ 36 h 231"/>
                <a:gd name="T4" fmla="*/ 39 w 39"/>
                <a:gd name="T5" fmla="*/ 159 h 231"/>
                <a:gd name="T6" fmla="*/ 39 w 39"/>
                <a:gd name="T7" fmla="*/ 231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" h="231">
                  <a:moveTo>
                    <a:pt x="0" y="0"/>
                  </a:moveTo>
                  <a:lnTo>
                    <a:pt x="0" y="36"/>
                  </a:lnTo>
                  <a:lnTo>
                    <a:pt x="39" y="159"/>
                  </a:lnTo>
                  <a:lnTo>
                    <a:pt x="39" y="231"/>
                  </a:lnTo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04527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6665" y="686844"/>
            <a:ext cx="116595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 Nous </a:t>
            </a:r>
            <a:r>
              <a:rPr lang="fr-F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souhaitons préparer 100 mL d’une solution d’acide nitrique (HNO</a:t>
            </a:r>
            <a:r>
              <a:rPr lang="fr-FR" sz="1600" baseline="-25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fr-F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à </a:t>
            </a:r>
            <a:r>
              <a:rPr lang="fr-FR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0,500 </a:t>
            </a:r>
            <a:r>
              <a:rPr lang="fr-F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mol/L à partir d’une solution concentrée à 14,3 mol/L. Quel volume doit-on prélever  </a:t>
            </a:r>
            <a:r>
              <a:rPr lang="fr-FR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 quel est le facteur de dilution ? »</a:t>
            </a:r>
            <a:r>
              <a:rPr lang="fr-F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600" dirty="0"/>
          </a:p>
        </p:txBody>
      </p:sp>
      <p:sp>
        <p:nvSpPr>
          <p:cNvPr id="5" name="ZoneTexte 4"/>
          <p:cNvSpPr txBox="1"/>
          <p:nvPr/>
        </p:nvSpPr>
        <p:spPr>
          <a:xfrm>
            <a:off x="77118" y="75655"/>
            <a:ext cx="15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2</a:t>
            </a:r>
            <a:r>
              <a:rPr lang="fr-FR" baseline="30000" dirty="0" smtClean="0"/>
              <a:t>ème</a:t>
            </a:r>
            <a:r>
              <a:rPr lang="fr-FR" dirty="0" smtClean="0"/>
              <a:t> animation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216665" y="1326400"/>
            <a:ext cx="3319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- Il faut identifier les informations</a:t>
            </a:r>
            <a:endParaRPr lang="fr-FR" dirty="0"/>
          </a:p>
        </p:txBody>
      </p:sp>
      <p:sp>
        <p:nvSpPr>
          <p:cNvPr id="7" name="Ellipse 6"/>
          <p:cNvSpPr/>
          <p:nvPr/>
        </p:nvSpPr>
        <p:spPr>
          <a:xfrm>
            <a:off x="8026988" y="494603"/>
            <a:ext cx="3503952" cy="68975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9037972" y="125271"/>
            <a:ext cx="1505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Solution mère</a:t>
            </a:r>
            <a:endParaRPr lang="fr-F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2440339" y="494603"/>
            <a:ext cx="5052991" cy="68975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/>
          <p:cNvSpPr txBox="1"/>
          <p:nvPr/>
        </p:nvSpPr>
        <p:spPr>
          <a:xfrm>
            <a:off x="4162507" y="133432"/>
            <a:ext cx="13580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Solution fille</a:t>
            </a:r>
            <a:endParaRPr lang="fr-FR" dirty="0">
              <a:solidFill>
                <a:schemeClr val="accent1">
                  <a:lumMod val="5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7671732" y="2727490"/>
                <a:ext cx="2334806" cy="6674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è</m:t>
                          </m:r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𝑟𝑒</m:t>
                          </m:r>
                        </m:sub>
                      </m:sSub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𝑓𝑖𝑙𝑙𝑒</m:t>
                              </m:r>
                            </m:sub>
                          </m:sSub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sSub>
                            <m:sSubPr>
                              <m:ctrlPr>
                                <a:rPr lang="fr-FR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𝑓𝑖𝑙𝑙𝑒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è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𝑟𝑒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1732" y="2727490"/>
                <a:ext cx="2334806" cy="66742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ZoneTexte 15"/>
              <p:cNvSpPr txBox="1"/>
              <p:nvPr/>
            </p:nvSpPr>
            <p:spPr>
              <a:xfrm>
                <a:off x="8179038" y="2191091"/>
                <a:ext cx="1425968" cy="2992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è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𝑟𝑒</m:t>
                          </m:r>
                        </m:sub>
                      </m:sSub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𝑓𝑖𝑙𝑙𝑒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6" name="ZoneText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9038" y="2191091"/>
                <a:ext cx="1425968" cy="299249"/>
              </a:xfrm>
              <a:prstGeom prst="rect">
                <a:avLst/>
              </a:prstGeom>
              <a:blipFill rotWithShape="0">
                <a:blip r:embed="rId4"/>
                <a:stretch>
                  <a:fillRect l="-2137" r="-2564" b="-280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Rectangle 16"/>
              <p:cNvSpPr/>
              <p:nvPr/>
            </p:nvSpPr>
            <p:spPr>
              <a:xfrm>
                <a:off x="7589433" y="3632067"/>
                <a:ext cx="4409989" cy="6476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è</m:t>
                          </m:r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𝑟𝑒</m:t>
                          </m:r>
                        </m:sub>
                      </m:sSub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715</m:t>
                          </m:r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0,100</m:t>
                          </m:r>
                        </m:num>
                        <m:den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14,3</m:t>
                          </m:r>
                        </m:den>
                      </m:f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=5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.</m:t>
                      </m:r>
                      <m:sSup>
                        <m:sSup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−3</m:t>
                          </m:r>
                        </m:sup>
                      </m:sSup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𝐿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=5 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𝑚𝐿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9433" y="3632067"/>
                <a:ext cx="4409989" cy="647613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8" name="Image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992" y="1695732"/>
            <a:ext cx="1428750" cy="336232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703009" y="5128130"/>
            <a:ext cx="15057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Solution mère</a:t>
            </a:r>
            <a:endParaRPr lang="fr-FR" dirty="0"/>
          </a:p>
        </p:txBody>
      </p:sp>
      <p:pic>
        <p:nvPicPr>
          <p:cNvPr id="19" name="Image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21149" y="2918418"/>
            <a:ext cx="638175" cy="159067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486191" y="5060509"/>
            <a:ext cx="13580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Solution fille</a:t>
            </a:r>
            <a:endParaRPr lang="fr-FR" dirty="0"/>
          </a:p>
        </p:txBody>
      </p:sp>
      <p:sp>
        <p:nvSpPr>
          <p:cNvPr id="20" name="Flèche courbée vers le bas 19"/>
          <p:cNvSpPr/>
          <p:nvPr/>
        </p:nvSpPr>
        <p:spPr>
          <a:xfrm>
            <a:off x="2418006" y="2231600"/>
            <a:ext cx="2068185" cy="57320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2208742" y="1757404"/>
            <a:ext cx="3421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Conservation du nombre de moles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541490" y="5686027"/>
                <a:ext cx="2341988" cy="3903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fr-FR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m:rPr>
                              <m:nor/>
                            </m:rPr>
                            <a:rPr lang="fr-FR">
                              <a:latin typeface="Cambria Math" panose="02040503050406030204" pitchFamily="18" charset="0"/>
                            </a:rPr>
                            <m:t>è</m:t>
                          </m:r>
                          <m:r>
                            <m:rPr>
                              <m:nor/>
                            </m:rPr>
                            <a:rPr lang="fr-FR">
                              <a:latin typeface="Cambria Math" panose="02040503050406030204" pitchFamily="18" charset="0"/>
                            </a:rPr>
                            <m:t>𝑟𝑒</m:t>
                          </m:r>
                        </m:sub>
                      </m:sSub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=14,3 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𝑚𝑜𝑙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𝐿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490" y="5686027"/>
                <a:ext cx="2341988" cy="390363"/>
              </a:xfrm>
              <a:prstGeom prst="rect">
                <a:avLst/>
              </a:prstGeom>
              <a:blipFill rotWithShape="0">
                <a:blip r:embed="rId8"/>
                <a:stretch>
                  <a:fillRect b="-937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541490" y="6084188"/>
                <a:ext cx="1228477" cy="3903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fr-FR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m:rPr>
                              <m:nor/>
                            </m:rPr>
                            <a:rPr lang="fr-FR">
                              <a:latin typeface="Cambria Math" panose="02040503050406030204" pitchFamily="18" charset="0"/>
                            </a:rPr>
                            <m:t>è</m:t>
                          </m:r>
                          <m:r>
                            <m:rPr>
                              <m:nor/>
                            </m:rPr>
                            <a:rPr lang="fr-FR">
                              <a:latin typeface="Cambria Math" panose="02040503050406030204" pitchFamily="18" charset="0"/>
                            </a:rPr>
                            <m:t>𝑟𝑒</m:t>
                          </m:r>
                        </m:sub>
                      </m:sSub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=?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490" y="6084188"/>
                <a:ext cx="1228477" cy="390363"/>
              </a:xfrm>
              <a:prstGeom prst="rect">
                <a:avLst/>
              </a:prstGeom>
              <a:blipFill rotWithShape="0">
                <a:blip r:embed="rId9"/>
                <a:stretch>
                  <a:fillRect b="-937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Rectangle 23"/>
              <p:cNvSpPr/>
              <p:nvPr/>
            </p:nvSpPr>
            <p:spPr>
              <a:xfrm>
                <a:off x="4297704" y="5675866"/>
                <a:ext cx="2445734" cy="3915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𝑓𝑖𝑙𝑙𝑒</m:t>
                              </m:r>
                            </m:sub>
                          </m:sSub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=0,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715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𝑚𝑜𝑙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/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</m:e>
                        <m:sub/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7704" y="5675866"/>
                <a:ext cx="2445734" cy="391582"/>
              </a:xfrm>
              <a:prstGeom prst="rect">
                <a:avLst/>
              </a:prstGeom>
              <a:blipFill rotWithShape="0">
                <a:blip r:embed="rId10"/>
                <a:stretch>
                  <a:fillRect b="-1093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4372400" y="6101034"/>
                <a:ext cx="1576585" cy="3915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𝑓𝑖𝑙𝑙𝑒</m:t>
                        </m:r>
                      </m:sub>
                    </m:sSub>
                  </m:oMath>
                </a14:m>
                <a:r>
                  <a:rPr lang="fr-FR" dirty="0" smtClean="0"/>
                  <a:t> = 100 mL</a:t>
                </a:r>
                <a:endParaRPr lang="fr-FR" dirty="0"/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2400" y="6101034"/>
                <a:ext cx="1576585" cy="391582"/>
              </a:xfrm>
              <a:prstGeom prst="rect">
                <a:avLst/>
              </a:prstGeom>
              <a:blipFill rotWithShape="0">
                <a:blip r:embed="rId11"/>
                <a:stretch>
                  <a:fillRect t="-7813" r="-2703" b="-203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ZoneTexte 25"/>
          <p:cNvSpPr txBox="1"/>
          <p:nvPr/>
        </p:nvSpPr>
        <p:spPr>
          <a:xfrm>
            <a:off x="7327407" y="4509093"/>
            <a:ext cx="21107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Facteur de dilution ?</a:t>
            </a:r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7" name="Rectangle 26"/>
              <p:cNvSpPr/>
              <p:nvPr/>
            </p:nvSpPr>
            <p:spPr>
              <a:xfrm>
                <a:off x="7724619" y="4920005"/>
                <a:ext cx="2668231" cy="6908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𝐹</m:t>
                      </m:r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è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𝑟𝑒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𝑓𝑖𝑙𝑙𝑒</m:t>
                              </m:r>
                            </m:sub>
                          </m:sSub>
                        </m:den>
                      </m:f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14,3</m:t>
                          </m:r>
                        </m:num>
                        <m:den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0,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715</m:t>
                          </m:r>
                        </m:den>
                      </m:f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20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4619" y="4920005"/>
                <a:ext cx="2668231" cy="690830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ZoneTexte 27"/>
          <p:cNvSpPr txBox="1"/>
          <p:nvPr/>
        </p:nvSpPr>
        <p:spPr>
          <a:xfrm>
            <a:off x="7179321" y="1269997"/>
            <a:ext cx="2151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mtClean="0"/>
              <a:t>- Puis faire les calculs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05177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/>
      <p:bldP spid="13" grpId="0" animBg="1"/>
      <p:bldP spid="14" grpId="0"/>
      <p:bldP spid="15" grpId="0"/>
      <p:bldP spid="16" grpId="0"/>
      <p:bldP spid="17" grpId="0"/>
      <p:bldP spid="2" grpId="0"/>
      <p:bldP spid="3" grpId="0"/>
      <p:bldP spid="20" grpId="0" animBg="1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77</Words>
  <Application>Microsoft Office PowerPoint</Application>
  <PresentationFormat>Grand écran</PresentationFormat>
  <Paragraphs>33</Paragraphs>
  <Slides>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Times New Roman</vt:lpstr>
      <vt:lpstr>Thème Office</vt:lpstr>
      <vt:lpstr>Présentation PowerPoint</vt:lpstr>
      <vt:lpstr>Présentation PowerPoint</vt:lpstr>
      <vt:lpstr>Présentation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Aurélie Couzinet</dc:creator>
  <cp:lastModifiedBy>Aurélie Couzinet</cp:lastModifiedBy>
  <cp:revision>11</cp:revision>
  <dcterms:created xsi:type="dcterms:W3CDTF">2017-07-12T14:28:38Z</dcterms:created>
  <dcterms:modified xsi:type="dcterms:W3CDTF">2017-07-19T10:13:08Z</dcterms:modified>
</cp:coreProperties>
</file>