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7" r:id="rId5"/>
    <p:sldId id="258" r:id="rId6"/>
    <p:sldId id="262" r:id="rId7"/>
    <p:sldId id="263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12C"/>
    <a:srgbClr val="474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 showGuides="1">
      <p:cViewPr>
        <p:scale>
          <a:sx n="170" d="100"/>
          <a:sy n="170" d="100"/>
        </p:scale>
        <p:origin x="-900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3367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6775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343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15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586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782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70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8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777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124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94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F62E6-3498-461D-83E8-8566EB642A01}" type="datetimeFigureOut">
              <a:rPr lang="fr-FR" smtClean="0"/>
              <a:t>27/07/2017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7043B-71BA-40B8-823E-7033C6EB42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49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132632" y="3803154"/>
            <a:ext cx="3305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Double paroi séparée par du vide</a:t>
            </a:r>
          </a:p>
          <a:p>
            <a:r>
              <a:rPr lang="fr-FR" dirty="0" smtClean="0"/>
              <a:t>(isolant thermique)</a:t>
            </a:r>
            <a:endParaRPr lang="fr-FR" dirty="0"/>
          </a:p>
        </p:txBody>
      </p:sp>
      <p:cxnSp>
        <p:nvCxnSpPr>
          <p:cNvPr id="31" name="Connecteur droit avec flèche 30"/>
          <p:cNvCxnSpPr/>
          <p:nvPr/>
        </p:nvCxnSpPr>
        <p:spPr>
          <a:xfrm flipH="1">
            <a:off x="4911870" y="2755903"/>
            <a:ext cx="566141" cy="10932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6138533" y="3635831"/>
            <a:ext cx="243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Intérieur du calorimètre</a:t>
            </a:r>
            <a:endParaRPr lang="fr-FR" dirty="0"/>
          </a:p>
        </p:txBody>
      </p:sp>
      <p:pic>
        <p:nvPicPr>
          <p:cNvPr id="34" name="Image 33" descr="SAM_01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5805" y="2794065"/>
            <a:ext cx="2081943" cy="1561457"/>
          </a:xfrm>
          <a:prstGeom prst="rect">
            <a:avLst/>
          </a:prstGeom>
        </p:spPr>
      </p:pic>
      <p:cxnSp>
        <p:nvCxnSpPr>
          <p:cNvPr id="37" name="Connecteur droit avec flèche 36"/>
          <p:cNvCxnSpPr/>
          <p:nvPr/>
        </p:nvCxnSpPr>
        <p:spPr>
          <a:xfrm flipV="1">
            <a:off x="2407261" y="3473071"/>
            <a:ext cx="1619455" cy="1842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3" idx="1"/>
          </p:cNvCxnSpPr>
          <p:nvPr/>
        </p:nvCxnSpPr>
        <p:spPr>
          <a:xfrm flipH="1" flipV="1">
            <a:off x="4822033" y="3574793"/>
            <a:ext cx="1316500" cy="2457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7" name="Group 14"/>
          <p:cNvGrpSpPr>
            <a:grpSpLocks/>
          </p:cNvGrpSpPr>
          <p:nvPr/>
        </p:nvGrpSpPr>
        <p:grpSpPr bwMode="auto">
          <a:xfrm>
            <a:off x="3080309" y="589468"/>
            <a:ext cx="2219325" cy="1748339"/>
            <a:chOff x="6389" y="1531"/>
            <a:chExt cx="3496" cy="2864"/>
          </a:xfrm>
        </p:grpSpPr>
        <p:pic>
          <p:nvPicPr>
            <p:cNvPr id="4111" name="Picture 15" descr="calo_vid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1695"/>
              <a:ext cx="2355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" name="Rectangle 16"/>
            <p:cNvSpPr>
              <a:spLocks noChangeArrowheads="1"/>
            </p:cNvSpPr>
            <p:nvPr/>
          </p:nvSpPr>
          <p:spPr bwMode="auto">
            <a:xfrm>
              <a:off x="6854" y="1979"/>
              <a:ext cx="126" cy="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AutoShape 17"/>
            <p:cNvSpPr>
              <a:spLocks noChangeArrowheads="1"/>
            </p:cNvSpPr>
            <p:nvPr/>
          </p:nvSpPr>
          <p:spPr bwMode="auto">
            <a:xfrm>
              <a:off x="6389" y="2099"/>
              <a:ext cx="702" cy="11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Rectangle 18"/>
            <p:cNvSpPr>
              <a:spLocks noChangeArrowheads="1"/>
            </p:cNvSpPr>
            <p:nvPr/>
          </p:nvSpPr>
          <p:spPr bwMode="auto">
            <a:xfrm>
              <a:off x="6468" y="2219"/>
              <a:ext cx="526" cy="31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Rectangle 19"/>
            <p:cNvSpPr>
              <a:spLocks noChangeArrowheads="1"/>
            </p:cNvSpPr>
            <p:nvPr/>
          </p:nvSpPr>
          <p:spPr bwMode="auto">
            <a:xfrm>
              <a:off x="6537" y="2585"/>
              <a:ext cx="427" cy="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T°C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3" name="Rectangle 20"/>
            <p:cNvSpPr>
              <a:spLocks noChangeArrowheads="1"/>
            </p:cNvSpPr>
            <p:nvPr/>
          </p:nvSpPr>
          <p:spPr bwMode="auto">
            <a:xfrm>
              <a:off x="6525" y="2234"/>
              <a:ext cx="4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04" name="Freeform 21"/>
          <p:cNvSpPr>
            <a:spLocks/>
          </p:cNvSpPr>
          <p:nvPr/>
        </p:nvSpPr>
        <p:spPr bwMode="auto">
          <a:xfrm rot="-349580">
            <a:off x="3411661" y="585250"/>
            <a:ext cx="1339850" cy="332581"/>
          </a:xfrm>
          <a:custGeom>
            <a:avLst/>
            <a:gdLst>
              <a:gd name="T0" fmla="*/ 0 w 1149"/>
              <a:gd name="T1" fmla="*/ 134 h 209"/>
              <a:gd name="T2" fmla="*/ 231 w 1149"/>
              <a:gd name="T3" fmla="*/ 32 h 209"/>
              <a:gd name="T4" fmla="*/ 975 w 1149"/>
              <a:gd name="T5" fmla="*/ 29 h 209"/>
              <a:gd name="T6" fmla="*/ 1149 w 1149"/>
              <a:gd name="T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9" h="209">
                <a:moveTo>
                  <a:pt x="0" y="134"/>
                </a:moveTo>
                <a:cubicBezTo>
                  <a:pt x="12" y="35"/>
                  <a:pt x="69" y="49"/>
                  <a:pt x="231" y="32"/>
                </a:cubicBezTo>
                <a:cubicBezTo>
                  <a:pt x="393" y="15"/>
                  <a:pt x="822" y="0"/>
                  <a:pt x="975" y="29"/>
                </a:cubicBezTo>
                <a:cubicBezTo>
                  <a:pt x="1128" y="58"/>
                  <a:pt x="1146" y="125"/>
                  <a:pt x="1149" y="20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1631780" y="1518250"/>
            <a:ext cx="2459298" cy="21716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4650877" y="1768415"/>
            <a:ext cx="2465531" cy="17227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3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ZoneTexte 29"/>
          <p:cNvSpPr txBox="1"/>
          <p:nvPr/>
        </p:nvSpPr>
        <p:spPr>
          <a:xfrm>
            <a:off x="1452748" y="1768415"/>
            <a:ext cx="1031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agitateur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7142672" y="1503751"/>
            <a:ext cx="1453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thermomètre</a:t>
            </a:r>
            <a:endParaRPr lang="fr-FR" dirty="0"/>
          </a:p>
        </p:txBody>
      </p:sp>
      <p:grpSp>
        <p:nvGrpSpPr>
          <p:cNvPr id="4097" name="Group 14"/>
          <p:cNvGrpSpPr>
            <a:grpSpLocks/>
          </p:cNvGrpSpPr>
          <p:nvPr/>
        </p:nvGrpSpPr>
        <p:grpSpPr bwMode="auto">
          <a:xfrm>
            <a:off x="3080309" y="589468"/>
            <a:ext cx="2219325" cy="1748339"/>
            <a:chOff x="6389" y="1531"/>
            <a:chExt cx="3496" cy="2864"/>
          </a:xfrm>
        </p:grpSpPr>
        <p:pic>
          <p:nvPicPr>
            <p:cNvPr id="4111" name="Picture 15" descr="calo_vid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0" y="1695"/>
              <a:ext cx="2355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" name="Rectangle 16"/>
            <p:cNvSpPr>
              <a:spLocks noChangeArrowheads="1"/>
            </p:cNvSpPr>
            <p:nvPr/>
          </p:nvSpPr>
          <p:spPr bwMode="auto">
            <a:xfrm>
              <a:off x="6854" y="1979"/>
              <a:ext cx="126" cy="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0" name="AutoShape 17"/>
            <p:cNvSpPr>
              <a:spLocks noChangeArrowheads="1"/>
            </p:cNvSpPr>
            <p:nvPr/>
          </p:nvSpPr>
          <p:spPr bwMode="auto">
            <a:xfrm>
              <a:off x="6389" y="2099"/>
              <a:ext cx="702" cy="11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1" name="Rectangle 18"/>
            <p:cNvSpPr>
              <a:spLocks noChangeArrowheads="1"/>
            </p:cNvSpPr>
            <p:nvPr/>
          </p:nvSpPr>
          <p:spPr bwMode="auto">
            <a:xfrm>
              <a:off x="6468" y="2219"/>
              <a:ext cx="526" cy="31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4102" name="Rectangle 19"/>
            <p:cNvSpPr>
              <a:spLocks noChangeArrowheads="1"/>
            </p:cNvSpPr>
            <p:nvPr/>
          </p:nvSpPr>
          <p:spPr bwMode="auto">
            <a:xfrm>
              <a:off x="6537" y="2585"/>
              <a:ext cx="427" cy="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T°C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103" name="Rectangle 20"/>
            <p:cNvSpPr>
              <a:spLocks noChangeArrowheads="1"/>
            </p:cNvSpPr>
            <p:nvPr/>
          </p:nvSpPr>
          <p:spPr bwMode="auto">
            <a:xfrm>
              <a:off x="6525" y="2234"/>
              <a:ext cx="4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04" name="Freeform 21"/>
          <p:cNvSpPr>
            <a:spLocks/>
          </p:cNvSpPr>
          <p:nvPr/>
        </p:nvSpPr>
        <p:spPr bwMode="auto">
          <a:xfrm rot="-349580">
            <a:off x="3411661" y="585250"/>
            <a:ext cx="1339850" cy="332581"/>
          </a:xfrm>
          <a:custGeom>
            <a:avLst/>
            <a:gdLst>
              <a:gd name="T0" fmla="*/ 0 w 1149"/>
              <a:gd name="T1" fmla="*/ 134 h 209"/>
              <a:gd name="T2" fmla="*/ 231 w 1149"/>
              <a:gd name="T3" fmla="*/ 32 h 209"/>
              <a:gd name="T4" fmla="*/ 975 w 1149"/>
              <a:gd name="T5" fmla="*/ 29 h 209"/>
              <a:gd name="T6" fmla="*/ 1149 w 1149"/>
              <a:gd name="T7" fmla="*/ 209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49" h="209">
                <a:moveTo>
                  <a:pt x="0" y="134"/>
                </a:moveTo>
                <a:cubicBezTo>
                  <a:pt x="12" y="35"/>
                  <a:pt x="69" y="49"/>
                  <a:pt x="231" y="32"/>
                </a:cubicBezTo>
                <a:cubicBezTo>
                  <a:pt x="393" y="15"/>
                  <a:pt x="822" y="0"/>
                  <a:pt x="975" y="29"/>
                </a:cubicBezTo>
                <a:cubicBezTo>
                  <a:pt x="1128" y="58"/>
                  <a:pt x="1146" y="125"/>
                  <a:pt x="1149" y="209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50" name="Connecteur droit avec flèche 49"/>
          <p:cNvCxnSpPr/>
          <p:nvPr/>
        </p:nvCxnSpPr>
        <p:spPr>
          <a:xfrm flipV="1">
            <a:off x="2486098" y="1525971"/>
            <a:ext cx="1983195" cy="43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H="1" flipV="1">
            <a:off x="4814133" y="1474221"/>
            <a:ext cx="2328539" cy="2112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269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Image 50" descr="SAM_0126.JPG"/>
          <p:cNvPicPr>
            <a:picLocks noChangeAspect="1"/>
          </p:cNvPicPr>
          <p:nvPr/>
        </p:nvPicPr>
        <p:blipFill>
          <a:blip r:embed="rId2" cstate="print"/>
          <a:srcRect l="30400" t="13251" r="27600" b="4851"/>
          <a:stretch>
            <a:fillRect/>
          </a:stretch>
        </p:blipFill>
        <p:spPr>
          <a:xfrm>
            <a:off x="1300722" y="70463"/>
            <a:ext cx="880845" cy="229019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581" y="422326"/>
            <a:ext cx="476133" cy="180213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68742" y="2314120"/>
            <a:ext cx="2513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g = 40 mL eau chaude</a:t>
            </a:r>
            <a:endParaRPr lang="fr-FR" dirty="0"/>
          </a:p>
        </p:txBody>
      </p:sp>
      <p:pic>
        <p:nvPicPr>
          <p:cNvPr id="26" name="Image 25" descr="SAM_0126.JPG"/>
          <p:cNvPicPr>
            <a:picLocks noChangeAspect="1"/>
          </p:cNvPicPr>
          <p:nvPr/>
        </p:nvPicPr>
        <p:blipFill>
          <a:blip r:embed="rId2" cstate="print"/>
          <a:srcRect l="30400" t="13251" r="27600" b="4851"/>
          <a:stretch>
            <a:fillRect/>
          </a:stretch>
        </p:blipFill>
        <p:spPr>
          <a:xfrm>
            <a:off x="5287996" y="554223"/>
            <a:ext cx="880845" cy="2290196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7970081">
            <a:off x="6470749" y="-336430"/>
            <a:ext cx="476133" cy="18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831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404" y="3429000"/>
            <a:ext cx="476133" cy="1802134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2734953" y="5241697"/>
            <a:ext cx="23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g = 40 mL eau froide</a:t>
            </a:r>
            <a:endParaRPr lang="fr-FR" dirty="0"/>
          </a:p>
        </p:txBody>
      </p:sp>
      <p:pic>
        <p:nvPicPr>
          <p:cNvPr id="61" name="Image 60" descr="SAM_0126.JPG"/>
          <p:cNvPicPr>
            <a:picLocks noChangeAspect="1"/>
          </p:cNvPicPr>
          <p:nvPr/>
        </p:nvPicPr>
        <p:blipFill>
          <a:blip r:embed="rId3" cstate="print"/>
          <a:srcRect l="30400" t="13251" r="27600" b="4851"/>
          <a:stretch>
            <a:fillRect/>
          </a:stretch>
        </p:blipFill>
        <p:spPr>
          <a:xfrm>
            <a:off x="2080088" y="2964589"/>
            <a:ext cx="906233" cy="2356205"/>
          </a:xfrm>
          <a:prstGeom prst="rect">
            <a:avLst/>
          </a:prstGeom>
        </p:spPr>
      </p:pic>
      <p:pic>
        <p:nvPicPr>
          <p:cNvPr id="62" name="Imag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306365">
            <a:off x="6802576" y="2125850"/>
            <a:ext cx="476133" cy="1802134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6281283" y="5162600"/>
            <a:ext cx="2383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40 g = 40 mL eau froide</a:t>
            </a:r>
            <a:endParaRPr lang="fr-FR" dirty="0"/>
          </a:p>
        </p:txBody>
      </p:sp>
      <p:pic>
        <p:nvPicPr>
          <p:cNvPr id="64" name="Image 63" descr="SAM_0126.JPG"/>
          <p:cNvPicPr>
            <a:picLocks noChangeAspect="1"/>
          </p:cNvPicPr>
          <p:nvPr/>
        </p:nvPicPr>
        <p:blipFill>
          <a:blip r:embed="rId3" cstate="print"/>
          <a:srcRect l="30400" t="13251" r="27600" b="4851"/>
          <a:stretch>
            <a:fillRect/>
          </a:stretch>
        </p:blipFill>
        <p:spPr>
          <a:xfrm>
            <a:off x="5626418" y="2885492"/>
            <a:ext cx="906233" cy="2356205"/>
          </a:xfrm>
          <a:prstGeom prst="rect">
            <a:avLst/>
          </a:prstGeom>
        </p:spPr>
      </p:pic>
      <p:pic>
        <p:nvPicPr>
          <p:cNvPr id="65" name="Image 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009" y="39296"/>
            <a:ext cx="1301197" cy="2688730"/>
          </a:xfrm>
          <a:prstGeom prst="rect">
            <a:avLst/>
          </a:prstGeom>
        </p:spPr>
      </p:pic>
      <p:sp>
        <p:nvSpPr>
          <p:cNvPr id="66" name="Rectangle à coins arrondis 65"/>
          <p:cNvSpPr/>
          <p:nvPr/>
        </p:nvSpPr>
        <p:spPr>
          <a:xfrm>
            <a:off x="1474687" y="2042967"/>
            <a:ext cx="223906" cy="76567"/>
          </a:xfrm>
          <a:prstGeom prst="roundRect">
            <a:avLst/>
          </a:prstGeom>
          <a:solidFill>
            <a:srgbClr val="48412C"/>
          </a:solidFill>
          <a:ln>
            <a:solidFill>
              <a:srgbClr val="4740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fr-FR" sz="700" baseline="50000" dirty="0" smtClean="0">
                <a:solidFill>
                  <a:schemeClr val="tx1"/>
                </a:solidFill>
              </a:rPr>
              <a:t>°C </a:t>
            </a:r>
            <a:r>
              <a:rPr lang="fr-FR" sz="700" dirty="0" smtClean="0">
                <a:solidFill>
                  <a:schemeClr val="tx1"/>
                </a:solidFill>
              </a:rPr>
              <a:t>42,0</a:t>
            </a:r>
            <a:endParaRPr lang="fr-FR" sz="700" dirty="0">
              <a:solidFill>
                <a:schemeClr val="tx1"/>
              </a:solidFill>
            </a:endParaRPr>
          </a:p>
        </p:txBody>
      </p:sp>
      <p:pic>
        <p:nvPicPr>
          <p:cNvPr id="2059" name="Image 205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75" y="540550"/>
            <a:ext cx="2209524" cy="1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0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3174508" y="145912"/>
            <a:ext cx="3971309" cy="2016652"/>
            <a:chOff x="3224841" y="3325339"/>
            <a:chExt cx="3971309" cy="2016652"/>
          </a:xfrm>
        </p:grpSpPr>
        <p:grpSp>
          <p:nvGrpSpPr>
            <p:cNvPr id="36" name="Groupe 35"/>
            <p:cNvGrpSpPr/>
            <p:nvPr/>
          </p:nvGrpSpPr>
          <p:grpSpPr>
            <a:xfrm>
              <a:off x="3224841" y="3325339"/>
              <a:ext cx="2817223" cy="2016652"/>
              <a:chOff x="2383951" y="3310357"/>
              <a:chExt cx="4832350" cy="3072765"/>
            </a:xfrm>
          </p:grpSpPr>
          <p:sp>
            <p:nvSpPr>
              <p:cNvPr id="38" name="Rectangle à coins arrondis 37"/>
              <p:cNvSpPr/>
              <p:nvPr/>
            </p:nvSpPr>
            <p:spPr bwMode="auto">
              <a:xfrm>
                <a:off x="2383951" y="3310357"/>
                <a:ext cx="4832350" cy="3072765"/>
              </a:xfrm>
              <a:prstGeom prst="roundRect">
                <a:avLst/>
              </a:prstGeom>
              <a:solidFill>
                <a:schemeClr val="accent5">
                  <a:lumMod val="50000"/>
                </a:scheme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" name="Rectangle à coins arrondis 39"/>
              <p:cNvSpPr/>
              <p:nvPr/>
            </p:nvSpPr>
            <p:spPr bwMode="auto">
              <a:xfrm>
                <a:off x="2489361" y="3411957"/>
                <a:ext cx="4608195" cy="2879725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9525" cap="flat" cmpd="sng" algn="ctr">
                <a:solidFill>
                  <a:sysClr val="windowText" lastClr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1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42" name="Ellipse 41"/>
            <p:cNvSpPr/>
            <p:nvPr/>
          </p:nvSpPr>
          <p:spPr bwMode="auto">
            <a:xfrm>
              <a:off x="3538317" y="3755199"/>
              <a:ext cx="2182495" cy="575945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lvl="0" algn="ctr" eaLnBrk="0" fontAlgn="base" hangingPunct="0"/>
              <a:r>
                <a:rPr kumimoji="0" lang="fr-FR" sz="11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Times New Roman" panose="02020603050405020304" pitchFamily="18" charset="0"/>
                  <a:cs typeface="Times New Roman" panose="02020603050405020304" pitchFamily="18" charset="0"/>
                </a:rPr>
                <a:t>40 g eau chaude </a:t>
              </a:r>
              <a:r>
                <a:rPr lang="fr-FR" sz="1100" dirty="0" smtClean="0"/>
                <a:t>à 42 °C</a:t>
              </a:r>
              <a:endParaRPr kumimoji="0" lang="fr-FR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ea typeface="Times New Roman" panose="02020603050405020304" pitchFamily="18" charset="0"/>
              </a:endParaRPr>
            </a:p>
          </p:txBody>
        </p:sp>
        <p:sp>
          <p:nvSpPr>
            <p:cNvPr id="43" name="ZoneTexte 15"/>
            <p:cNvSpPr txBox="1"/>
            <p:nvPr/>
          </p:nvSpPr>
          <p:spPr>
            <a:xfrm>
              <a:off x="6488905" y="4571477"/>
              <a:ext cx="70724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Extérieur</a:t>
              </a:r>
              <a:endParaRPr lang="fr-FR" sz="1100" dirty="0">
                <a:effectLst/>
                <a:ea typeface="Times New Roman" panose="02020603050405020304" pitchFamily="18" charset="0"/>
              </a:endParaRPr>
            </a:p>
          </p:txBody>
        </p:sp>
        <p:cxnSp>
          <p:nvCxnSpPr>
            <p:cNvPr id="44" name="Connecteur droit avec flèche 43"/>
            <p:cNvCxnSpPr/>
            <p:nvPr/>
          </p:nvCxnSpPr>
          <p:spPr bwMode="auto">
            <a:xfrm flipV="1">
              <a:off x="5522986" y="4701202"/>
              <a:ext cx="1007745" cy="0"/>
            </a:xfrm>
            <a:prstGeom prst="straightConnector1">
              <a:avLst/>
            </a:prstGeom>
            <a:solidFill>
              <a:srgbClr val="5B9BD5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45" name="ZoneTexte 17"/>
            <p:cNvSpPr txBox="1"/>
            <p:nvPr/>
          </p:nvSpPr>
          <p:spPr>
            <a:xfrm>
              <a:off x="5986242" y="4273080"/>
              <a:ext cx="62709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Aft>
                  <a:spcPts val="0"/>
                </a:spcAft>
              </a:pPr>
              <a:r>
                <a:rPr lang="fr-FR" sz="1100" kern="12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Chaleur</a:t>
              </a:r>
              <a:endParaRPr lang="fr-FR" sz="1100" dirty="0"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46" name="Multiplier 45"/>
            <p:cNvSpPr/>
            <p:nvPr/>
          </p:nvSpPr>
          <p:spPr bwMode="auto">
            <a:xfrm>
              <a:off x="5249936" y="4359106"/>
              <a:ext cx="1511935" cy="647700"/>
            </a:xfrm>
            <a:prstGeom prst="mathMultiply">
              <a:avLst>
                <a:gd name="adj1" fmla="val 11762"/>
              </a:avLst>
            </a:prstGeom>
            <a:solidFill>
              <a:srgbClr val="5B9BD5"/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Ellipse 22"/>
          <p:cNvSpPr/>
          <p:nvPr/>
        </p:nvSpPr>
        <p:spPr bwMode="auto">
          <a:xfrm>
            <a:off x="3430419" y="1446628"/>
            <a:ext cx="2182495" cy="57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 eaLnBrk="0" fontAlgn="base" hangingPunct="0"/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40 g froide </a:t>
            </a:r>
            <a:r>
              <a:rPr lang="fr-FR" sz="1100" dirty="0" smtClean="0"/>
              <a:t>à 16 °C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  <p:cxnSp>
        <p:nvCxnSpPr>
          <p:cNvPr id="24" name="Connecteur droit avec flèche 23"/>
          <p:cNvCxnSpPr/>
          <p:nvPr/>
        </p:nvCxnSpPr>
        <p:spPr bwMode="auto">
          <a:xfrm rot="16200000" flipV="1">
            <a:off x="4399231" y="402038"/>
            <a:ext cx="360000" cy="0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5" name="ZoneTexte 17"/>
          <p:cNvSpPr txBox="1"/>
          <p:nvPr/>
        </p:nvSpPr>
        <p:spPr>
          <a:xfrm>
            <a:off x="4572000" y="263377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26" name="Connecteur droit avec flèche 25"/>
          <p:cNvCxnSpPr/>
          <p:nvPr/>
        </p:nvCxnSpPr>
        <p:spPr bwMode="auto">
          <a:xfrm rot="16200000" flipV="1">
            <a:off x="4400660" y="1302601"/>
            <a:ext cx="360000" cy="0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7" name="ZoneTexte 17"/>
          <p:cNvSpPr txBox="1"/>
          <p:nvPr/>
        </p:nvSpPr>
        <p:spPr>
          <a:xfrm>
            <a:off x="4573429" y="1163940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38756" y="3748654"/>
            <a:ext cx="1301197" cy="2688730"/>
            <a:chOff x="1138756" y="3748654"/>
            <a:chExt cx="1301197" cy="2688730"/>
          </a:xfrm>
        </p:grpSpPr>
        <p:pic>
          <p:nvPicPr>
            <p:cNvPr id="31" name="Image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8756" y="3748654"/>
              <a:ext cx="1301197" cy="2688730"/>
            </a:xfrm>
            <a:prstGeom prst="rect">
              <a:avLst/>
            </a:prstGeom>
          </p:spPr>
        </p:pic>
        <p:sp>
          <p:nvSpPr>
            <p:cNvPr id="33" name="Rectangle à coins arrondis 32"/>
            <p:cNvSpPr/>
            <p:nvPr/>
          </p:nvSpPr>
          <p:spPr>
            <a:xfrm>
              <a:off x="1457434" y="5752325"/>
              <a:ext cx="223906" cy="76567"/>
            </a:xfrm>
            <a:prstGeom prst="roundRect">
              <a:avLst/>
            </a:prstGeom>
            <a:solidFill>
              <a:srgbClr val="48412C"/>
            </a:solidFill>
            <a:ln>
              <a:solidFill>
                <a:srgbClr val="474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fr-FR" sz="700" baseline="50000" dirty="0" smtClean="0">
                  <a:solidFill>
                    <a:schemeClr val="tx1"/>
                  </a:solidFill>
                </a:rPr>
                <a:t>°C </a:t>
              </a:r>
              <a:r>
                <a:rPr lang="fr-FR" sz="700" dirty="0" smtClean="0">
                  <a:solidFill>
                    <a:schemeClr val="tx1"/>
                  </a:solidFill>
                </a:rPr>
                <a:t>30,9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538" y="4375697"/>
            <a:ext cx="2200000" cy="1847619"/>
          </a:xfrm>
          <a:prstGeom prst="rect">
            <a:avLst/>
          </a:prstGeom>
        </p:spPr>
      </p:pic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822066" y="149109"/>
            <a:ext cx="2211387" cy="1824037"/>
            <a:chOff x="3014" y="8506"/>
            <a:chExt cx="3484" cy="2872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" y="8659"/>
              <a:ext cx="2359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479" y="8954"/>
              <a:ext cx="126" cy="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014" y="9074"/>
              <a:ext cx="702" cy="11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3093" y="9194"/>
              <a:ext cx="526" cy="31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3162" y="9560"/>
              <a:ext cx="427" cy="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T°C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3150" y="9209"/>
              <a:ext cx="4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2" name="Freeform 21"/>
            <p:cNvSpPr>
              <a:spLocks/>
            </p:cNvSpPr>
            <p:nvPr/>
          </p:nvSpPr>
          <p:spPr bwMode="auto">
            <a:xfrm rot="-349580">
              <a:off x="3525" y="8506"/>
              <a:ext cx="2111" cy="543"/>
            </a:xfrm>
            <a:custGeom>
              <a:avLst/>
              <a:gdLst>
                <a:gd name="T0" fmla="*/ 0 w 1149"/>
                <a:gd name="T1" fmla="*/ 134 h 209"/>
                <a:gd name="T2" fmla="*/ 231 w 1149"/>
                <a:gd name="T3" fmla="*/ 32 h 209"/>
                <a:gd name="T4" fmla="*/ 975 w 1149"/>
                <a:gd name="T5" fmla="*/ 29 h 209"/>
                <a:gd name="T6" fmla="*/ 1149 w 1149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9" h="209">
                  <a:moveTo>
                    <a:pt x="0" y="134"/>
                  </a:moveTo>
                  <a:cubicBezTo>
                    <a:pt x="12" y="35"/>
                    <a:pt x="69" y="49"/>
                    <a:pt x="231" y="32"/>
                  </a:cubicBezTo>
                  <a:cubicBezTo>
                    <a:pt x="393" y="15"/>
                    <a:pt x="822" y="0"/>
                    <a:pt x="975" y="29"/>
                  </a:cubicBezTo>
                  <a:cubicBezTo>
                    <a:pt x="1128" y="58"/>
                    <a:pt x="1146" y="125"/>
                    <a:pt x="1149" y="20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8" name="Connecteur droit avec flèche 67"/>
          <p:cNvCxnSpPr/>
          <p:nvPr/>
        </p:nvCxnSpPr>
        <p:spPr bwMode="auto">
          <a:xfrm flipV="1">
            <a:off x="8018304" y="1313924"/>
            <a:ext cx="7231" cy="207851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sm" len="med"/>
          </a:ln>
          <a:effectLst/>
        </p:spPr>
      </p:cxnSp>
      <p:sp>
        <p:nvSpPr>
          <p:cNvPr id="69" name="ZoneTexte 17"/>
          <p:cNvSpPr txBox="1"/>
          <p:nvPr/>
        </p:nvSpPr>
        <p:spPr>
          <a:xfrm>
            <a:off x="7382098" y="1260165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 bwMode="auto">
          <a:xfrm flipV="1">
            <a:off x="8384460" y="1529350"/>
            <a:ext cx="7231" cy="207851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sm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8513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e 22"/>
          <p:cNvGrpSpPr/>
          <p:nvPr/>
        </p:nvGrpSpPr>
        <p:grpSpPr>
          <a:xfrm>
            <a:off x="1428397" y="3755894"/>
            <a:ext cx="2495899" cy="2457793"/>
            <a:chOff x="473804" y="4150635"/>
            <a:chExt cx="2495899" cy="2457793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804" y="4150635"/>
              <a:ext cx="2495899" cy="2457793"/>
            </a:xfrm>
            <a:prstGeom prst="rect">
              <a:avLst/>
            </a:prstGeom>
          </p:spPr>
        </p:pic>
        <p:sp>
          <p:nvSpPr>
            <p:cNvPr id="5" name="ZoneTexte 4"/>
            <p:cNvSpPr txBox="1"/>
            <p:nvPr/>
          </p:nvSpPr>
          <p:spPr>
            <a:xfrm>
              <a:off x="1224793" y="6098797"/>
              <a:ext cx="11592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5 g CaCl</a:t>
              </a:r>
              <a:r>
                <a:rPr lang="fr-FR" baseline="-25000" dirty="0" smtClean="0"/>
                <a:t>2(s)</a:t>
              </a:r>
              <a:endParaRPr lang="fr-FR" baseline="-250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1224793" y="292390"/>
            <a:ext cx="1301197" cy="2688730"/>
            <a:chOff x="1138756" y="3748654"/>
            <a:chExt cx="1301197" cy="2688730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38756" y="3748654"/>
              <a:ext cx="1301197" cy="2688730"/>
            </a:xfrm>
            <a:prstGeom prst="rect">
              <a:avLst/>
            </a:prstGeom>
          </p:spPr>
        </p:pic>
        <p:sp>
          <p:nvSpPr>
            <p:cNvPr id="8" name="Rectangle à coins arrondis 7"/>
            <p:cNvSpPr/>
            <p:nvPr/>
          </p:nvSpPr>
          <p:spPr>
            <a:xfrm>
              <a:off x="1490990" y="5752325"/>
              <a:ext cx="223906" cy="76567"/>
            </a:xfrm>
            <a:prstGeom prst="roundRect">
              <a:avLst/>
            </a:prstGeom>
            <a:solidFill>
              <a:srgbClr val="48412C"/>
            </a:solidFill>
            <a:ln>
              <a:solidFill>
                <a:srgbClr val="4740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>
              <a:noAutofit/>
            </a:bodyPr>
            <a:lstStyle/>
            <a:p>
              <a:pPr algn="ctr"/>
              <a:r>
                <a:rPr lang="fr-FR" sz="700" baseline="50000" dirty="0" smtClean="0">
                  <a:solidFill>
                    <a:schemeClr val="tx1"/>
                  </a:solidFill>
                </a:rPr>
                <a:t>°C </a:t>
              </a:r>
              <a:r>
                <a:rPr lang="fr-FR" sz="700" dirty="0" smtClean="0">
                  <a:solidFill>
                    <a:schemeClr val="tx1"/>
                  </a:solidFill>
                </a:rPr>
                <a:t>18,0</a:t>
              </a:r>
              <a:endParaRPr lang="fr-FR" sz="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4834322" y="782203"/>
            <a:ext cx="2185987" cy="1800225"/>
            <a:chOff x="4934805" y="1390128"/>
            <a:chExt cx="2185987" cy="1800225"/>
          </a:xfrm>
        </p:grpSpPr>
        <p:grpSp>
          <p:nvGrpSpPr>
            <p:cNvPr id="10" name="Group 2"/>
            <p:cNvGrpSpPr>
              <a:grpSpLocks/>
            </p:cNvGrpSpPr>
            <p:nvPr/>
          </p:nvGrpSpPr>
          <p:grpSpPr bwMode="auto">
            <a:xfrm>
              <a:off x="4934805" y="1390128"/>
              <a:ext cx="2185987" cy="1800225"/>
              <a:chOff x="7138" y="5445"/>
              <a:chExt cx="3443" cy="2835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4" y="5684"/>
                <a:ext cx="2207" cy="2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7603" y="5893"/>
                <a:ext cx="126" cy="12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AutoShape 5"/>
              <p:cNvSpPr>
                <a:spLocks noChangeArrowheads="1"/>
              </p:cNvSpPr>
              <p:nvPr/>
            </p:nvSpPr>
            <p:spPr bwMode="auto">
              <a:xfrm>
                <a:off x="7138" y="6013"/>
                <a:ext cx="702" cy="11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7217" y="6133"/>
                <a:ext cx="526" cy="316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auto">
              <a:xfrm>
                <a:off x="7286" y="6499"/>
                <a:ext cx="427" cy="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T°C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" name="Rectangle 8"/>
              <p:cNvSpPr>
                <a:spLocks noChangeArrowheads="1"/>
              </p:cNvSpPr>
              <p:nvPr/>
            </p:nvSpPr>
            <p:spPr bwMode="auto">
              <a:xfrm>
                <a:off x="7274" y="6148"/>
                <a:ext cx="43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18,0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" name="Freeform 15"/>
            <p:cNvSpPr>
              <a:spLocks/>
            </p:cNvSpPr>
            <p:nvPr/>
          </p:nvSpPr>
          <p:spPr bwMode="auto">
            <a:xfrm rot="21276105">
              <a:off x="5259128" y="1399793"/>
              <a:ext cx="1341437" cy="344488"/>
            </a:xfrm>
            <a:custGeom>
              <a:avLst/>
              <a:gdLst>
                <a:gd name="T0" fmla="*/ 0 w 1149"/>
                <a:gd name="T1" fmla="*/ 134 h 209"/>
                <a:gd name="T2" fmla="*/ 231 w 1149"/>
                <a:gd name="T3" fmla="*/ 32 h 209"/>
                <a:gd name="T4" fmla="*/ 975 w 1149"/>
                <a:gd name="T5" fmla="*/ 29 h 209"/>
                <a:gd name="T6" fmla="*/ 1149 w 1149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9" h="209">
                  <a:moveTo>
                    <a:pt x="0" y="134"/>
                  </a:moveTo>
                  <a:cubicBezTo>
                    <a:pt x="12" y="35"/>
                    <a:pt x="69" y="49"/>
                    <a:pt x="231" y="32"/>
                  </a:cubicBezTo>
                  <a:cubicBezTo>
                    <a:pt x="393" y="15"/>
                    <a:pt x="822" y="0"/>
                    <a:pt x="975" y="29"/>
                  </a:cubicBezTo>
                  <a:cubicBezTo>
                    <a:pt x="1128" y="58"/>
                    <a:pt x="1146" y="125"/>
                    <a:pt x="1149" y="20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928288" y="4088497"/>
            <a:ext cx="2185987" cy="1800225"/>
            <a:chOff x="4934805" y="1390128"/>
            <a:chExt cx="2185987" cy="1800225"/>
          </a:xfrm>
        </p:grpSpPr>
        <p:grpSp>
          <p:nvGrpSpPr>
            <p:cNvPr id="27" name="Group 2"/>
            <p:cNvGrpSpPr>
              <a:grpSpLocks/>
            </p:cNvGrpSpPr>
            <p:nvPr/>
          </p:nvGrpSpPr>
          <p:grpSpPr bwMode="auto">
            <a:xfrm>
              <a:off x="4934805" y="1390128"/>
              <a:ext cx="2185987" cy="1800225"/>
              <a:chOff x="7138" y="5445"/>
              <a:chExt cx="3443" cy="2835"/>
            </a:xfrm>
          </p:grpSpPr>
          <p:pic>
            <p:nvPicPr>
              <p:cNvPr id="29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4" y="5684"/>
                <a:ext cx="2207" cy="2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" name="Rectangle 4"/>
              <p:cNvSpPr>
                <a:spLocks noChangeArrowheads="1"/>
              </p:cNvSpPr>
              <p:nvPr/>
            </p:nvSpPr>
            <p:spPr bwMode="auto">
              <a:xfrm>
                <a:off x="7603" y="5893"/>
                <a:ext cx="126" cy="120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1" name="AutoShape 5"/>
              <p:cNvSpPr>
                <a:spLocks noChangeArrowheads="1"/>
              </p:cNvSpPr>
              <p:nvPr/>
            </p:nvSpPr>
            <p:spPr bwMode="auto">
              <a:xfrm>
                <a:off x="7138" y="6013"/>
                <a:ext cx="702" cy="1114"/>
              </a:xfrm>
              <a:prstGeom prst="roundRect">
                <a:avLst>
                  <a:gd name="adj" fmla="val 16667"/>
                </a:avLst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2" name="Rectangle 6"/>
              <p:cNvSpPr>
                <a:spLocks noChangeArrowheads="1"/>
              </p:cNvSpPr>
              <p:nvPr/>
            </p:nvSpPr>
            <p:spPr bwMode="auto">
              <a:xfrm>
                <a:off x="7217" y="6133"/>
                <a:ext cx="526" cy="316"/>
              </a:xfrm>
              <a:prstGeom prst="rect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auto">
              <a:xfrm>
                <a:off x="7286" y="6499"/>
                <a:ext cx="427" cy="31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T°C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7274" y="6148"/>
                <a:ext cx="431" cy="2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12700" tIns="12700" rIns="12700" bIns="1270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9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rPr>
                  <a:t>25,7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8" name="Freeform 15"/>
            <p:cNvSpPr>
              <a:spLocks/>
            </p:cNvSpPr>
            <p:nvPr/>
          </p:nvSpPr>
          <p:spPr bwMode="auto">
            <a:xfrm rot="21276105">
              <a:off x="5259128" y="1399793"/>
              <a:ext cx="1341437" cy="344488"/>
            </a:xfrm>
            <a:custGeom>
              <a:avLst/>
              <a:gdLst>
                <a:gd name="T0" fmla="*/ 0 w 1149"/>
                <a:gd name="T1" fmla="*/ 134 h 209"/>
                <a:gd name="T2" fmla="*/ 231 w 1149"/>
                <a:gd name="T3" fmla="*/ 32 h 209"/>
                <a:gd name="T4" fmla="*/ 975 w 1149"/>
                <a:gd name="T5" fmla="*/ 29 h 209"/>
                <a:gd name="T6" fmla="*/ 1149 w 1149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9" h="209">
                  <a:moveTo>
                    <a:pt x="0" y="134"/>
                  </a:moveTo>
                  <a:cubicBezTo>
                    <a:pt x="12" y="35"/>
                    <a:pt x="69" y="49"/>
                    <a:pt x="231" y="32"/>
                  </a:cubicBezTo>
                  <a:cubicBezTo>
                    <a:pt x="393" y="15"/>
                    <a:pt x="822" y="0"/>
                    <a:pt x="975" y="29"/>
                  </a:cubicBezTo>
                  <a:cubicBezTo>
                    <a:pt x="1128" y="58"/>
                    <a:pt x="1146" y="125"/>
                    <a:pt x="1149" y="20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06444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e 35"/>
          <p:cNvGrpSpPr/>
          <p:nvPr/>
        </p:nvGrpSpPr>
        <p:grpSpPr>
          <a:xfrm>
            <a:off x="3174508" y="145912"/>
            <a:ext cx="2817223" cy="2016652"/>
            <a:chOff x="2383951" y="3310357"/>
            <a:chExt cx="4832350" cy="3072765"/>
          </a:xfrm>
        </p:grpSpPr>
        <p:sp>
          <p:nvSpPr>
            <p:cNvPr id="38" name="Rectangle à coins arrondis 37"/>
            <p:cNvSpPr/>
            <p:nvPr/>
          </p:nvSpPr>
          <p:spPr bwMode="auto">
            <a:xfrm>
              <a:off x="2383951" y="3310357"/>
              <a:ext cx="4832350" cy="307276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 bwMode="auto">
            <a:xfrm>
              <a:off x="2489361" y="3411957"/>
              <a:ext cx="4608195" cy="28797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Ellipse 41"/>
          <p:cNvSpPr/>
          <p:nvPr/>
        </p:nvSpPr>
        <p:spPr bwMode="auto">
          <a:xfrm>
            <a:off x="3481642" y="491622"/>
            <a:ext cx="2182495" cy="57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 eaLnBrk="0" fontAlgn="base" hangingPunct="0"/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 eau </a:t>
            </a:r>
            <a:r>
              <a:rPr lang="fr-FR" sz="1100" dirty="0" smtClean="0"/>
              <a:t>à 18 </a:t>
            </a:r>
            <a:r>
              <a:rPr lang="fr-FR" sz="1100" dirty="0" smtClean="0"/>
              <a:t>°C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  <p:sp>
        <p:nvSpPr>
          <p:cNvPr id="43" name="ZoneTexte 15"/>
          <p:cNvSpPr txBox="1"/>
          <p:nvPr/>
        </p:nvSpPr>
        <p:spPr>
          <a:xfrm>
            <a:off x="6438572" y="1392050"/>
            <a:ext cx="7072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Extérieur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44" name="Connecteur droit avec flèche 43"/>
          <p:cNvCxnSpPr/>
          <p:nvPr/>
        </p:nvCxnSpPr>
        <p:spPr bwMode="auto">
          <a:xfrm flipV="1">
            <a:off x="5472653" y="1521775"/>
            <a:ext cx="1007745" cy="0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5" name="ZoneTexte 17"/>
          <p:cNvSpPr txBox="1"/>
          <p:nvPr/>
        </p:nvSpPr>
        <p:spPr>
          <a:xfrm>
            <a:off x="5935909" y="1093653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6" name="Multiplier 45"/>
          <p:cNvSpPr/>
          <p:nvPr/>
        </p:nvSpPr>
        <p:spPr bwMode="auto">
          <a:xfrm>
            <a:off x="5199603" y="1179679"/>
            <a:ext cx="1511935" cy="647700"/>
          </a:xfrm>
          <a:prstGeom prst="mathMultiply">
            <a:avLst>
              <a:gd name="adj1" fmla="val 11762"/>
            </a:avLst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Ellipse 22"/>
          <p:cNvSpPr/>
          <p:nvPr/>
        </p:nvSpPr>
        <p:spPr bwMode="auto">
          <a:xfrm>
            <a:off x="3481642" y="1446628"/>
            <a:ext cx="2182495" cy="57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 eaLnBrk="0" fontAlgn="base" hangingPunct="0"/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822066" y="149109"/>
            <a:ext cx="2211387" cy="1824037"/>
            <a:chOff x="3014" y="8506"/>
            <a:chExt cx="3484" cy="2872"/>
          </a:xfrm>
        </p:grpSpPr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" y="8659"/>
              <a:ext cx="2359" cy="2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3479" y="8954"/>
              <a:ext cx="126" cy="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3014" y="9074"/>
              <a:ext cx="702" cy="111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1" name="Rectangle 18"/>
            <p:cNvSpPr>
              <a:spLocks noChangeArrowheads="1"/>
            </p:cNvSpPr>
            <p:nvPr/>
          </p:nvSpPr>
          <p:spPr bwMode="auto">
            <a:xfrm>
              <a:off x="3093" y="9194"/>
              <a:ext cx="526" cy="316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62" name="Rectangle 19"/>
            <p:cNvSpPr>
              <a:spLocks noChangeArrowheads="1"/>
            </p:cNvSpPr>
            <p:nvPr/>
          </p:nvSpPr>
          <p:spPr bwMode="auto">
            <a:xfrm>
              <a:off x="3162" y="9560"/>
              <a:ext cx="427" cy="3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fr-FR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rPr>
                <a:t>T°C</a:t>
              </a: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3" name="Rectangle 20"/>
            <p:cNvSpPr>
              <a:spLocks noChangeArrowheads="1"/>
            </p:cNvSpPr>
            <p:nvPr/>
          </p:nvSpPr>
          <p:spPr bwMode="auto">
            <a:xfrm>
              <a:off x="3150" y="9209"/>
              <a:ext cx="431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72" name="Freeform 21"/>
            <p:cNvSpPr>
              <a:spLocks/>
            </p:cNvSpPr>
            <p:nvPr/>
          </p:nvSpPr>
          <p:spPr bwMode="auto">
            <a:xfrm rot="-349580">
              <a:off x="3525" y="8506"/>
              <a:ext cx="2111" cy="543"/>
            </a:xfrm>
            <a:custGeom>
              <a:avLst/>
              <a:gdLst>
                <a:gd name="T0" fmla="*/ 0 w 1149"/>
                <a:gd name="T1" fmla="*/ 134 h 209"/>
                <a:gd name="T2" fmla="*/ 231 w 1149"/>
                <a:gd name="T3" fmla="*/ 32 h 209"/>
                <a:gd name="T4" fmla="*/ 975 w 1149"/>
                <a:gd name="T5" fmla="*/ 29 h 209"/>
                <a:gd name="T6" fmla="*/ 1149 w 1149"/>
                <a:gd name="T7" fmla="*/ 209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9" h="209">
                  <a:moveTo>
                    <a:pt x="0" y="134"/>
                  </a:moveTo>
                  <a:cubicBezTo>
                    <a:pt x="12" y="35"/>
                    <a:pt x="69" y="49"/>
                    <a:pt x="231" y="32"/>
                  </a:cubicBezTo>
                  <a:cubicBezTo>
                    <a:pt x="393" y="15"/>
                    <a:pt x="822" y="0"/>
                    <a:pt x="975" y="29"/>
                  </a:cubicBezTo>
                  <a:cubicBezTo>
                    <a:pt x="1128" y="58"/>
                    <a:pt x="1146" y="125"/>
                    <a:pt x="1149" y="209"/>
                  </a:cubicBez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cxnSp>
        <p:nvCxnSpPr>
          <p:cNvPr id="68" name="Connecteur droit avec flèche 67"/>
          <p:cNvCxnSpPr/>
          <p:nvPr/>
        </p:nvCxnSpPr>
        <p:spPr bwMode="auto">
          <a:xfrm flipV="1">
            <a:off x="8018304" y="1313924"/>
            <a:ext cx="7231" cy="207851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sm" len="med"/>
          </a:ln>
          <a:effectLst/>
        </p:spPr>
      </p:cxnSp>
      <p:sp>
        <p:nvSpPr>
          <p:cNvPr id="69" name="ZoneTexte 17"/>
          <p:cNvSpPr txBox="1"/>
          <p:nvPr/>
        </p:nvSpPr>
        <p:spPr>
          <a:xfrm>
            <a:off x="7382098" y="1260165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cxnSp>
        <p:nvCxnSpPr>
          <p:cNvPr id="72" name="Connecteur droit avec flèche 71"/>
          <p:cNvCxnSpPr/>
          <p:nvPr/>
        </p:nvCxnSpPr>
        <p:spPr bwMode="auto">
          <a:xfrm flipV="1">
            <a:off x="8384460" y="1529350"/>
            <a:ext cx="7231" cy="207851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sm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3744743" y="1572478"/>
                <a:ext cx="1772857" cy="340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100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1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groupChr>
                      <m:r>
                        <a:rPr lang="fr-FR" sz="11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110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1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fr-FR" sz="11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fr-FR" sz="11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fr-FR" sz="11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43" y="1572478"/>
                <a:ext cx="1772857" cy="340927"/>
              </a:xfrm>
              <a:prstGeom prst="rect">
                <a:avLst/>
              </a:prstGeom>
              <a:blipFill rotWithShape="0">
                <a:blip r:embed="rId3"/>
                <a:stretch>
                  <a:fillRect t="-16071" b="-8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>
            <a:stCxn id="23" idx="0"/>
            <a:endCxn id="42" idx="4"/>
          </p:cNvCxnSpPr>
          <p:nvPr/>
        </p:nvCxnSpPr>
        <p:spPr>
          <a:xfrm flipV="1">
            <a:off x="4572890" y="1067567"/>
            <a:ext cx="0" cy="379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Éclair 10"/>
          <p:cNvSpPr/>
          <p:nvPr/>
        </p:nvSpPr>
        <p:spPr>
          <a:xfrm rot="16200000">
            <a:off x="4615776" y="1175033"/>
            <a:ext cx="148392" cy="157684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9" name="Groupe 38"/>
          <p:cNvGrpSpPr/>
          <p:nvPr/>
        </p:nvGrpSpPr>
        <p:grpSpPr>
          <a:xfrm>
            <a:off x="3174508" y="2706619"/>
            <a:ext cx="2817223" cy="2016652"/>
            <a:chOff x="2383951" y="3310357"/>
            <a:chExt cx="4832350" cy="3072765"/>
          </a:xfrm>
        </p:grpSpPr>
        <p:sp>
          <p:nvSpPr>
            <p:cNvPr id="41" name="Rectangle à coins arrondis 40"/>
            <p:cNvSpPr/>
            <p:nvPr/>
          </p:nvSpPr>
          <p:spPr bwMode="auto">
            <a:xfrm>
              <a:off x="2383951" y="3310357"/>
              <a:ext cx="4832350" cy="3072765"/>
            </a:xfrm>
            <a:prstGeom prst="roundRect">
              <a:avLst/>
            </a:prstGeom>
            <a:solidFill>
              <a:schemeClr val="accent5">
                <a:lumMod val="5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Rectangle à coins arrondis 46"/>
            <p:cNvSpPr/>
            <p:nvPr/>
          </p:nvSpPr>
          <p:spPr bwMode="auto">
            <a:xfrm>
              <a:off x="2489361" y="3411957"/>
              <a:ext cx="4608195" cy="2879725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ysClr val="windowText" lastClr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1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8" name="Ellipse 47"/>
          <p:cNvSpPr/>
          <p:nvPr/>
        </p:nvSpPr>
        <p:spPr bwMode="auto">
          <a:xfrm>
            <a:off x="3481642" y="3052329"/>
            <a:ext cx="2182495" cy="57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 eaLnBrk="0" fontAlgn="base" hangingPunct="0"/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kumimoji="0" lang="fr-FR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Times New Roman" panose="02020603050405020304" pitchFamily="18" charset="0"/>
                <a:cs typeface="Times New Roman" panose="02020603050405020304" pitchFamily="18" charset="0"/>
              </a:rPr>
              <a:t>g eau </a:t>
            </a:r>
            <a:r>
              <a:rPr lang="fr-FR" sz="1100" dirty="0" smtClean="0"/>
              <a:t>à 25,7 °C</a:t>
            </a:r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  <p:cxnSp>
        <p:nvCxnSpPr>
          <p:cNvPr id="49" name="Connecteur droit avec flèche 48"/>
          <p:cNvCxnSpPr/>
          <p:nvPr/>
        </p:nvCxnSpPr>
        <p:spPr bwMode="auto">
          <a:xfrm flipV="1">
            <a:off x="5472653" y="4082482"/>
            <a:ext cx="1007745" cy="0"/>
          </a:xfrm>
          <a:prstGeom prst="straightConnector1">
            <a:avLst/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50" name="ZoneTexte 17"/>
          <p:cNvSpPr txBox="1"/>
          <p:nvPr/>
        </p:nvSpPr>
        <p:spPr>
          <a:xfrm>
            <a:off x="5935909" y="3654360"/>
            <a:ext cx="6270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fr-FR" sz="1100" kern="12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Chaleur</a:t>
            </a:r>
            <a:endParaRPr lang="fr-FR" sz="11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1" name="Multiplier 50"/>
          <p:cNvSpPr/>
          <p:nvPr/>
        </p:nvSpPr>
        <p:spPr bwMode="auto">
          <a:xfrm>
            <a:off x="5199603" y="3740386"/>
            <a:ext cx="1511935" cy="647700"/>
          </a:xfrm>
          <a:prstGeom prst="mathMultiply">
            <a:avLst>
              <a:gd name="adj1" fmla="val 11762"/>
            </a:avLst>
          </a:prstGeom>
          <a:solidFill>
            <a:srgbClr val="5B9BD5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3481642" y="4007335"/>
            <a:ext cx="2182495" cy="57594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lvl="0" algn="ctr" eaLnBrk="0" fontAlgn="base" hangingPunct="0"/>
            <a:endParaRPr kumimoji="0" lang="fr-FR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/>
              <p:cNvSpPr/>
              <p:nvPr/>
            </p:nvSpPr>
            <p:spPr>
              <a:xfrm>
                <a:off x="3744743" y="4133185"/>
                <a:ext cx="1772857" cy="340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100" i="1">
                          <a:latin typeface="Cambria Math" panose="02040503050406030204" pitchFamily="18" charset="0"/>
                        </a:rPr>
                        <m:t>𝐶𝑎𝐶</m:t>
                      </m:r>
                      <m:sSub>
                        <m:sSub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d>
                            <m:dPr>
                              <m:begChr m:val=""/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1100" i="0">
                                  <a:latin typeface="Cambria Math" panose="02040503050406030204" pitchFamily="18" charset="0"/>
                                </a:rPr>
                                <m:t>2(</m:t>
                              </m:r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sub>
                      </m:sSub>
                      <m:groupChr>
                        <m:groupChrPr>
                          <m:chr m:val="→"/>
                          <m:vertJc m:val="bot"/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fr-FR" sz="1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100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fr-FR" sz="11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groupChr>
                      <m:r>
                        <a:rPr lang="fr-FR" sz="11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r-FR" sz="1100" i="0">
                              <a:latin typeface="Cambria Math" panose="02040503050406030204" pitchFamily="18" charset="0"/>
                            </a:rPr>
                            <m:t>2+</m:t>
                          </m:r>
                        </m:sup>
                      </m:sSup>
                      <m:r>
                        <a:rPr lang="fr-FR" sz="1100" i="0">
                          <a:latin typeface="Cambria Math" panose="02040503050406030204" pitchFamily="18" charset="0"/>
                        </a:rPr>
                        <m:t>+2</m:t>
                      </m:r>
                      <m:r>
                        <m:rPr>
                          <m:nor/>
                        </m:rPr>
                        <a:rPr lang="fr-FR" sz="1100" i="1">
                          <a:latin typeface="Cambria Math" panose="02040503050406030204" pitchFamily="18" charset="0"/>
                        </a:rPr>
                        <m:t> </m:t>
                      </m:r>
                      <m:r>
                        <a:rPr lang="fr-FR" sz="1100" i="1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fr-FR" sz="11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1100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p>
                          <m:r>
                            <a:rPr lang="fr-FR" sz="1100" i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1100" dirty="0"/>
              </a:p>
            </p:txBody>
          </p:sp>
        </mc:Choice>
        <mc:Fallback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43" y="4133185"/>
                <a:ext cx="1772857" cy="340927"/>
              </a:xfrm>
              <a:prstGeom prst="rect">
                <a:avLst/>
              </a:prstGeom>
              <a:blipFill rotWithShape="0">
                <a:blip r:embed="rId4"/>
                <a:stretch>
                  <a:fillRect t="-16071" b="-857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Connecteur droit avec flèche 53"/>
          <p:cNvCxnSpPr>
            <a:stCxn id="52" idx="0"/>
            <a:endCxn id="48" idx="4"/>
          </p:cNvCxnSpPr>
          <p:nvPr/>
        </p:nvCxnSpPr>
        <p:spPr>
          <a:xfrm flipV="1">
            <a:off x="4572890" y="3628274"/>
            <a:ext cx="0" cy="3790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5" name="Éclair 54"/>
          <p:cNvSpPr/>
          <p:nvPr/>
        </p:nvSpPr>
        <p:spPr>
          <a:xfrm rot="16200000">
            <a:off x="4615776" y="3735740"/>
            <a:ext cx="148392" cy="157684"/>
          </a:xfrm>
          <a:prstGeom prst="lightningBol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3499288" y="2412692"/>
            <a:ext cx="21428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Température augmente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07447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421</TotalTime>
  <Words>99</Words>
  <Application>Microsoft Office PowerPoint</Application>
  <PresentationFormat>Affichage à l'écran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Aurélie Couzinet</dc:creator>
  <cp:lastModifiedBy>Aurélie Couzinet</cp:lastModifiedBy>
  <cp:revision>17</cp:revision>
  <dcterms:created xsi:type="dcterms:W3CDTF">2017-07-26T10:11:42Z</dcterms:created>
  <dcterms:modified xsi:type="dcterms:W3CDTF">2017-07-27T08:54:03Z</dcterms:modified>
</cp:coreProperties>
</file>